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319" r:id="rId4"/>
    <p:sldId id="301" r:id="rId5"/>
    <p:sldId id="306" r:id="rId6"/>
    <p:sldId id="305" r:id="rId7"/>
    <p:sldId id="258" r:id="rId8"/>
    <p:sldId id="259" r:id="rId9"/>
    <p:sldId id="260" r:id="rId10"/>
    <p:sldId id="262" r:id="rId11"/>
    <p:sldId id="263" r:id="rId12"/>
    <p:sldId id="264" r:id="rId13"/>
    <p:sldId id="265" r:id="rId14"/>
    <p:sldId id="307" r:id="rId15"/>
    <p:sldId id="315" r:id="rId16"/>
    <p:sldId id="308" r:id="rId17"/>
    <p:sldId id="275" r:id="rId18"/>
    <p:sldId id="288" r:id="rId19"/>
    <p:sldId id="316" r:id="rId20"/>
    <p:sldId id="289" r:id="rId21"/>
    <p:sldId id="300" r:id="rId22"/>
    <p:sldId id="290" r:id="rId23"/>
    <p:sldId id="309" r:id="rId24"/>
    <p:sldId id="291" r:id="rId25"/>
    <p:sldId id="266" r:id="rId26"/>
    <p:sldId id="268" r:id="rId27"/>
    <p:sldId id="313" r:id="rId28"/>
    <p:sldId id="292" r:id="rId29"/>
    <p:sldId id="267" r:id="rId30"/>
    <p:sldId id="269" r:id="rId31"/>
    <p:sldId id="314" r:id="rId32"/>
    <p:sldId id="294" r:id="rId33"/>
    <p:sldId id="293" r:id="rId34"/>
    <p:sldId id="302" r:id="rId35"/>
    <p:sldId id="296" r:id="rId36"/>
    <p:sldId id="299" r:id="rId37"/>
    <p:sldId id="304" r:id="rId38"/>
    <p:sldId id="317" r:id="rId39"/>
    <p:sldId id="297" r:id="rId40"/>
    <p:sldId id="303" r:id="rId41"/>
    <p:sldId id="270" r:id="rId42"/>
    <p:sldId id="271" r:id="rId43"/>
    <p:sldId id="273" r:id="rId44"/>
    <p:sldId id="318" r:id="rId45"/>
    <p:sldId id="274"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AD3CB2-6D0C-4609-863A-93B1F015AE82}" v="92" dt="2023-06-07T18:52:44.261"/>
    <p1510:client id="{16812698-77EE-40BA-A538-9F03AD6E198D}" v="47" dt="2023-06-11T06:07:38.877"/>
    <p1510:client id="{37A4BEBE-8A20-448A-9761-35928BA02534}" v="65" dt="2023-06-11T06:11:58.461"/>
    <p1510:client id="{49CD844F-79FF-4E3C-A623-32E91DDA2F62}" v="329" dt="2023-06-11T20:10:18.123"/>
    <p1510:client id="{4F02979D-3516-488C-82AE-E39125BFA092}" v="196" dt="2023-06-10T20:11:16.856"/>
    <p1510:client id="{59B982E1-AB04-43E3-864B-098999B46724}" v="93" dt="2023-06-07T19:15:05.304"/>
    <p1510:client id="{692B1032-38A1-41E0-9A1A-416266CBAED5}" v="5" dt="2023-06-09T18:31:03.949"/>
    <p1510:client id="{7C1A919B-976D-404D-A0A0-EC50CF2DF923}" v="1131" dt="2023-06-12T19:08:19.503"/>
    <p1510:client id="{92D03DF4-743B-42DB-989B-BF4FEB4C5C25}" v="53" dt="2023-06-07T16:07:40.139"/>
    <p1510:client id="{9E57787C-08FD-49A1-9E1D-228F52BB3DFA}" v="203" dt="2023-06-12T19:40:37.720"/>
    <p1510:client id="{B97F7B11-8B8D-429E-978C-7389F20A4FC7}" v="102" dt="2023-06-11T18:50:32.738"/>
    <p1510:client id="{BBA68D44-D1C8-4026-9891-C7602CC2DFD4}" v="372" dt="2023-06-11T09:55:36.305"/>
    <p1510:client id="{C3111759-84A9-4347-BA3E-26BA641D43F2}" v="126" dt="2023-06-09T18:28:45.102"/>
    <p1510:client id="{CF876307-6E01-41CF-8D2B-1BB215B02434}" v="261" dt="2023-06-13T13:57:48.607"/>
    <p1510:client id="{EF65674D-9466-4EF1-BEAA-5A7DAAB2908B}" v="7" dt="2023-06-13T13:06:12.14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62" d="100"/>
          <a:sy n="62" d="100"/>
        </p:scale>
        <p:origin x="568" y="5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5/10/relationships/revisionInfo" Target="revisionInfo.xml"/></Relationships>
</file>

<file path=ppt/diagrams/_rels/data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diagrams/_rels/data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svg"/><Relationship Id="rId1" Type="http://schemas.openxmlformats.org/officeDocument/2006/relationships/image" Target="../media/image43.png"/><Relationship Id="rId4" Type="http://schemas.openxmlformats.org/officeDocument/2006/relationships/image" Target="../media/image46.svg"/></Relationships>
</file>

<file path=ppt/diagrams/_rels/drawing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diagrams/_rels/drawing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svg"/><Relationship Id="rId1" Type="http://schemas.openxmlformats.org/officeDocument/2006/relationships/image" Target="../media/image43.png"/><Relationship Id="rId4" Type="http://schemas.openxmlformats.org/officeDocument/2006/relationships/image" Target="../media/image46.svg"/></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E3735F-FAF4-46C5-9F54-5791339028BB}" type="doc">
      <dgm:prSet loTypeId="urn:microsoft.com/office/officeart/2005/8/layout/vList2" loCatId="list" qsTypeId="urn:microsoft.com/office/officeart/2005/8/quickstyle/simple4" qsCatId="simple" csTypeId="urn:microsoft.com/office/officeart/2005/8/colors/colorful1#1" csCatId="colorful" phldr="1"/>
      <dgm:spPr/>
      <dgm:t>
        <a:bodyPr/>
        <a:lstStyle/>
        <a:p>
          <a:endParaRPr lang="en-US"/>
        </a:p>
      </dgm:t>
    </dgm:pt>
    <dgm:pt modelId="{9CD1302A-B738-497D-867E-97DE525B80EE}">
      <dgm:prSet/>
      <dgm:spPr/>
      <dgm:t>
        <a:bodyPr/>
        <a:lstStyle/>
        <a:p>
          <a:pPr rtl="0"/>
          <a:r>
            <a:rPr lang="en-US" dirty="0">
              <a:latin typeface="Calibri Light" panose="020F0302020204030204"/>
            </a:rPr>
            <a:t>Shoulder instability</a:t>
          </a:r>
          <a:r>
            <a:rPr lang="en-US" dirty="0"/>
            <a:t> </a:t>
          </a:r>
          <a:r>
            <a:rPr lang="en-US" dirty="0">
              <a:latin typeface="Calibri Light" panose="020F0302020204030204"/>
            </a:rPr>
            <a:t>is</a:t>
          </a:r>
          <a:r>
            <a:rPr lang="en-US" dirty="0"/>
            <a:t> a pathologic condition in which the laxity or the mobility of the joint increases </a:t>
          </a:r>
          <a:r>
            <a:rPr lang="en-US" dirty="0">
              <a:latin typeface="Calibri Light" panose="020F0302020204030204"/>
            </a:rPr>
            <a:t>abnormally. There</a:t>
          </a:r>
          <a:r>
            <a:rPr lang="en-US" dirty="0"/>
            <a:t> is inability to maintain the humeral head in the glenoid cavity.</a:t>
          </a:r>
        </a:p>
      </dgm:t>
    </dgm:pt>
    <dgm:pt modelId="{1A8086E0-9717-4AD5-8177-CCA3297B9F50}" type="parTrans" cxnId="{D73482A1-4557-41E5-B6B4-FEEA5937EC71}">
      <dgm:prSet/>
      <dgm:spPr/>
      <dgm:t>
        <a:bodyPr/>
        <a:lstStyle/>
        <a:p>
          <a:endParaRPr lang="en-US"/>
        </a:p>
      </dgm:t>
    </dgm:pt>
    <dgm:pt modelId="{B0A03B27-5711-428A-AF27-28E53AB678D7}" type="sibTrans" cxnId="{D73482A1-4557-41E5-B6B4-FEEA5937EC71}">
      <dgm:prSet/>
      <dgm:spPr/>
      <dgm:t>
        <a:bodyPr/>
        <a:lstStyle/>
        <a:p>
          <a:endParaRPr lang="en-US"/>
        </a:p>
      </dgm:t>
    </dgm:pt>
    <dgm:pt modelId="{B5CEE380-3ACE-474E-B042-2E36B94F18FD}">
      <dgm:prSet/>
      <dgm:spPr/>
      <dgm:t>
        <a:bodyPr/>
        <a:lstStyle/>
        <a:p>
          <a:pPr rtl="0"/>
          <a:r>
            <a:rPr lang="en-US" dirty="0"/>
            <a:t>It is a common problem, either due to significant trauma or inherent ligamentous laxity and overuse with associated functional instability</a:t>
          </a:r>
          <a:r>
            <a:rPr lang="en-US" dirty="0">
              <a:latin typeface="Calibri Light" panose="020F0302020204030204"/>
            </a:rPr>
            <a:t>.</a:t>
          </a:r>
        </a:p>
      </dgm:t>
    </dgm:pt>
    <dgm:pt modelId="{38A54906-A0D9-4F55-9362-20824392C232}" type="parTrans" cxnId="{F84867A3-266C-47BC-B99C-34493B0DFB35}">
      <dgm:prSet/>
      <dgm:spPr/>
      <dgm:t>
        <a:bodyPr/>
        <a:lstStyle/>
        <a:p>
          <a:endParaRPr lang="en-US"/>
        </a:p>
      </dgm:t>
    </dgm:pt>
    <dgm:pt modelId="{F1B01F2A-2B0F-4E9F-96A7-5ED1F6B3D8AC}" type="sibTrans" cxnId="{F84867A3-266C-47BC-B99C-34493B0DFB35}">
      <dgm:prSet/>
      <dgm:spPr/>
      <dgm:t>
        <a:bodyPr/>
        <a:lstStyle/>
        <a:p>
          <a:endParaRPr lang="en-US"/>
        </a:p>
      </dgm:t>
    </dgm:pt>
    <dgm:pt modelId="{F643A42C-AB2D-4989-8656-494BE7AE9872}">
      <dgm:prSet/>
      <dgm:spPr/>
      <dgm:t>
        <a:bodyPr/>
        <a:lstStyle/>
        <a:p>
          <a:r>
            <a:rPr lang="en-US" dirty="0"/>
            <a:t>The condition may be compounded by pseudo-laxity, along with a tear of the superior labrum (i.e., SLAP lesion), congenital joint laxity (i.e., hypermobility), congenital muscle weakness, congenital anomalies, and/ or muscle weakness or atrophy after injury.</a:t>
          </a:r>
        </a:p>
      </dgm:t>
    </dgm:pt>
    <dgm:pt modelId="{4AD6A928-FB2D-4C59-9BF0-021E32D50D96}" type="parTrans" cxnId="{5C6C9472-1B6E-497B-9EBE-9E16E53024D0}">
      <dgm:prSet/>
      <dgm:spPr/>
      <dgm:t>
        <a:bodyPr/>
        <a:lstStyle/>
        <a:p>
          <a:endParaRPr lang="en-US"/>
        </a:p>
      </dgm:t>
    </dgm:pt>
    <dgm:pt modelId="{784CC018-1784-4829-9C28-652A8E23A642}" type="sibTrans" cxnId="{5C6C9472-1B6E-497B-9EBE-9E16E53024D0}">
      <dgm:prSet/>
      <dgm:spPr/>
      <dgm:t>
        <a:bodyPr/>
        <a:lstStyle/>
        <a:p>
          <a:endParaRPr lang="en-US"/>
        </a:p>
      </dgm:t>
    </dgm:pt>
    <dgm:pt modelId="{E01D6AE4-0236-4A3B-8CF6-75C179B7A037}">
      <dgm:prSet phldr="0"/>
      <dgm:spPr/>
      <dgm:t>
        <a:bodyPr/>
        <a:lstStyle/>
        <a:p>
          <a:pPr rtl="0"/>
          <a:r>
            <a:rPr lang="en-US" dirty="0">
              <a:latin typeface="Calibri Light" panose="020F0302020204030204"/>
            </a:rPr>
            <a:t> Especially</a:t>
          </a:r>
          <a:r>
            <a:rPr lang="en-US" dirty="0"/>
            <a:t> in those under 35 years of age and in individuals who engage in a lot of overhead activity.</a:t>
          </a:r>
        </a:p>
      </dgm:t>
    </dgm:pt>
    <dgm:pt modelId="{A6648CE4-7D0C-4673-84A6-DCE9061F1D72}" type="parTrans" cxnId="{C150582A-87E3-4B54-8D88-901F0F1F1416}">
      <dgm:prSet/>
      <dgm:spPr/>
    </dgm:pt>
    <dgm:pt modelId="{D826ADEB-6958-43CE-8DE7-EC7C905F7E0B}" type="sibTrans" cxnId="{C150582A-87E3-4B54-8D88-901F0F1F1416}">
      <dgm:prSet/>
      <dgm:spPr/>
      <dgm:t>
        <a:bodyPr/>
        <a:lstStyle/>
        <a:p>
          <a:endParaRPr lang="en-US"/>
        </a:p>
      </dgm:t>
    </dgm:pt>
    <dgm:pt modelId="{60248574-927D-4957-A3A9-0409E818205D}" type="pres">
      <dgm:prSet presAssocID="{15E3735F-FAF4-46C5-9F54-5791339028BB}" presName="linear" presStyleCnt="0">
        <dgm:presLayoutVars>
          <dgm:animLvl val="lvl"/>
          <dgm:resizeHandles val="exact"/>
        </dgm:presLayoutVars>
      </dgm:prSet>
      <dgm:spPr/>
    </dgm:pt>
    <dgm:pt modelId="{9A215405-7145-48F1-8F85-59F9241C7572}" type="pres">
      <dgm:prSet presAssocID="{9CD1302A-B738-497D-867E-97DE525B80EE}" presName="parentText" presStyleLbl="node1" presStyleIdx="0" presStyleCnt="4">
        <dgm:presLayoutVars>
          <dgm:chMax val="0"/>
          <dgm:bulletEnabled val="1"/>
        </dgm:presLayoutVars>
      </dgm:prSet>
      <dgm:spPr/>
    </dgm:pt>
    <dgm:pt modelId="{EA374088-713E-4CE8-83A2-457D043EB5F1}" type="pres">
      <dgm:prSet presAssocID="{B0A03B27-5711-428A-AF27-28E53AB678D7}" presName="spacer" presStyleCnt="0"/>
      <dgm:spPr/>
    </dgm:pt>
    <dgm:pt modelId="{DA51DA84-D88C-4F59-AB65-C118C5253E8B}" type="pres">
      <dgm:prSet presAssocID="{B5CEE380-3ACE-474E-B042-2E36B94F18FD}" presName="parentText" presStyleLbl="node1" presStyleIdx="1" presStyleCnt="4">
        <dgm:presLayoutVars>
          <dgm:chMax val="0"/>
          <dgm:bulletEnabled val="1"/>
        </dgm:presLayoutVars>
      </dgm:prSet>
      <dgm:spPr/>
    </dgm:pt>
    <dgm:pt modelId="{4C65AE0D-752B-4E81-9ED9-EC19D806BC1A}" type="pres">
      <dgm:prSet presAssocID="{F1B01F2A-2B0F-4E9F-96A7-5ED1F6B3D8AC}" presName="spacer" presStyleCnt="0"/>
      <dgm:spPr/>
    </dgm:pt>
    <dgm:pt modelId="{99B3F642-33D1-4ED7-96A3-0AC91CEA43D6}" type="pres">
      <dgm:prSet presAssocID="{E01D6AE4-0236-4A3B-8CF6-75C179B7A037}" presName="parentText" presStyleLbl="node1" presStyleIdx="2" presStyleCnt="4">
        <dgm:presLayoutVars>
          <dgm:chMax val="0"/>
          <dgm:bulletEnabled val="1"/>
        </dgm:presLayoutVars>
      </dgm:prSet>
      <dgm:spPr/>
    </dgm:pt>
    <dgm:pt modelId="{0E7E829A-71EF-473E-BACE-9E2654E54DAA}" type="pres">
      <dgm:prSet presAssocID="{D826ADEB-6958-43CE-8DE7-EC7C905F7E0B}" presName="spacer" presStyleCnt="0"/>
      <dgm:spPr/>
    </dgm:pt>
    <dgm:pt modelId="{250027FE-51C2-4A82-B827-528F83665E59}" type="pres">
      <dgm:prSet presAssocID="{F643A42C-AB2D-4989-8656-494BE7AE9872}" presName="parentText" presStyleLbl="node1" presStyleIdx="3" presStyleCnt="4">
        <dgm:presLayoutVars>
          <dgm:chMax val="0"/>
          <dgm:bulletEnabled val="1"/>
        </dgm:presLayoutVars>
      </dgm:prSet>
      <dgm:spPr/>
    </dgm:pt>
  </dgm:ptLst>
  <dgm:cxnLst>
    <dgm:cxn modelId="{78083108-9B5E-4457-A8DB-B94F8AC5E6CA}" type="presOf" srcId="{9CD1302A-B738-497D-867E-97DE525B80EE}" destId="{9A215405-7145-48F1-8F85-59F9241C7572}" srcOrd="0" destOrd="0" presId="urn:microsoft.com/office/officeart/2005/8/layout/vList2"/>
    <dgm:cxn modelId="{C150582A-87E3-4B54-8D88-901F0F1F1416}" srcId="{15E3735F-FAF4-46C5-9F54-5791339028BB}" destId="{E01D6AE4-0236-4A3B-8CF6-75C179B7A037}" srcOrd="2" destOrd="0" parTransId="{A6648CE4-7D0C-4673-84A6-DCE9061F1D72}" sibTransId="{D826ADEB-6958-43CE-8DE7-EC7C905F7E0B}"/>
    <dgm:cxn modelId="{8529E03D-F245-44EF-8FAD-B8E7DC21E801}" type="presOf" srcId="{B5CEE380-3ACE-474E-B042-2E36B94F18FD}" destId="{DA51DA84-D88C-4F59-AB65-C118C5253E8B}" srcOrd="0" destOrd="0" presId="urn:microsoft.com/office/officeart/2005/8/layout/vList2"/>
    <dgm:cxn modelId="{97D04768-69C9-4A9A-9311-202319A00895}" type="presOf" srcId="{E01D6AE4-0236-4A3B-8CF6-75C179B7A037}" destId="{99B3F642-33D1-4ED7-96A3-0AC91CEA43D6}" srcOrd="0" destOrd="0" presId="urn:microsoft.com/office/officeart/2005/8/layout/vList2"/>
    <dgm:cxn modelId="{5C6C9472-1B6E-497B-9EBE-9E16E53024D0}" srcId="{15E3735F-FAF4-46C5-9F54-5791339028BB}" destId="{F643A42C-AB2D-4989-8656-494BE7AE9872}" srcOrd="3" destOrd="0" parTransId="{4AD6A928-FB2D-4C59-9BF0-021E32D50D96}" sibTransId="{784CC018-1784-4829-9C28-652A8E23A642}"/>
    <dgm:cxn modelId="{D73482A1-4557-41E5-B6B4-FEEA5937EC71}" srcId="{15E3735F-FAF4-46C5-9F54-5791339028BB}" destId="{9CD1302A-B738-497D-867E-97DE525B80EE}" srcOrd="0" destOrd="0" parTransId="{1A8086E0-9717-4AD5-8177-CCA3297B9F50}" sibTransId="{B0A03B27-5711-428A-AF27-28E53AB678D7}"/>
    <dgm:cxn modelId="{F84867A3-266C-47BC-B99C-34493B0DFB35}" srcId="{15E3735F-FAF4-46C5-9F54-5791339028BB}" destId="{B5CEE380-3ACE-474E-B042-2E36B94F18FD}" srcOrd="1" destOrd="0" parTransId="{38A54906-A0D9-4F55-9362-20824392C232}" sibTransId="{F1B01F2A-2B0F-4E9F-96A7-5ED1F6B3D8AC}"/>
    <dgm:cxn modelId="{192F7BDF-31B2-42B6-9B06-3ED60A5202CF}" type="presOf" srcId="{F643A42C-AB2D-4989-8656-494BE7AE9872}" destId="{250027FE-51C2-4A82-B827-528F83665E59}" srcOrd="0" destOrd="0" presId="urn:microsoft.com/office/officeart/2005/8/layout/vList2"/>
    <dgm:cxn modelId="{2AF788FE-51F0-467C-A7AD-99A1178BC865}" type="presOf" srcId="{15E3735F-FAF4-46C5-9F54-5791339028BB}" destId="{60248574-927D-4957-A3A9-0409E818205D}" srcOrd="0" destOrd="0" presId="urn:microsoft.com/office/officeart/2005/8/layout/vList2"/>
    <dgm:cxn modelId="{B6195888-D940-437A-8AC8-EBD4294FF48B}" type="presParOf" srcId="{60248574-927D-4957-A3A9-0409E818205D}" destId="{9A215405-7145-48F1-8F85-59F9241C7572}" srcOrd="0" destOrd="0" presId="urn:microsoft.com/office/officeart/2005/8/layout/vList2"/>
    <dgm:cxn modelId="{1143EEBE-12CA-4936-8DDF-92E8F526C8B5}" type="presParOf" srcId="{60248574-927D-4957-A3A9-0409E818205D}" destId="{EA374088-713E-4CE8-83A2-457D043EB5F1}" srcOrd="1" destOrd="0" presId="urn:microsoft.com/office/officeart/2005/8/layout/vList2"/>
    <dgm:cxn modelId="{2AE5ED3B-4F6F-4BF6-9250-26A9C0052731}" type="presParOf" srcId="{60248574-927D-4957-A3A9-0409E818205D}" destId="{DA51DA84-D88C-4F59-AB65-C118C5253E8B}" srcOrd="2" destOrd="0" presId="urn:microsoft.com/office/officeart/2005/8/layout/vList2"/>
    <dgm:cxn modelId="{EDCDD941-3CEB-4E6E-8E17-C6A241739F9E}" type="presParOf" srcId="{60248574-927D-4957-A3A9-0409E818205D}" destId="{4C65AE0D-752B-4E81-9ED9-EC19D806BC1A}" srcOrd="3" destOrd="0" presId="urn:microsoft.com/office/officeart/2005/8/layout/vList2"/>
    <dgm:cxn modelId="{59ADFA22-73F1-4EFC-B98C-E2FF69FAD6EC}" type="presParOf" srcId="{60248574-927D-4957-A3A9-0409E818205D}" destId="{99B3F642-33D1-4ED7-96A3-0AC91CEA43D6}" srcOrd="4" destOrd="0" presId="urn:microsoft.com/office/officeart/2005/8/layout/vList2"/>
    <dgm:cxn modelId="{74477B35-750E-4787-8573-68AE5DDD3F52}" type="presParOf" srcId="{60248574-927D-4957-A3A9-0409E818205D}" destId="{0E7E829A-71EF-473E-BACE-9E2654E54DAA}" srcOrd="5" destOrd="0" presId="urn:microsoft.com/office/officeart/2005/8/layout/vList2"/>
    <dgm:cxn modelId="{C285CC70-47CF-43DF-9270-03115B8FA71B}" type="presParOf" srcId="{60248574-927D-4957-A3A9-0409E818205D}" destId="{250027FE-51C2-4A82-B827-528F83665E59}"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003D0D3-C77D-416F-9BE8-9F2A82F229EC}" type="doc">
      <dgm:prSet loTypeId="urn:microsoft.com/office/officeart/2005/8/layout/vProcess5" loCatId="process" qsTypeId="urn:microsoft.com/office/officeart/2005/8/quickstyle/simple5" qsCatId="simple" csTypeId="urn:microsoft.com/office/officeart/2005/8/colors/accent0_3" csCatId="mainScheme"/>
      <dgm:spPr/>
      <dgm:t>
        <a:bodyPr/>
        <a:lstStyle/>
        <a:p>
          <a:endParaRPr lang="en-US"/>
        </a:p>
      </dgm:t>
    </dgm:pt>
    <dgm:pt modelId="{B2947D19-5C00-4085-8C9D-98161B5E55D9}">
      <dgm:prSet/>
      <dgm:spPr/>
      <dgm:t>
        <a:bodyPr/>
        <a:lstStyle/>
        <a:p>
          <a:r>
            <a:rPr lang="en-US"/>
            <a:t>Caused by a single force that applies excessive overload to the joint.</a:t>
          </a:r>
        </a:p>
      </dgm:t>
    </dgm:pt>
    <dgm:pt modelId="{7FEA193F-C6A6-42FF-B574-20DBD6F5EDC7}" type="parTrans" cxnId="{94F8CA5D-FEF7-4186-8414-97B94C8595A5}">
      <dgm:prSet/>
      <dgm:spPr/>
      <dgm:t>
        <a:bodyPr/>
        <a:lstStyle/>
        <a:p>
          <a:endParaRPr lang="en-US"/>
        </a:p>
      </dgm:t>
    </dgm:pt>
    <dgm:pt modelId="{AC99C5A9-8485-43C7-95DD-9E3BB3F8BEF2}" type="sibTrans" cxnId="{94F8CA5D-FEF7-4186-8414-97B94C8595A5}">
      <dgm:prSet/>
      <dgm:spPr/>
      <dgm:t>
        <a:bodyPr/>
        <a:lstStyle/>
        <a:p>
          <a:endParaRPr lang="en-US"/>
        </a:p>
      </dgm:t>
    </dgm:pt>
    <dgm:pt modelId="{2AA2A97F-06C7-4457-9128-FBCC16CF9A38}">
      <dgm:prSet/>
      <dgm:spPr/>
      <dgm:t>
        <a:bodyPr/>
        <a:lstStyle/>
        <a:p>
          <a:r>
            <a:rPr lang="en-US"/>
            <a:t>Damages the bony glenoid and/or the labrum and may even disrupt the capsule. </a:t>
          </a:r>
        </a:p>
      </dgm:t>
    </dgm:pt>
    <dgm:pt modelId="{B90F31D2-386E-41B2-8F9B-6FFB592CA618}" type="parTrans" cxnId="{5F18685C-5F0A-46ED-9BFD-BBC9C8EF3AB6}">
      <dgm:prSet/>
      <dgm:spPr/>
      <dgm:t>
        <a:bodyPr/>
        <a:lstStyle/>
        <a:p>
          <a:endParaRPr lang="en-US"/>
        </a:p>
      </dgm:t>
    </dgm:pt>
    <dgm:pt modelId="{B801A5F7-F06D-4014-8EDE-EFD4408CAF16}" type="sibTrans" cxnId="{5F18685C-5F0A-46ED-9BFD-BBC9C8EF3AB6}">
      <dgm:prSet/>
      <dgm:spPr/>
      <dgm:t>
        <a:bodyPr/>
        <a:lstStyle/>
        <a:p>
          <a:endParaRPr lang="en-US"/>
        </a:p>
      </dgm:t>
    </dgm:pt>
    <dgm:pt modelId="{656009C5-6E4C-4728-AFA6-41EE7C6AFCBC}">
      <dgm:prSet/>
      <dgm:spPr/>
      <dgm:t>
        <a:bodyPr/>
        <a:lstStyle/>
        <a:p>
          <a:r>
            <a:rPr lang="en-US"/>
            <a:t>Commonly seen in patients who present with a condition known as a TUBS lesion (i.e., Traumatic Unidirectional instability with a Bankart lesion that responds well to Surgery)</a:t>
          </a:r>
        </a:p>
      </dgm:t>
    </dgm:pt>
    <dgm:pt modelId="{1B26BB2A-4AB3-4EFE-A0AF-9B4D1A8955DE}" type="parTrans" cxnId="{8DA1019E-400A-4C94-90A9-546917022A1E}">
      <dgm:prSet/>
      <dgm:spPr/>
      <dgm:t>
        <a:bodyPr/>
        <a:lstStyle/>
        <a:p>
          <a:endParaRPr lang="en-US"/>
        </a:p>
      </dgm:t>
    </dgm:pt>
    <dgm:pt modelId="{620A4981-1813-40ED-B31A-AC872A26F7AE}" type="sibTrans" cxnId="{8DA1019E-400A-4C94-90A9-546917022A1E}">
      <dgm:prSet/>
      <dgm:spPr/>
      <dgm:t>
        <a:bodyPr/>
        <a:lstStyle/>
        <a:p>
          <a:endParaRPr lang="en-US"/>
        </a:p>
      </dgm:t>
    </dgm:pt>
    <dgm:pt modelId="{C4E89972-7C91-40A7-A83B-98B10DE3C013}" type="pres">
      <dgm:prSet presAssocID="{B003D0D3-C77D-416F-9BE8-9F2A82F229EC}" presName="outerComposite" presStyleCnt="0">
        <dgm:presLayoutVars>
          <dgm:chMax val="5"/>
          <dgm:dir/>
          <dgm:resizeHandles val="exact"/>
        </dgm:presLayoutVars>
      </dgm:prSet>
      <dgm:spPr/>
    </dgm:pt>
    <dgm:pt modelId="{15E77BED-685C-4F0B-94B8-4A1CC850901B}" type="pres">
      <dgm:prSet presAssocID="{B003D0D3-C77D-416F-9BE8-9F2A82F229EC}" presName="dummyMaxCanvas" presStyleCnt="0">
        <dgm:presLayoutVars/>
      </dgm:prSet>
      <dgm:spPr/>
    </dgm:pt>
    <dgm:pt modelId="{248CF43D-921C-432A-8173-68EED874D195}" type="pres">
      <dgm:prSet presAssocID="{B003D0D3-C77D-416F-9BE8-9F2A82F229EC}" presName="ThreeNodes_1" presStyleLbl="node1" presStyleIdx="0" presStyleCnt="3">
        <dgm:presLayoutVars>
          <dgm:bulletEnabled val="1"/>
        </dgm:presLayoutVars>
      </dgm:prSet>
      <dgm:spPr/>
    </dgm:pt>
    <dgm:pt modelId="{9E4865AD-10B0-4614-8782-D681ED273155}" type="pres">
      <dgm:prSet presAssocID="{B003D0D3-C77D-416F-9BE8-9F2A82F229EC}" presName="ThreeNodes_2" presStyleLbl="node1" presStyleIdx="1" presStyleCnt="3">
        <dgm:presLayoutVars>
          <dgm:bulletEnabled val="1"/>
        </dgm:presLayoutVars>
      </dgm:prSet>
      <dgm:spPr/>
    </dgm:pt>
    <dgm:pt modelId="{F7F5D2DA-FCF7-4A1B-9CB8-EFD5889069AD}" type="pres">
      <dgm:prSet presAssocID="{B003D0D3-C77D-416F-9BE8-9F2A82F229EC}" presName="ThreeNodes_3" presStyleLbl="node1" presStyleIdx="2" presStyleCnt="3">
        <dgm:presLayoutVars>
          <dgm:bulletEnabled val="1"/>
        </dgm:presLayoutVars>
      </dgm:prSet>
      <dgm:spPr/>
    </dgm:pt>
    <dgm:pt modelId="{0364635E-7EDD-4344-9407-249D58BC5809}" type="pres">
      <dgm:prSet presAssocID="{B003D0D3-C77D-416F-9BE8-9F2A82F229EC}" presName="ThreeConn_1-2" presStyleLbl="fgAccFollowNode1" presStyleIdx="0" presStyleCnt="2">
        <dgm:presLayoutVars>
          <dgm:bulletEnabled val="1"/>
        </dgm:presLayoutVars>
      </dgm:prSet>
      <dgm:spPr/>
    </dgm:pt>
    <dgm:pt modelId="{BE3033CF-1967-4276-BE0B-E1867D9D8CF7}" type="pres">
      <dgm:prSet presAssocID="{B003D0D3-C77D-416F-9BE8-9F2A82F229EC}" presName="ThreeConn_2-3" presStyleLbl="fgAccFollowNode1" presStyleIdx="1" presStyleCnt="2">
        <dgm:presLayoutVars>
          <dgm:bulletEnabled val="1"/>
        </dgm:presLayoutVars>
      </dgm:prSet>
      <dgm:spPr/>
    </dgm:pt>
    <dgm:pt modelId="{4954AA4B-89BE-407F-9CE6-EF9BF576DC13}" type="pres">
      <dgm:prSet presAssocID="{B003D0D3-C77D-416F-9BE8-9F2A82F229EC}" presName="ThreeNodes_1_text" presStyleLbl="node1" presStyleIdx="2" presStyleCnt="3">
        <dgm:presLayoutVars>
          <dgm:bulletEnabled val="1"/>
        </dgm:presLayoutVars>
      </dgm:prSet>
      <dgm:spPr/>
    </dgm:pt>
    <dgm:pt modelId="{960133EE-620E-4AF7-BD88-08C378027133}" type="pres">
      <dgm:prSet presAssocID="{B003D0D3-C77D-416F-9BE8-9F2A82F229EC}" presName="ThreeNodes_2_text" presStyleLbl="node1" presStyleIdx="2" presStyleCnt="3">
        <dgm:presLayoutVars>
          <dgm:bulletEnabled val="1"/>
        </dgm:presLayoutVars>
      </dgm:prSet>
      <dgm:spPr/>
    </dgm:pt>
    <dgm:pt modelId="{47DF193C-0C5B-465A-8687-C7500D8A8A85}" type="pres">
      <dgm:prSet presAssocID="{B003D0D3-C77D-416F-9BE8-9F2A82F229EC}" presName="ThreeNodes_3_text" presStyleLbl="node1" presStyleIdx="2" presStyleCnt="3">
        <dgm:presLayoutVars>
          <dgm:bulletEnabled val="1"/>
        </dgm:presLayoutVars>
      </dgm:prSet>
      <dgm:spPr/>
    </dgm:pt>
  </dgm:ptLst>
  <dgm:cxnLst>
    <dgm:cxn modelId="{4CF32F0B-B25E-4FD3-A890-7C072D26908E}" type="presOf" srcId="{B2947D19-5C00-4085-8C9D-98161B5E55D9}" destId="{248CF43D-921C-432A-8173-68EED874D195}" srcOrd="0" destOrd="0" presId="urn:microsoft.com/office/officeart/2005/8/layout/vProcess5"/>
    <dgm:cxn modelId="{BA26271A-5919-40C4-BC5D-D356FFC467B2}" type="presOf" srcId="{B2947D19-5C00-4085-8C9D-98161B5E55D9}" destId="{4954AA4B-89BE-407F-9CE6-EF9BF576DC13}" srcOrd="1" destOrd="0" presId="urn:microsoft.com/office/officeart/2005/8/layout/vProcess5"/>
    <dgm:cxn modelId="{D24AEE40-2EC1-4F26-B150-C7F8BCF79528}" type="presOf" srcId="{2AA2A97F-06C7-4457-9128-FBCC16CF9A38}" destId="{960133EE-620E-4AF7-BD88-08C378027133}" srcOrd="1" destOrd="0" presId="urn:microsoft.com/office/officeart/2005/8/layout/vProcess5"/>
    <dgm:cxn modelId="{5F18685C-5F0A-46ED-9BFD-BBC9C8EF3AB6}" srcId="{B003D0D3-C77D-416F-9BE8-9F2A82F229EC}" destId="{2AA2A97F-06C7-4457-9128-FBCC16CF9A38}" srcOrd="1" destOrd="0" parTransId="{B90F31D2-386E-41B2-8F9B-6FFB592CA618}" sibTransId="{B801A5F7-F06D-4014-8EDE-EFD4408CAF16}"/>
    <dgm:cxn modelId="{94F8CA5D-FEF7-4186-8414-97B94C8595A5}" srcId="{B003D0D3-C77D-416F-9BE8-9F2A82F229EC}" destId="{B2947D19-5C00-4085-8C9D-98161B5E55D9}" srcOrd="0" destOrd="0" parTransId="{7FEA193F-C6A6-42FF-B574-20DBD6F5EDC7}" sibTransId="{AC99C5A9-8485-43C7-95DD-9E3BB3F8BEF2}"/>
    <dgm:cxn modelId="{24D7A542-19B7-423E-A10A-94250BC850AC}" type="presOf" srcId="{AC99C5A9-8485-43C7-95DD-9E3BB3F8BEF2}" destId="{0364635E-7EDD-4344-9407-249D58BC5809}" srcOrd="0" destOrd="0" presId="urn:microsoft.com/office/officeart/2005/8/layout/vProcess5"/>
    <dgm:cxn modelId="{EE9D8481-0876-4584-9BFB-EA27CE2A1575}" type="presOf" srcId="{B003D0D3-C77D-416F-9BE8-9F2A82F229EC}" destId="{C4E89972-7C91-40A7-A83B-98B10DE3C013}" srcOrd="0" destOrd="0" presId="urn:microsoft.com/office/officeart/2005/8/layout/vProcess5"/>
    <dgm:cxn modelId="{A35F3695-387A-42C5-924D-ABB2F4BD3C8C}" type="presOf" srcId="{656009C5-6E4C-4728-AFA6-41EE7C6AFCBC}" destId="{47DF193C-0C5B-465A-8687-C7500D8A8A85}" srcOrd="1" destOrd="0" presId="urn:microsoft.com/office/officeart/2005/8/layout/vProcess5"/>
    <dgm:cxn modelId="{8DA1019E-400A-4C94-90A9-546917022A1E}" srcId="{B003D0D3-C77D-416F-9BE8-9F2A82F229EC}" destId="{656009C5-6E4C-4728-AFA6-41EE7C6AFCBC}" srcOrd="2" destOrd="0" parTransId="{1B26BB2A-4AB3-4EFE-A0AF-9B4D1A8955DE}" sibTransId="{620A4981-1813-40ED-B31A-AC872A26F7AE}"/>
    <dgm:cxn modelId="{CA580EA1-2950-4664-91C2-1CF0E658EB3E}" type="presOf" srcId="{B801A5F7-F06D-4014-8EDE-EFD4408CAF16}" destId="{BE3033CF-1967-4276-BE0B-E1867D9D8CF7}" srcOrd="0" destOrd="0" presId="urn:microsoft.com/office/officeart/2005/8/layout/vProcess5"/>
    <dgm:cxn modelId="{C9B610DD-58B0-48EC-A432-AB610DE5EE7E}" type="presOf" srcId="{656009C5-6E4C-4728-AFA6-41EE7C6AFCBC}" destId="{F7F5D2DA-FCF7-4A1B-9CB8-EFD5889069AD}" srcOrd="0" destOrd="0" presId="urn:microsoft.com/office/officeart/2005/8/layout/vProcess5"/>
    <dgm:cxn modelId="{097304FC-3252-4F44-8BFC-95BFF9ACD115}" type="presOf" srcId="{2AA2A97F-06C7-4457-9128-FBCC16CF9A38}" destId="{9E4865AD-10B0-4614-8782-D681ED273155}" srcOrd="0" destOrd="0" presId="urn:microsoft.com/office/officeart/2005/8/layout/vProcess5"/>
    <dgm:cxn modelId="{F1BB62B1-A9FF-4A86-8575-0038BD24DE6A}" type="presParOf" srcId="{C4E89972-7C91-40A7-A83B-98B10DE3C013}" destId="{15E77BED-685C-4F0B-94B8-4A1CC850901B}" srcOrd="0" destOrd="0" presId="urn:microsoft.com/office/officeart/2005/8/layout/vProcess5"/>
    <dgm:cxn modelId="{D989125B-0807-4B01-94D3-FB6078C90C16}" type="presParOf" srcId="{C4E89972-7C91-40A7-A83B-98B10DE3C013}" destId="{248CF43D-921C-432A-8173-68EED874D195}" srcOrd="1" destOrd="0" presId="urn:microsoft.com/office/officeart/2005/8/layout/vProcess5"/>
    <dgm:cxn modelId="{725445BD-79C6-4417-A65C-9476F3172EA3}" type="presParOf" srcId="{C4E89972-7C91-40A7-A83B-98B10DE3C013}" destId="{9E4865AD-10B0-4614-8782-D681ED273155}" srcOrd="2" destOrd="0" presId="urn:microsoft.com/office/officeart/2005/8/layout/vProcess5"/>
    <dgm:cxn modelId="{CA784703-D647-4AE0-B7BA-26FD945389AC}" type="presParOf" srcId="{C4E89972-7C91-40A7-A83B-98B10DE3C013}" destId="{F7F5D2DA-FCF7-4A1B-9CB8-EFD5889069AD}" srcOrd="3" destOrd="0" presId="urn:microsoft.com/office/officeart/2005/8/layout/vProcess5"/>
    <dgm:cxn modelId="{586D1F29-B554-4883-A63C-1A00D1C555EA}" type="presParOf" srcId="{C4E89972-7C91-40A7-A83B-98B10DE3C013}" destId="{0364635E-7EDD-4344-9407-249D58BC5809}" srcOrd="4" destOrd="0" presId="urn:microsoft.com/office/officeart/2005/8/layout/vProcess5"/>
    <dgm:cxn modelId="{1E6A48D9-A677-418C-948F-449C60450D25}" type="presParOf" srcId="{C4E89972-7C91-40A7-A83B-98B10DE3C013}" destId="{BE3033CF-1967-4276-BE0B-E1867D9D8CF7}" srcOrd="5" destOrd="0" presId="urn:microsoft.com/office/officeart/2005/8/layout/vProcess5"/>
    <dgm:cxn modelId="{F80B85D1-05F0-444F-86AD-C8B018570026}" type="presParOf" srcId="{C4E89972-7C91-40A7-A83B-98B10DE3C013}" destId="{4954AA4B-89BE-407F-9CE6-EF9BF576DC13}" srcOrd="6" destOrd="0" presId="urn:microsoft.com/office/officeart/2005/8/layout/vProcess5"/>
    <dgm:cxn modelId="{9E848854-91C5-4E6A-A889-A69E2E396579}" type="presParOf" srcId="{C4E89972-7C91-40A7-A83B-98B10DE3C013}" destId="{960133EE-620E-4AF7-BD88-08C378027133}" srcOrd="7" destOrd="0" presId="urn:microsoft.com/office/officeart/2005/8/layout/vProcess5"/>
    <dgm:cxn modelId="{214D6613-0A49-4BAF-9838-89776106B57F}" type="presParOf" srcId="{C4E89972-7C91-40A7-A83B-98B10DE3C013}" destId="{47DF193C-0C5B-465A-8687-C7500D8A8A85}"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DCCFD32-3856-41E0-856A-2D2C9CD3C4C6}"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95DCEF51-185E-4877-A4FE-2DBCDC03AAC2}">
      <dgm:prSet/>
      <dgm:spPr/>
      <dgm:t>
        <a:bodyPr/>
        <a:lstStyle/>
        <a:p>
          <a:r>
            <a:rPr lang="en-US" dirty="0"/>
            <a:t>Usually occurs in patients with multiple joint laxities who frequently have experienced episodes of subluxation before a relatively minor injury results in a dislocation. </a:t>
          </a:r>
        </a:p>
      </dgm:t>
    </dgm:pt>
    <dgm:pt modelId="{C4703C2A-A9A9-4CE1-8DEA-B26A405269DA}" type="parTrans" cxnId="{142FE0F9-D176-4101-8BC5-A6AF4A56FD1E}">
      <dgm:prSet/>
      <dgm:spPr/>
      <dgm:t>
        <a:bodyPr/>
        <a:lstStyle/>
        <a:p>
          <a:endParaRPr lang="en-US"/>
        </a:p>
      </dgm:t>
    </dgm:pt>
    <dgm:pt modelId="{CA46A3CB-CC88-4CC5-B0CE-25594A42B0A1}" type="sibTrans" cxnId="{142FE0F9-D176-4101-8BC5-A6AF4A56FD1E}">
      <dgm:prSet/>
      <dgm:spPr/>
      <dgm:t>
        <a:bodyPr/>
        <a:lstStyle/>
        <a:p>
          <a:endParaRPr lang="en-US"/>
        </a:p>
      </dgm:t>
    </dgm:pt>
    <dgm:pt modelId="{A2F0C987-F92C-47D5-81D6-0897BEA43795}">
      <dgm:prSet/>
      <dgm:spPr/>
      <dgm:t>
        <a:bodyPr/>
        <a:lstStyle/>
        <a:p>
          <a:r>
            <a:rPr lang="en-US" dirty="0"/>
            <a:t>They often show functional instability (i.e., lack of muscular control) as a result of congenital hypermobility or congenital muscle weakness. </a:t>
          </a:r>
        </a:p>
      </dgm:t>
    </dgm:pt>
    <dgm:pt modelId="{6BC5D22E-3E05-4CFA-B459-99A25BD322E6}" type="parTrans" cxnId="{EE51A7B7-06A3-4683-8539-2DA50F169606}">
      <dgm:prSet/>
      <dgm:spPr/>
      <dgm:t>
        <a:bodyPr/>
        <a:lstStyle/>
        <a:p>
          <a:endParaRPr lang="en-US"/>
        </a:p>
      </dgm:t>
    </dgm:pt>
    <dgm:pt modelId="{38C5C964-2E7C-48B2-8943-66B0D2641F2D}" type="sibTrans" cxnId="{EE51A7B7-06A3-4683-8539-2DA50F169606}">
      <dgm:prSet/>
      <dgm:spPr/>
      <dgm:t>
        <a:bodyPr/>
        <a:lstStyle/>
        <a:p>
          <a:endParaRPr lang="en-US"/>
        </a:p>
      </dgm:t>
    </dgm:pt>
    <dgm:pt modelId="{9A87157E-81E0-4F84-83FA-066AFCBBFA54}">
      <dgm:prSet/>
      <dgm:spPr/>
      <dgm:t>
        <a:bodyPr/>
        <a:lstStyle/>
        <a:p>
          <a:r>
            <a:rPr lang="en-US" dirty="0"/>
            <a:t>This classification includes patients who present with an AMBRI lesion (i.e., Atraumatic Multidirectional instability that is Bilateral and the primary treatment is Rehabilitation, not surgery)</a:t>
          </a:r>
        </a:p>
      </dgm:t>
    </dgm:pt>
    <dgm:pt modelId="{05D274EB-4F7B-48DF-8096-00A47A278294}" type="parTrans" cxnId="{39050C2E-3431-44E8-93E9-0EA1D4369D67}">
      <dgm:prSet/>
      <dgm:spPr/>
      <dgm:t>
        <a:bodyPr/>
        <a:lstStyle/>
        <a:p>
          <a:endParaRPr lang="en-US"/>
        </a:p>
      </dgm:t>
    </dgm:pt>
    <dgm:pt modelId="{77BE98C3-AD40-4132-9FB6-BD4C71C3861B}" type="sibTrans" cxnId="{39050C2E-3431-44E8-93E9-0EA1D4369D67}">
      <dgm:prSet/>
      <dgm:spPr/>
      <dgm:t>
        <a:bodyPr/>
        <a:lstStyle/>
        <a:p>
          <a:endParaRPr lang="en-US"/>
        </a:p>
      </dgm:t>
    </dgm:pt>
    <dgm:pt modelId="{478CD7E8-05CE-4B3A-BEBC-55C8DCD0D788}">
      <dgm:prSet/>
      <dgm:spPr/>
      <dgm:t>
        <a:bodyPr/>
        <a:lstStyle/>
        <a:p>
          <a:r>
            <a:rPr lang="en-US" dirty="0"/>
            <a:t>If surgery is required, an Inferior capsular shift is often recommended.</a:t>
          </a:r>
        </a:p>
      </dgm:t>
    </dgm:pt>
    <dgm:pt modelId="{38EA2F44-E207-4AF7-ACCE-360FCC6B2103}" type="parTrans" cxnId="{104E809F-E68F-4B02-8CD8-E838573DFF5C}">
      <dgm:prSet/>
      <dgm:spPr/>
      <dgm:t>
        <a:bodyPr/>
        <a:lstStyle/>
        <a:p>
          <a:endParaRPr lang="en-US"/>
        </a:p>
      </dgm:t>
    </dgm:pt>
    <dgm:pt modelId="{9C64E861-D353-4277-8A62-64C84F0D1BD6}" type="sibTrans" cxnId="{104E809F-E68F-4B02-8CD8-E838573DFF5C}">
      <dgm:prSet/>
      <dgm:spPr/>
      <dgm:t>
        <a:bodyPr/>
        <a:lstStyle/>
        <a:p>
          <a:endParaRPr lang="en-US"/>
        </a:p>
      </dgm:t>
    </dgm:pt>
    <dgm:pt modelId="{F66D6443-9FDA-4B8F-BA2D-83ADE16259B6}" type="pres">
      <dgm:prSet presAssocID="{BDCCFD32-3856-41E0-856A-2D2C9CD3C4C6}" presName="linear" presStyleCnt="0">
        <dgm:presLayoutVars>
          <dgm:animLvl val="lvl"/>
          <dgm:resizeHandles val="exact"/>
        </dgm:presLayoutVars>
      </dgm:prSet>
      <dgm:spPr/>
    </dgm:pt>
    <dgm:pt modelId="{422616D4-FC40-4909-B193-E71D15EE71F8}" type="pres">
      <dgm:prSet presAssocID="{95DCEF51-185E-4877-A4FE-2DBCDC03AAC2}" presName="parentText" presStyleLbl="node1" presStyleIdx="0" presStyleCnt="4">
        <dgm:presLayoutVars>
          <dgm:chMax val="0"/>
          <dgm:bulletEnabled val="1"/>
        </dgm:presLayoutVars>
      </dgm:prSet>
      <dgm:spPr/>
    </dgm:pt>
    <dgm:pt modelId="{CBD441E6-5631-404F-9185-3ABAFD1794BB}" type="pres">
      <dgm:prSet presAssocID="{CA46A3CB-CC88-4CC5-B0CE-25594A42B0A1}" presName="spacer" presStyleCnt="0"/>
      <dgm:spPr/>
    </dgm:pt>
    <dgm:pt modelId="{F9BB6DB3-2F42-4E51-8D69-261FB5BF624D}" type="pres">
      <dgm:prSet presAssocID="{A2F0C987-F92C-47D5-81D6-0897BEA43795}" presName="parentText" presStyleLbl="node1" presStyleIdx="1" presStyleCnt="4">
        <dgm:presLayoutVars>
          <dgm:chMax val="0"/>
          <dgm:bulletEnabled val="1"/>
        </dgm:presLayoutVars>
      </dgm:prSet>
      <dgm:spPr/>
    </dgm:pt>
    <dgm:pt modelId="{C3ADABD8-4972-40D3-93D6-49E6094DC13E}" type="pres">
      <dgm:prSet presAssocID="{38C5C964-2E7C-48B2-8943-66B0D2641F2D}" presName="spacer" presStyleCnt="0"/>
      <dgm:spPr/>
    </dgm:pt>
    <dgm:pt modelId="{928ADC88-8DB0-4ED3-BC1E-EBF9427C6BE2}" type="pres">
      <dgm:prSet presAssocID="{9A87157E-81E0-4F84-83FA-066AFCBBFA54}" presName="parentText" presStyleLbl="node1" presStyleIdx="2" presStyleCnt="4">
        <dgm:presLayoutVars>
          <dgm:chMax val="0"/>
          <dgm:bulletEnabled val="1"/>
        </dgm:presLayoutVars>
      </dgm:prSet>
      <dgm:spPr/>
    </dgm:pt>
    <dgm:pt modelId="{50B0BC0C-E193-4E04-9683-EB7EC2ACE44C}" type="pres">
      <dgm:prSet presAssocID="{77BE98C3-AD40-4132-9FB6-BD4C71C3861B}" presName="spacer" presStyleCnt="0"/>
      <dgm:spPr/>
    </dgm:pt>
    <dgm:pt modelId="{3CE11DEA-73D4-4BEB-B578-490DE082945F}" type="pres">
      <dgm:prSet presAssocID="{478CD7E8-05CE-4B3A-BEBC-55C8DCD0D788}" presName="parentText" presStyleLbl="node1" presStyleIdx="3" presStyleCnt="4">
        <dgm:presLayoutVars>
          <dgm:chMax val="0"/>
          <dgm:bulletEnabled val="1"/>
        </dgm:presLayoutVars>
      </dgm:prSet>
      <dgm:spPr/>
    </dgm:pt>
  </dgm:ptLst>
  <dgm:cxnLst>
    <dgm:cxn modelId="{B1755D0C-E6DF-47C7-9E44-A8F804F0250D}" type="presOf" srcId="{95DCEF51-185E-4877-A4FE-2DBCDC03AAC2}" destId="{422616D4-FC40-4909-B193-E71D15EE71F8}" srcOrd="0" destOrd="0" presId="urn:microsoft.com/office/officeart/2005/8/layout/vList2"/>
    <dgm:cxn modelId="{39050C2E-3431-44E8-93E9-0EA1D4369D67}" srcId="{BDCCFD32-3856-41E0-856A-2D2C9CD3C4C6}" destId="{9A87157E-81E0-4F84-83FA-066AFCBBFA54}" srcOrd="2" destOrd="0" parTransId="{05D274EB-4F7B-48DF-8096-00A47A278294}" sibTransId="{77BE98C3-AD40-4132-9FB6-BD4C71C3861B}"/>
    <dgm:cxn modelId="{F4099475-34C9-44AE-80BF-857BEA5F7E00}" type="presOf" srcId="{A2F0C987-F92C-47D5-81D6-0897BEA43795}" destId="{F9BB6DB3-2F42-4E51-8D69-261FB5BF624D}" srcOrd="0" destOrd="0" presId="urn:microsoft.com/office/officeart/2005/8/layout/vList2"/>
    <dgm:cxn modelId="{2B10C18E-2DA8-401E-8494-2A2DD328C682}" type="presOf" srcId="{478CD7E8-05CE-4B3A-BEBC-55C8DCD0D788}" destId="{3CE11DEA-73D4-4BEB-B578-490DE082945F}" srcOrd="0" destOrd="0" presId="urn:microsoft.com/office/officeart/2005/8/layout/vList2"/>
    <dgm:cxn modelId="{104E809F-E68F-4B02-8CD8-E838573DFF5C}" srcId="{BDCCFD32-3856-41E0-856A-2D2C9CD3C4C6}" destId="{478CD7E8-05CE-4B3A-BEBC-55C8DCD0D788}" srcOrd="3" destOrd="0" parTransId="{38EA2F44-E207-4AF7-ACCE-360FCC6B2103}" sibTransId="{9C64E861-D353-4277-8A62-64C84F0D1BD6}"/>
    <dgm:cxn modelId="{E4CFADAD-7FBD-476A-B451-B57B8FED6A95}" type="presOf" srcId="{9A87157E-81E0-4F84-83FA-066AFCBBFA54}" destId="{928ADC88-8DB0-4ED3-BC1E-EBF9427C6BE2}" srcOrd="0" destOrd="0" presId="urn:microsoft.com/office/officeart/2005/8/layout/vList2"/>
    <dgm:cxn modelId="{EE51A7B7-06A3-4683-8539-2DA50F169606}" srcId="{BDCCFD32-3856-41E0-856A-2D2C9CD3C4C6}" destId="{A2F0C987-F92C-47D5-81D6-0897BEA43795}" srcOrd="1" destOrd="0" parTransId="{6BC5D22E-3E05-4CFA-B459-99A25BD322E6}" sibTransId="{38C5C964-2E7C-48B2-8943-66B0D2641F2D}"/>
    <dgm:cxn modelId="{FD03F4F2-E651-40FE-AF85-0D976117B786}" type="presOf" srcId="{BDCCFD32-3856-41E0-856A-2D2C9CD3C4C6}" destId="{F66D6443-9FDA-4B8F-BA2D-83ADE16259B6}" srcOrd="0" destOrd="0" presId="urn:microsoft.com/office/officeart/2005/8/layout/vList2"/>
    <dgm:cxn modelId="{142FE0F9-D176-4101-8BC5-A6AF4A56FD1E}" srcId="{BDCCFD32-3856-41E0-856A-2D2C9CD3C4C6}" destId="{95DCEF51-185E-4877-A4FE-2DBCDC03AAC2}" srcOrd="0" destOrd="0" parTransId="{C4703C2A-A9A9-4CE1-8DEA-B26A405269DA}" sibTransId="{CA46A3CB-CC88-4CC5-B0CE-25594A42B0A1}"/>
    <dgm:cxn modelId="{D898BDA1-C1D0-4B4D-B3F0-ABE88CF139D6}" type="presParOf" srcId="{F66D6443-9FDA-4B8F-BA2D-83ADE16259B6}" destId="{422616D4-FC40-4909-B193-E71D15EE71F8}" srcOrd="0" destOrd="0" presId="urn:microsoft.com/office/officeart/2005/8/layout/vList2"/>
    <dgm:cxn modelId="{9AB7322F-DD69-4FE7-A3D4-50FC7D229CBA}" type="presParOf" srcId="{F66D6443-9FDA-4B8F-BA2D-83ADE16259B6}" destId="{CBD441E6-5631-404F-9185-3ABAFD1794BB}" srcOrd="1" destOrd="0" presId="urn:microsoft.com/office/officeart/2005/8/layout/vList2"/>
    <dgm:cxn modelId="{AE0D84E4-2A24-4DB6-94FE-42F5F9153E6F}" type="presParOf" srcId="{F66D6443-9FDA-4B8F-BA2D-83ADE16259B6}" destId="{F9BB6DB3-2F42-4E51-8D69-261FB5BF624D}" srcOrd="2" destOrd="0" presId="urn:microsoft.com/office/officeart/2005/8/layout/vList2"/>
    <dgm:cxn modelId="{55EF8E62-6E23-4B92-9CEF-2FC422019F8D}" type="presParOf" srcId="{F66D6443-9FDA-4B8F-BA2D-83ADE16259B6}" destId="{C3ADABD8-4972-40D3-93D6-49E6094DC13E}" srcOrd="3" destOrd="0" presId="urn:microsoft.com/office/officeart/2005/8/layout/vList2"/>
    <dgm:cxn modelId="{DB343FF2-A6F9-4FC3-8125-114A3FA37457}" type="presParOf" srcId="{F66D6443-9FDA-4B8F-BA2D-83ADE16259B6}" destId="{928ADC88-8DB0-4ED3-BC1E-EBF9427C6BE2}" srcOrd="4" destOrd="0" presId="urn:microsoft.com/office/officeart/2005/8/layout/vList2"/>
    <dgm:cxn modelId="{038B49F9-2A62-40F1-960A-1F565FF2E444}" type="presParOf" srcId="{F66D6443-9FDA-4B8F-BA2D-83ADE16259B6}" destId="{50B0BC0C-E193-4E04-9683-EB7EC2ACE44C}" srcOrd="5" destOrd="0" presId="urn:microsoft.com/office/officeart/2005/8/layout/vList2"/>
    <dgm:cxn modelId="{D0E4355A-825C-49E7-B541-0EF14B92E5D9}" type="presParOf" srcId="{F66D6443-9FDA-4B8F-BA2D-83ADE16259B6}" destId="{3CE11DEA-73D4-4BEB-B578-490DE082945F}"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91AF2CE-68A7-46A1-BF74-3E4AB13A182A}" type="doc">
      <dgm:prSet loTypeId="urn:microsoft.com/office/officeart/2005/8/layout/cycle1" loCatId="cycle" qsTypeId="urn:microsoft.com/office/officeart/2005/8/quickstyle/simple1" qsCatId="simple" csTypeId="urn:microsoft.com/office/officeart/2005/8/colors/accent1_2" csCatId="accent1"/>
      <dgm:spPr/>
      <dgm:t>
        <a:bodyPr/>
        <a:lstStyle/>
        <a:p>
          <a:endParaRPr lang="en-US"/>
        </a:p>
      </dgm:t>
    </dgm:pt>
    <dgm:pt modelId="{D51058EB-345B-41ED-80EB-96B6F169452C}">
      <dgm:prSet/>
      <dgm:spPr/>
      <dgm:t>
        <a:bodyPr/>
        <a:lstStyle/>
        <a:p>
          <a:r>
            <a:rPr lang="en-US"/>
            <a:t>Also referred to as </a:t>
          </a:r>
          <a:r>
            <a:rPr lang="en-US" b="1"/>
            <a:t>AMBRI</a:t>
          </a:r>
          <a:endParaRPr lang="en-US"/>
        </a:p>
      </dgm:t>
    </dgm:pt>
    <dgm:pt modelId="{14D36DF5-566F-485C-A0FC-065879EBE0D2}" type="parTrans" cxnId="{82540473-D952-462D-8A20-B466AB903B3A}">
      <dgm:prSet/>
      <dgm:spPr/>
      <dgm:t>
        <a:bodyPr/>
        <a:lstStyle/>
        <a:p>
          <a:endParaRPr lang="en-US"/>
        </a:p>
      </dgm:t>
    </dgm:pt>
    <dgm:pt modelId="{BF0AD3E3-0626-4026-A9E6-C1C86F8B100A}" type="sibTrans" cxnId="{82540473-D952-462D-8A20-B466AB903B3A}">
      <dgm:prSet/>
      <dgm:spPr/>
      <dgm:t>
        <a:bodyPr/>
        <a:lstStyle/>
        <a:p>
          <a:endParaRPr lang="en-US"/>
        </a:p>
      </dgm:t>
    </dgm:pt>
    <dgm:pt modelId="{33350B3A-F84E-4623-A0C4-5893608CA980}">
      <dgm:prSet/>
      <dgm:spPr/>
      <dgm:t>
        <a:bodyPr/>
        <a:lstStyle/>
        <a:p>
          <a:r>
            <a:rPr lang="en-US"/>
            <a:t>Atraumatic</a:t>
          </a:r>
        </a:p>
      </dgm:t>
    </dgm:pt>
    <dgm:pt modelId="{1C0F0DE9-15E3-41F4-BFD2-0BA25A54A653}" type="parTrans" cxnId="{80B22D2D-5BE6-4902-9F1D-EAE07262825E}">
      <dgm:prSet/>
      <dgm:spPr/>
      <dgm:t>
        <a:bodyPr/>
        <a:lstStyle/>
        <a:p>
          <a:endParaRPr lang="en-US"/>
        </a:p>
      </dgm:t>
    </dgm:pt>
    <dgm:pt modelId="{FD1E96DC-6656-4DB4-9F56-0991B5D08071}" type="sibTrans" cxnId="{80B22D2D-5BE6-4902-9F1D-EAE07262825E}">
      <dgm:prSet/>
      <dgm:spPr/>
      <dgm:t>
        <a:bodyPr/>
        <a:lstStyle/>
        <a:p>
          <a:endParaRPr lang="en-US"/>
        </a:p>
      </dgm:t>
    </dgm:pt>
    <dgm:pt modelId="{D0DEF686-FE3F-4AFD-B151-604565843325}">
      <dgm:prSet/>
      <dgm:spPr/>
      <dgm:t>
        <a:bodyPr/>
        <a:lstStyle/>
        <a:p>
          <a:r>
            <a:rPr lang="en-US"/>
            <a:t>Multidirectional</a:t>
          </a:r>
        </a:p>
      </dgm:t>
    </dgm:pt>
    <dgm:pt modelId="{2D6F0FB0-0C4A-4678-B2C3-2B58ADD5E334}" type="parTrans" cxnId="{054C118F-532B-4B0B-B274-1F70C3674969}">
      <dgm:prSet/>
      <dgm:spPr/>
      <dgm:t>
        <a:bodyPr/>
        <a:lstStyle/>
        <a:p>
          <a:endParaRPr lang="en-US"/>
        </a:p>
      </dgm:t>
    </dgm:pt>
    <dgm:pt modelId="{BB1A92B5-F0F8-4AC4-8AE5-50A0963C3751}" type="sibTrans" cxnId="{054C118F-532B-4B0B-B274-1F70C3674969}">
      <dgm:prSet/>
      <dgm:spPr/>
      <dgm:t>
        <a:bodyPr/>
        <a:lstStyle/>
        <a:p>
          <a:endParaRPr lang="en-US"/>
        </a:p>
      </dgm:t>
    </dgm:pt>
    <dgm:pt modelId="{F0DA156A-1A85-4E87-858B-B1812A3208B3}">
      <dgm:prSet/>
      <dgm:spPr/>
      <dgm:t>
        <a:bodyPr/>
        <a:lstStyle/>
        <a:p>
          <a:r>
            <a:rPr lang="en-US"/>
            <a:t>Bilateral (frequently)</a:t>
          </a:r>
        </a:p>
      </dgm:t>
    </dgm:pt>
    <dgm:pt modelId="{12DDB7F5-7972-4853-8974-5C55F594158B}" type="parTrans" cxnId="{F414F955-942E-4ED7-9D27-5D91BA7C0604}">
      <dgm:prSet/>
      <dgm:spPr/>
      <dgm:t>
        <a:bodyPr/>
        <a:lstStyle/>
        <a:p>
          <a:endParaRPr lang="en-US"/>
        </a:p>
      </dgm:t>
    </dgm:pt>
    <dgm:pt modelId="{083A93D6-9EDA-4FBD-8FD3-F8BF6ACB4D35}" type="sibTrans" cxnId="{F414F955-942E-4ED7-9D27-5D91BA7C0604}">
      <dgm:prSet/>
      <dgm:spPr/>
      <dgm:t>
        <a:bodyPr/>
        <a:lstStyle/>
        <a:p>
          <a:endParaRPr lang="en-US"/>
        </a:p>
      </dgm:t>
    </dgm:pt>
    <dgm:pt modelId="{8A9395AA-52EC-489C-9F50-52994604B6C6}">
      <dgm:prSet/>
      <dgm:spPr/>
      <dgm:t>
        <a:bodyPr/>
        <a:lstStyle/>
        <a:p>
          <a:r>
            <a:rPr lang="en-US"/>
            <a:t>Rehabilitation (often responds to)</a:t>
          </a:r>
        </a:p>
      </dgm:t>
    </dgm:pt>
    <dgm:pt modelId="{887FD66C-A00F-49B7-91A1-83A3A8F80F38}" type="parTrans" cxnId="{61FD93E3-5F5B-46E8-B269-10207E203883}">
      <dgm:prSet/>
      <dgm:spPr/>
      <dgm:t>
        <a:bodyPr/>
        <a:lstStyle/>
        <a:p>
          <a:endParaRPr lang="en-US"/>
        </a:p>
      </dgm:t>
    </dgm:pt>
    <dgm:pt modelId="{697168F9-BFC7-4E1C-9880-33129EC26D42}" type="sibTrans" cxnId="{61FD93E3-5F5B-46E8-B269-10207E203883}">
      <dgm:prSet/>
      <dgm:spPr/>
      <dgm:t>
        <a:bodyPr/>
        <a:lstStyle/>
        <a:p>
          <a:endParaRPr lang="en-US"/>
        </a:p>
      </dgm:t>
    </dgm:pt>
    <dgm:pt modelId="{5E187200-9EC1-43DC-84DA-5BB11BC627F6}">
      <dgm:prSet/>
      <dgm:spPr/>
      <dgm:t>
        <a:bodyPr/>
        <a:lstStyle/>
        <a:p>
          <a:r>
            <a:rPr lang="en-US" dirty="0"/>
            <a:t>Inferior capsular shift (if surgery required)</a:t>
          </a:r>
        </a:p>
      </dgm:t>
    </dgm:pt>
    <dgm:pt modelId="{16CFA15F-DE84-4AD7-959F-1D1C82DBC603}" type="parTrans" cxnId="{3CCBC4D8-7BD2-4433-ACCF-3C3EEF3CCA70}">
      <dgm:prSet/>
      <dgm:spPr/>
      <dgm:t>
        <a:bodyPr/>
        <a:lstStyle/>
        <a:p>
          <a:endParaRPr lang="en-US"/>
        </a:p>
      </dgm:t>
    </dgm:pt>
    <dgm:pt modelId="{55B96CBD-8822-4E80-8E87-2C11D0614D72}" type="sibTrans" cxnId="{3CCBC4D8-7BD2-4433-ACCF-3C3EEF3CCA70}">
      <dgm:prSet/>
      <dgm:spPr/>
      <dgm:t>
        <a:bodyPr/>
        <a:lstStyle/>
        <a:p>
          <a:endParaRPr lang="en-US"/>
        </a:p>
      </dgm:t>
    </dgm:pt>
    <dgm:pt modelId="{D9BFFF96-97F6-4EBC-B582-408144FFAD17}" type="pres">
      <dgm:prSet presAssocID="{091AF2CE-68A7-46A1-BF74-3E4AB13A182A}" presName="cycle" presStyleCnt="0">
        <dgm:presLayoutVars>
          <dgm:dir/>
          <dgm:resizeHandles val="exact"/>
        </dgm:presLayoutVars>
      </dgm:prSet>
      <dgm:spPr/>
    </dgm:pt>
    <dgm:pt modelId="{07A7170E-F470-4E93-BB14-2B7E26A8306D}" type="pres">
      <dgm:prSet presAssocID="{D51058EB-345B-41ED-80EB-96B6F169452C}" presName="dummy" presStyleCnt="0"/>
      <dgm:spPr/>
    </dgm:pt>
    <dgm:pt modelId="{0D71B230-680A-4CAD-ADDB-CE87D836BA54}" type="pres">
      <dgm:prSet presAssocID="{D51058EB-345B-41ED-80EB-96B6F169452C}" presName="node" presStyleLbl="revTx" presStyleIdx="0" presStyleCnt="6">
        <dgm:presLayoutVars>
          <dgm:bulletEnabled val="1"/>
        </dgm:presLayoutVars>
      </dgm:prSet>
      <dgm:spPr/>
    </dgm:pt>
    <dgm:pt modelId="{C29D4A11-DB72-4F38-8BAE-17F20104033C}" type="pres">
      <dgm:prSet presAssocID="{BF0AD3E3-0626-4026-A9E6-C1C86F8B100A}" presName="sibTrans" presStyleLbl="node1" presStyleIdx="0" presStyleCnt="6"/>
      <dgm:spPr/>
    </dgm:pt>
    <dgm:pt modelId="{7477159C-8BB2-457A-9BAA-2AAF4A0A6076}" type="pres">
      <dgm:prSet presAssocID="{33350B3A-F84E-4623-A0C4-5893608CA980}" presName="dummy" presStyleCnt="0"/>
      <dgm:spPr/>
    </dgm:pt>
    <dgm:pt modelId="{32ACC63C-D5F8-4794-A7D7-6E414148E0B3}" type="pres">
      <dgm:prSet presAssocID="{33350B3A-F84E-4623-A0C4-5893608CA980}" presName="node" presStyleLbl="revTx" presStyleIdx="1" presStyleCnt="6">
        <dgm:presLayoutVars>
          <dgm:bulletEnabled val="1"/>
        </dgm:presLayoutVars>
      </dgm:prSet>
      <dgm:spPr/>
    </dgm:pt>
    <dgm:pt modelId="{A50F884A-69AC-46CC-9C32-FA983C305BAC}" type="pres">
      <dgm:prSet presAssocID="{FD1E96DC-6656-4DB4-9F56-0991B5D08071}" presName="sibTrans" presStyleLbl="node1" presStyleIdx="1" presStyleCnt="6"/>
      <dgm:spPr/>
    </dgm:pt>
    <dgm:pt modelId="{BEE862AB-50F0-4AF5-965A-6E721FC11750}" type="pres">
      <dgm:prSet presAssocID="{D0DEF686-FE3F-4AFD-B151-604565843325}" presName="dummy" presStyleCnt="0"/>
      <dgm:spPr/>
    </dgm:pt>
    <dgm:pt modelId="{A72BF364-D72A-4B09-801B-CAB8970B3EBC}" type="pres">
      <dgm:prSet presAssocID="{D0DEF686-FE3F-4AFD-B151-604565843325}" presName="node" presStyleLbl="revTx" presStyleIdx="2" presStyleCnt="6">
        <dgm:presLayoutVars>
          <dgm:bulletEnabled val="1"/>
        </dgm:presLayoutVars>
      </dgm:prSet>
      <dgm:spPr/>
    </dgm:pt>
    <dgm:pt modelId="{AA09FD7C-1247-4F43-A73F-947FAA1687F1}" type="pres">
      <dgm:prSet presAssocID="{BB1A92B5-F0F8-4AC4-8AE5-50A0963C3751}" presName="sibTrans" presStyleLbl="node1" presStyleIdx="2" presStyleCnt="6"/>
      <dgm:spPr/>
    </dgm:pt>
    <dgm:pt modelId="{8BA63977-6985-4371-8A37-6F2B9B148C10}" type="pres">
      <dgm:prSet presAssocID="{F0DA156A-1A85-4E87-858B-B1812A3208B3}" presName="dummy" presStyleCnt="0"/>
      <dgm:spPr/>
    </dgm:pt>
    <dgm:pt modelId="{E92F85F5-05F4-44F4-9750-A40748BC7A96}" type="pres">
      <dgm:prSet presAssocID="{F0DA156A-1A85-4E87-858B-B1812A3208B3}" presName="node" presStyleLbl="revTx" presStyleIdx="3" presStyleCnt="6">
        <dgm:presLayoutVars>
          <dgm:bulletEnabled val="1"/>
        </dgm:presLayoutVars>
      </dgm:prSet>
      <dgm:spPr/>
    </dgm:pt>
    <dgm:pt modelId="{AAC9C2E3-9583-4630-B587-DE099A8975FE}" type="pres">
      <dgm:prSet presAssocID="{083A93D6-9EDA-4FBD-8FD3-F8BF6ACB4D35}" presName="sibTrans" presStyleLbl="node1" presStyleIdx="3" presStyleCnt="6"/>
      <dgm:spPr/>
    </dgm:pt>
    <dgm:pt modelId="{2912EB6A-8811-4E41-B1EC-696FAC24BEB6}" type="pres">
      <dgm:prSet presAssocID="{8A9395AA-52EC-489C-9F50-52994604B6C6}" presName="dummy" presStyleCnt="0"/>
      <dgm:spPr/>
    </dgm:pt>
    <dgm:pt modelId="{4458DDEE-E187-4FFE-92A4-AB3EB53BD26D}" type="pres">
      <dgm:prSet presAssocID="{8A9395AA-52EC-489C-9F50-52994604B6C6}" presName="node" presStyleLbl="revTx" presStyleIdx="4" presStyleCnt="6">
        <dgm:presLayoutVars>
          <dgm:bulletEnabled val="1"/>
        </dgm:presLayoutVars>
      </dgm:prSet>
      <dgm:spPr/>
    </dgm:pt>
    <dgm:pt modelId="{DE05A9D6-6E97-421C-943B-90ADD74342AC}" type="pres">
      <dgm:prSet presAssocID="{697168F9-BFC7-4E1C-9880-33129EC26D42}" presName="sibTrans" presStyleLbl="node1" presStyleIdx="4" presStyleCnt="6"/>
      <dgm:spPr/>
    </dgm:pt>
    <dgm:pt modelId="{FDEBB74F-BC0B-4DCB-A2BC-6A43CDD4B2F5}" type="pres">
      <dgm:prSet presAssocID="{5E187200-9EC1-43DC-84DA-5BB11BC627F6}" presName="dummy" presStyleCnt="0"/>
      <dgm:spPr/>
    </dgm:pt>
    <dgm:pt modelId="{86AD998F-7620-43D7-853A-3AFF59EBC827}" type="pres">
      <dgm:prSet presAssocID="{5E187200-9EC1-43DC-84DA-5BB11BC627F6}" presName="node" presStyleLbl="revTx" presStyleIdx="5" presStyleCnt="6" custRadScaleRad="99345" custRadScaleInc="-13643">
        <dgm:presLayoutVars>
          <dgm:bulletEnabled val="1"/>
        </dgm:presLayoutVars>
      </dgm:prSet>
      <dgm:spPr/>
    </dgm:pt>
    <dgm:pt modelId="{686806DF-A197-4B0C-86C5-0AEBF889ED14}" type="pres">
      <dgm:prSet presAssocID="{55B96CBD-8822-4E80-8E87-2C11D0614D72}" presName="sibTrans" presStyleLbl="node1" presStyleIdx="5" presStyleCnt="6"/>
      <dgm:spPr/>
    </dgm:pt>
  </dgm:ptLst>
  <dgm:cxnLst>
    <dgm:cxn modelId="{D521A711-B4AF-4778-B9F7-F619BE6A0816}" type="presOf" srcId="{083A93D6-9EDA-4FBD-8FD3-F8BF6ACB4D35}" destId="{AAC9C2E3-9583-4630-B587-DE099A8975FE}" srcOrd="0" destOrd="0" presId="urn:microsoft.com/office/officeart/2005/8/layout/cycle1"/>
    <dgm:cxn modelId="{35D52E1A-587C-4474-9481-FDB8C0F2A072}" type="presOf" srcId="{697168F9-BFC7-4E1C-9880-33129EC26D42}" destId="{DE05A9D6-6E97-421C-943B-90ADD74342AC}" srcOrd="0" destOrd="0" presId="urn:microsoft.com/office/officeart/2005/8/layout/cycle1"/>
    <dgm:cxn modelId="{80B22D2D-5BE6-4902-9F1D-EAE07262825E}" srcId="{091AF2CE-68A7-46A1-BF74-3E4AB13A182A}" destId="{33350B3A-F84E-4623-A0C4-5893608CA980}" srcOrd="1" destOrd="0" parTransId="{1C0F0DE9-15E3-41F4-BFD2-0BA25A54A653}" sibTransId="{FD1E96DC-6656-4DB4-9F56-0991B5D08071}"/>
    <dgm:cxn modelId="{D7617039-BDBC-4007-9B9F-1B4456145FB9}" type="presOf" srcId="{55B96CBD-8822-4E80-8E87-2C11D0614D72}" destId="{686806DF-A197-4B0C-86C5-0AEBF889ED14}" srcOrd="0" destOrd="0" presId="urn:microsoft.com/office/officeart/2005/8/layout/cycle1"/>
    <dgm:cxn modelId="{2E80503C-04C8-4195-8F83-38E46D77684B}" type="presOf" srcId="{BB1A92B5-F0F8-4AC4-8AE5-50A0963C3751}" destId="{AA09FD7C-1247-4F43-A73F-947FAA1687F1}" srcOrd="0" destOrd="0" presId="urn:microsoft.com/office/officeart/2005/8/layout/cycle1"/>
    <dgm:cxn modelId="{BB3BFF46-719A-4381-A23A-8A515237A15D}" type="presOf" srcId="{F0DA156A-1A85-4E87-858B-B1812A3208B3}" destId="{E92F85F5-05F4-44F4-9750-A40748BC7A96}" srcOrd="0" destOrd="0" presId="urn:microsoft.com/office/officeart/2005/8/layout/cycle1"/>
    <dgm:cxn modelId="{EA243B6C-0397-41A5-B4A7-E5E6EF9CFBEF}" type="presOf" srcId="{D0DEF686-FE3F-4AFD-B151-604565843325}" destId="{A72BF364-D72A-4B09-801B-CAB8970B3EBC}" srcOrd="0" destOrd="0" presId="urn:microsoft.com/office/officeart/2005/8/layout/cycle1"/>
    <dgm:cxn modelId="{82540473-D952-462D-8A20-B466AB903B3A}" srcId="{091AF2CE-68A7-46A1-BF74-3E4AB13A182A}" destId="{D51058EB-345B-41ED-80EB-96B6F169452C}" srcOrd="0" destOrd="0" parTransId="{14D36DF5-566F-485C-A0FC-065879EBE0D2}" sibTransId="{BF0AD3E3-0626-4026-A9E6-C1C86F8B100A}"/>
    <dgm:cxn modelId="{F414F955-942E-4ED7-9D27-5D91BA7C0604}" srcId="{091AF2CE-68A7-46A1-BF74-3E4AB13A182A}" destId="{F0DA156A-1A85-4E87-858B-B1812A3208B3}" srcOrd="3" destOrd="0" parTransId="{12DDB7F5-7972-4853-8974-5C55F594158B}" sibTransId="{083A93D6-9EDA-4FBD-8FD3-F8BF6ACB4D35}"/>
    <dgm:cxn modelId="{FFF53482-F643-4694-9F05-23AA7DE99E45}" type="presOf" srcId="{5E187200-9EC1-43DC-84DA-5BB11BC627F6}" destId="{86AD998F-7620-43D7-853A-3AFF59EBC827}" srcOrd="0" destOrd="0" presId="urn:microsoft.com/office/officeart/2005/8/layout/cycle1"/>
    <dgm:cxn modelId="{B9693784-7FAA-43B3-94E0-BC19DD2C7AD7}" type="presOf" srcId="{33350B3A-F84E-4623-A0C4-5893608CA980}" destId="{32ACC63C-D5F8-4794-A7D7-6E414148E0B3}" srcOrd="0" destOrd="0" presId="urn:microsoft.com/office/officeart/2005/8/layout/cycle1"/>
    <dgm:cxn modelId="{054C118F-532B-4B0B-B274-1F70C3674969}" srcId="{091AF2CE-68A7-46A1-BF74-3E4AB13A182A}" destId="{D0DEF686-FE3F-4AFD-B151-604565843325}" srcOrd="2" destOrd="0" parTransId="{2D6F0FB0-0C4A-4678-B2C3-2B58ADD5E334}" sibTransId="{BB1A92B5-F0F8-4AC4-8AE5-50A0963C3751}"/>
    <dgm:cxn modelId="{204C4297-1567-4085-893C-BE9C2D2C5FD6}" type="presOf" srcId="{FD1E96DC-6656-4DB4-9F56-0991B5D08071}" destId="{A50F884A-69AC-46CC-9C32-FA983C305BAC}" srcOrd="0" destOrd="0" presId="urn:microsoft.com/office/officeart/2005/8/layout/cycle1"/>
    <dgm:cxn modelId="{800972D7-9F74-4F36-AF5B-F06DFEE432E7}" type="presOf" srcId="{091AF2CE-68A7-46A1-BF74-3E4AB13A182A}" destId="{D9BFFF96-97F6-4EBC-B582-408144FFAD17}" srcOrd="0" destOrd="0" presId="urn:microsoft.com/office/officeart/2005/8/layout/cycle1"/>
    <dgm:cxn modelId="{3CCBC4D8-7BD2-4433-ACCF-3C3EEF3CCA70}" srcId="{091AF2CE-68A7-46A1-BF74-3E4AB13A182A}" destId="{5E187200-9EC1-43DC-84DA-5BB11BC627F6}" srcOrd="5" destOrd="0" parTransId="{16CFA15F-DE84-4AD7-959F-1D1C82DBC603}" sibTransId="{55B96CBD-8822-4E80-8E87-2C11D0614D72}"/>
    <dgm:cxn modelId="{28665DDC-5B18-4A72-8D19-B9463709E28E}" type="presOf" srcId="{8A9395AA-52EC-489C-9F50-52994604B6C6}" destId="{4458DDEE-E187-4FFE-92A4-AB3EB53BD26D}" srcOrd="0" destOrd="0" presId="urn:microsoft.com/office/officeart/2005/8/layout/cycle1"/>
    <dgm:cxn modelId="{9A8C3FE1-A490-4FA4-8CA3-7A70A83526C4}" type="presOf" srcId="{D51058EB-345B-41ED-80EB-96B6F169452C}" destId="{0D71B230-680A-4CAD-ADDB-CE87D836BA54}" srcOrd="0" destOrd="0" presId="urn:microsoft.com/office/officeart/2005/8/layout/cycle1"/>
    <dgm:cxn modelId="{0E1675E2-AB9D-4C44-9A5F-8BC7B0272B02}" type="presOf" srcId="{BF0AD3E3-0626-4026-A9E6-C1C86F8B100A}" destId="{C29D4A11-DB72-4F38-8BAE-17F20104033C}" srcOrd="0" destOrd="0" presId="urn:microsoft.com/office/officeart/2005/8/layout/cycle1"/>
    <dgm:cxn modelId="{61FD93E3-5F5B-46E8-B269-10207E203883}" srcId="{091AF2CE-68A7-46A1-BF74-3E4AB13A182A}" destId="{8A9395AA-52EC-489C-9F50-52994604B6C6}" srcOrd="4" destOrd="0" parTransId="{887FD66C-A00F-49B7-91A1-83A3A8F80F38}" sibTransId="{697168F9-BFC7-4E1C-9880-33129EC26D42}"/>
    <dgm:cxn modelId="{54DD39FE-3E60-458E-8400-6B120291ACA2}" type="presParOf" srcId="{D9BFFF96-97F6-4EBC-B582-408144FFAD17}" destId="{07A7170E-F470-4E93-BB14-2B7E26A8306D}" srcOrd="0" destOrd="0" presId="urn:microsoft.com/office/officeart/2005/8/layout/cycle1"/>
    <dgm:cxn modelId="{5F007CA1-4D2F-40F0-9E3E-7C7FA3518724}" type="presParOf" srcId="{D9BFFF96-97F6-4EBC-B582-408144FFAD17}" destId="{0D71B230-680A-4CAD-ADDB-CE87D836BA54}" srcOrd="1" destOrd="0" presId="urn:microsoft.com/office/officeart/2005/8/layout/cycle1"/>
    <dgm:cxn modelId="{1BEFA399-A8F9-4389-9695-63EDA5EBC3C7}" type="presParOf" srcId="{D9BFFF96-97F6-4EBC-B582-408144FFAD17}" destId="{C29D4A11-DB72-4F38-8BAE-17F20104033C}" srcOrd="2" destOrd="0" presId="urn:microsoft.com/office/officeart/2005/8/layout/cycle1"/>
    <dgm:cxn modelId="{45A96868-F3D5-418F-BD7F-F7FD66BF0B8F}" type="presParOf" srcId="{D9BFFF96-97F6-4EBC-B582-408144FFAD17}" destId="{7477159C-8BB2-457A-9BAA-2AAF4A0A6076}" srcOrd="3" destOrd="0" presId="urn:microsoft.com/office/officeart/2005/8/layout/cycle1"/>
    <dgm:cxn modelId="{BCD55AA0-C6C8-46D2-8CD6-13B4342B1B3E}" type="presParOf" srcId="{D9BFFF96-97F6-4EBC-B582-408144FFAD17}" destId="{32ACC63C-D5F8-4794-A7D7-6E414148E0B3}" srcOrd="4" destOrd="0" presId="urn:microsoft.com/office/officeart/2005/8/layout/cycle1"/>
    <dgm:cxn modelId="{206F9B2C-8C63-4791-9913-100A23FA1837}" type="presParOf" srcId="{D9BFFF96-97F6-4EBC-B582-408144FFAD17}" destId="{A50F884A-69AC-46CC-9C32-FA983C305BAC}" srcOrd="5" destOrd="0" presId="urn:microsoft.com/office/officeart/2005/8/layout/cycle1"/>
    <dgm:cxn modelId="{E5B7B8E5-18F1-4EF2-9721-9BEE2EAFA8F5}" type="presParOf" srcId="{D9BFFF96-97F6-4EBC-B582-408144FFAD17}" destId="{BEE862AB-50F0-4AF5-965A-6E721FC11750}" srcOrd="6" destOrd="0" presId="urn:microsoft.com/office/officeart/2005/8/layout/cycle1"/>
    <dgm:cxn modelId="{0F56C65D-4F40-41EA-9F85-C1A5912F769D}" type="presParOf" srcId="{D9BFFF96-97F6-4EBC-B582-408144FFAD17}" destId="{A72BF364-D72A-4B09-801B-CAB8970B3EBC}" srcOrd="7" destOrd="0" presId="urn:microsoft.com/office/officeart/2005/8/layout/cycle1"/>
    <dgm:cxn modelId="{036F558E-5629-427B-8B55-8E6D41E9EC50}" type="presParOf" srcId="{D9BFFF96-97F6-4EBC-B582-408144FFAD17}" destId="{AA09FD7C-1247-4F43-A73F-947FAA1687F1}" srcOrd="8" destOrd="0" presId="urn:microsoft.com/office/officeart/2005/8/layout/cycle1"/>
    <dgm:cxn modelId="{92FC89AF-B989-446F-A31E-B63EF2CC44E3}" type="presParOf" srcId="{D9BFFF96-97F6-4EBC-B582-408144FFAD17}" destId="{8BA63977-6985-4371-8A37-6F2B9B148C10}" srcOrd="9" destOrd="0" presId="urn:microsoft.com/office/officeart/2005/8/layout/cycle1"/>
    <dgm:cxn modelId="{1E04A9A0-1C41-4A6A-B7E3-11CFA0067D32}" type="presParOf" srcId="{D9BFFF96-97F6-4EBC-B582-408144FFAD17}" destId="{E92F85F5-05F4-44F4-9750-A40748BC7A96}" srcOrd="10" destOrd="0" presId="urn:microsoft.com/office/officeart/2005/8/layout/cycle1"/>
    <dgm:cxn modelId="{084CADE5-8CA2-44FE-ADA1-1F0C636637CE}" type="presParOf" srcId="{D9BFFF96-97F6-4EBC-B582-408144FFAD17}" destId="{AAC9C2E3-9583-4630-B587-DE099A8975FE}" srcOrd="11" destOrd="0" presId="urn:microsoft.com/office/officeart/2005/8/layout/cycle1"/>
    <dgm:cxn modelId="{29E47FF9-BA79-44F6-AC44-0A31AB92B75F}" type="presParOf" srcId="{D9BFFF96-97F6-4EBC-B582-408144FFAD17}" destId="{2912EB6A-8811-4E41-B1EC-696FAC24BEB6}" srcOrd="12" destOrd="0" presId="urn:microsoft.com/office/officeart/2005/8/layout/cycle1"/>
    <dgm:cxn modelId="{79DF7BB9-BECE-4DA3-8B65-030F6E329A98}" type="presParOf" srcId="{D9BFFF96-97F6-4EBC-B582-408144FFAD17}" destId="{4458DDEE-E187-4FFE-92A4-AB3EB53BD26D}" srcOrd="13" destOrd="0" presId="urn:microsoft.com/office/officeart/2005/8/layout/cycle1"/>
    <dgm:cxn modelId="{837BE28C-D838-42AB-AA74-B1AC4DCE3D71}" type="presParOf" srcId="{D9BFFF96-97F6-4EBC-B582-408144FFAD17}" destId="{DE05A9D6-6E97-421C-943B-90ADD74342AC}" srcOrd="14" destOrd="0" presId="urn:microsoft.com/office/officeart/2005/8/layout/cycle1"/>
    <dgm:cxn modelId="{BE7C0E66-CA9A-4B75-822F-AEDD4A85C782}" type="presParOf" srcId="{D9BFFF96-97F6-4EBC-B582-408144FFAD17}" destId="{FDEBB74F-BC0B-4DCB-A2BC-6A43CDD4B2F5}" srcOrd="15" destOrd="0" presId="urn:microsoft.com/office/officeart/2005/8/layout/cycle1"/>
    <dgm:cxn modelId="{7C74404B-7D8F-46FF-8FDB-4F42E794B03B}" type="presParOf" srcId="{D9BFFF96-97F6-4EBC-B582-408144FFAD17}" destId="{86AD998F-7620-43D7-853A-3AFF59EBC827}" srcOrd="16" destOrd="0" presId="urn:microsoft.com/office/officeart/2005/8/layout/cycle1"/>
    <dgm:cxn modelId="{42488A9E-9C7E-4525-873D-5ECC2FE868A2}" type="presParOf" srcId="{D9BFFF96-97F6-4EBC-B582-408144FFAD17}" destId="{686806DF-A197-4B0C-86C5-0AEBF889ED14}" srcOrd="17"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0A7A5AB-8ECF-48C5-A174-2E90B04B398C}"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AC20C900-2385-40D9-ACAE-E7A6BB90F16D}">
      <dgm:prSet/>
      <dgm:spPr/>
      <dgm:t>
        <a:bodyPr/>
        <a:lstStyle/>
        <a:p>
          <a:pPr>
            <a:lnSpc>
              <a:spcPct val="100000"/>
            </a:lnSpc>
          </a:pPr>
          <a:r>
            <a:rPr lang="en-US"/>
            <a:t>Scapular movements on a stable arm (e.g., closed kinetic chain scapular “clock” exercises—the patient moves the scapula through  the different hours of a clock while stabilizing the hand against the wall). </a:t>
          </a:r>
        </a:p>
      </dgm:t>
    </dgm:pt>
    <dgm:pt modelId="{09C36AAE-9913-493D-AE1B-9CDB1F5C4A70}" type="parTrans" cxnId="{48E37758-1BDE-4438-80DA-A7DC2149363C}">
      <dgm:prSet/>
      <dgm:spPr/>
      <dgm:t>
        <a:bodyPr/>
        <a:lstStyle/>
        <a:p>
          <a:endParaRPr lang="en-US"/>
        </a:p>
      </dgm:t>
    </dgm:pt>
    <dgm:pt modelId="{4774FB3C-E487-4195-B779-409EC93E9FDA}" type="sibTrans" cxnId="{48E37758-1BDE-4438-80DA-A7DC2149363C}">
      <dgm:prSet/>
      <dgm:spPr/>
      <dgm:t>
        <a:bodyPr/>
        <a:lstStyle/>
        <a:p>
          <a:endParaRPr lang="en-US"/>
        </a:p>
      </dgm:t>
    </dgm:pt>
    <dgm:pt modelId="{04716F91-5932-4C0F-91EA-87A1627550CD}">
      <dgm:prSet/>
      <dgm:spPr/>
      <dgm:t>
        <a:bodyPr/>
        <a:lstStyle/>
        <a:p>
          <a:pPr>
            <a:lnSpc>
              <a:spcPct val="100000"/>
            </a:lnSpc>
          </a:pPr>
          <a:r>
            <a:rPr lang="en-US"/>
            <a:t>These exercises also help emphasize the rotator cuff, stabilize the glenohumeral joint by compressing the humeral head in the glenoid, and reduce deltoid activation.</a:t>
          </a:r>
        </a:p>
      </dgm:t>
    </dgm:pt>
    <dgm:pt modelId="{1E8BD921-0781-4FA6-AF02-93F9833C02F6}" type="parTrans" cxnId="{51D76FC6-F5BF-46D3-894E-200F55432592}">
      <dgm:prSet/>
      <dgm:spPr/>
      <dgm:t>
        <a:bodyPr/>
        <a:lstStyle/>
        <a:p>
          <a:endParaRPr lang="en-US"/>
        </a:p>
      </dgm:t>
    </dgm:pt>
    <dgm:pt modelId="{7DAACF67-2E21-4252-98DD-E1A014E799F5}" type="sibTrans" cxnId="{51D76FC6-F5BF-46D3-894E-200F55432592}">
      <dgm:prSet/>
      <dgm:spPr/>
      <dgm:t>
        <a:bodyPr/>
        <a:lstStyle/>
        <a:p>
          <a:endParaRPr lang="en-US"/>
        </a:p>
      </dgm:t>
    </dgm:pt>
    <dgm:pt modelId="{DA3EB108-A61D-47A2-A0DB-7551CF0AF9F2}">
      <dgm:prSet/>
      <dgm:spPr/>
      <dgm:t>
        <a:bodyPr/>
        <a:lstStyle/>
        <a:p>
          <a:pPr>
            <a:lnSpc>
              <a:spcPct val="100000"/>
            </a:lnSpc>
          </a:pPr>
          <a:r>
            <a:rPr lang="en-US"/>
            <a:t>Short arc exercises (in a pain-free range) into scaption, abduction, and forward flexion to 30° initially and then to 90° can be prescribed in the initial treatment phase. </a:t>
          </a:r>
        </a:p>
      </dgm:t>
    </dgm:pt>
    <dgm:pt modelId="{35B042A3-FECA-4B87-BFDF-D532A0B9C8FD}" type="parTrans" cxnId="{2885D256-8059-4D4E-8E7E-3950A499645B}">
      <dgm:prSet/>
      <dgm:spPr/>
      <dgm:t>
        <a:bodyPr/>
        <a:lstStyle/>
        <a:p>
          <a:endParaRPr lang="en-US"/>
        </a:p>
      </dgm:t>
    </dgm:pt>
    <dgm:pt modelId="{02B4A87F-25D0-4110-BE87-BAC8C2D99E71}" type="sibTrans" cxnId="{2885D256-8059-4D4E-8E7E-3950A499645B}">
      <dgm:prSet/>
      <dgm:spPr/>
      <dgm:t>
        <a:bodyPr/>
        <a:lstStyle/>
        <a:p>
          <a:endParaRPr lang="en-US"/>
        </a:p>
      </dgm:t>
    </dgm:pt>
    <dgm:pt modelId="{B42F8837-C4D7-419E-9BAA-528D30EDDFD8}" type="pres">
      <dgm:prSet presAssocID="{B0A7A5AB-8ECF-48C5-A174-2E90B04B398C}" presName="root" presStyleCnt="0">
        <dgm:presLayoutVars>
          <dgm:dir/>
          <dgm:resizeHandles val="exact"/>
        </dgm:presLayoutVars>
      </dgm:prSet>
      <dgm:spPr/>
    </dgm:pt>
    <dgm:pt modelId="{35621576-BA4C-477A-B92B-6A6856EF54BE}" type="pres">
      <dgm:prSet presAssocID="{AC20C900-2385-40D9-ACAE-E7A6BB90F16D}" presName="compNode" presStyleCnt="0"/>
      <dgm:spPr/>
    </dgm:pt>
    <dgm:pt modelId="{0CB364D0-1D58-4CFF-BBAD-D141199B6133}" type="pres">
      <dgm:prSet presAssocID="{AC20C900-2385-40D9-ACAE-E7A6BB90F16D}" presName="bgRect" presStyleLbl="bgShp" presStyleIdx="0" presStyleCnt="3"/>
      <dgm:spPr/>
    </dgm:pt>
    <dgm:pt modelId="{73B2C45C-3F29-4635-AAA1-B15231246026}" type="pres">
      <dgm:prSet presAssocID="{AC20C900-2385-40D9-ACAE-E7A6BB90F16D}" presName="iconRect"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topwatch"/>
        </a:ext>
      </dgm:extLst>
    </dgm:pt>
    <dgm:pt modelId="{73C401D8-649C-4AAB-BF7C-EE1B5821EBFC}" type="pres">
      <dgm:prSet presAssocID="{AC20C900-2385-40D9-ACAE-E7A6BB90F16D}" presName="spaceRect" presStyleCnt="0"/>
      <dgm:spPr/>
    </dgm:pt>
    <dgm:pt modelId="{6B2167FF-C9BE-4B01-8DB3-C18AC48232A1}" type="pres">
      <dgm:prSet presAssocID="{AC20C900-2385-40D9-ACAE-E7A6BB90F16D}" presName="parTx" presStyleLbl="revTx" presStyleIdx="0" presStyleCnt="3">
        <dgm:presLayoutVars>
          <dgm:chMax val="0"/>
          <dgm:chPref val="0"/>
        </dgm:presLayoutVars>
      </dgm:prSet>
      <dgm:spPr/>
    </dgm:pt>
    <dgm:pt modelId="{CFB74B48-191A-4D72-BA72-DB45AD66340E}" type="pres">
      <dgm:prSet presAssocID="{4774FB3C-E487-4195-B779-409EC93E9FDA}" presName="sibTrans" presStyleCnt="0"/>
      <dgm:spPr/>
    </dgm:pt>
    <dgm:pt modelId="{A4637217-342D-4721-BD7A-F56771306478}" type="pres">
      <dgm:prSet presAssocID="{04716F91-5932-4C0F-91EA-87A1627550CD}" presName="compNode" presStyleCnt="0"/>
      <dgm:spPr/>
    </dgm:pt>
    <dgm:pt modelId="{CA42EC79-E1D0-4886-9476-778B7829F8C0}" type="pres">
      <dgm:prSet presAssocID="{04716F91-5932-4C0F-91EA-87A1627550CD}" presName="bgRect" presStyleLbl="bgShp" presStyleIdx="1" presStyleCnt="3"/>
      <dgm:spPr/>
    </dgm:pt>
    <dgm:pt modelId="{BF7FC483-C1AF-4D79-882F-9DF514CD1C09}" type="pres">
      <dgm:prSet presAssocID="{04716F91-5932-4C0F-91EA-87A1627550CD}" presName="iconRect" presStyleLbl="node1" presStyleIdx="1" presStyleCnt="3"/>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Kidney"/>
        </a:ext>
      </dgm:extLst>
    </dgm:pt>
    <dgm:pt modelId="{06C7B4BF-843D-4108-9183-5218222E4AE6}" type="pres">
      <dgm:prSet presAssocID="{04716F91-5932-4C0F-91EA-87A1627550CD}" presName="spaceRect" presStyleCnt="0"/>
      <dgm:spPr/>
    </dgm:pt>
    <dgm:pt modelId="{74CD4C54-EFBB-4EB7-B389-60157A539EA8}" type="pres">
      <dgm:prSet presAssocID="{04716F91-5932-4C0F-91EA-87A1627550CD}" presName="parTx" presStyleLbl="revTx" presStyleIdx="1" presStyleCnt="3">
        <dgm:presLayoutVars>
          <dgm:chMax val="0"/>
          <dgm:chPref val="0"/>
        </dgm:presLayoutVars>
      </dgm:prSet>
      <dgm:spPr/>
    </dgm:pt>
    <dgm:pt modelId="{2E0ED654-BECB-4462-A0AB-7BE994E7136A}" type="pres">
      <dgm:prSet presAssocID="{7DAACF67-2E21-4252-98DD-E1A014E799F5}" presName="sibTrans" presStyleCnt="0"/>
      <dgm:spPr/>
    </dgm:pt>
    <dgm:pt modelId="{688E4EBC-1982-4622-8089-9851FFB8D63E}" type="pres">
      <dgm:prSet presAssocID="{DA3EB108-A61D-47A2-A0DB-7551CF0AF9F2}" presName="compNode" presStyleCnt="0"/>
      <dgm:spPr/>
    </dgm:pt>
    <dgm:pt modelId="{ECA7F243-EA7F-4ABE-A37E-B2073A75661C}" type="pres">
      <dgm:prSet presAssocID="{DA3EB108-A61D-47A2-A0DB-7551CF0AF9F2}" presName="bgRect" presStyleLbl="bgShp" presStyleIdx="2" presStyleCnt="3"/>
      <dgm:spPr/>
    </dgm:pt>
    <dgm:pt modelId="{697F93ED-1620-4F13-86D1-744FFAA89FB1}" type="pres">
      <dgm:prSet presAssocID="{DA3EB108-A61D-47A2-A0DB-7551CF0AF9F2}" presName="iconRect" presStyleLbl="node1" presStyleIdx="2" presStyleCnt="3"/>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peed Bump"/>
        </a:ext>
      </dgm:extLst>
    </dgm:pt>
    <dgm:pt modelId="{3DD6BBEC-D819-4987-AFE7-016CE325ABF7}" type="pres">
      <dgm:prSet presAssocID="{DA3EB108-A61D-47A2-A0DB-7551CF0AF9F2}" presName="spaceRect" presStyleCnt="0"/>
      <dgm:spPr/>
    </dgm:pt>
    <dgm:pt modelId="{88E52791-AC76-489A-8F5C-55CA612B6EC8}" type="pres">
      <dgm:prSet presAssocID="{DA3EB108-A61D-47A2-A0DB-7551CF0AF9F2}" presName="parTx" presStyleLbl="revTx" presStyleIdx="2" presStyleCnt="3">
        <dgm:presLayoutVars>
          <dgm:chMax val="0"/>
          <dgm:chPref val="0"/>
        </dgm:presLayoutVars>
      </dgm:prSet>
      <dgm:spPr/>
    </dgm:pt>
  </dgm:ptLst>
  <dgm:cxnLst>
    <dgm:cxn modelId="{FFE6B40C-941F-4488-9D7B-0ADCAE6939BD}" type="presOf" srcId="{AC20C900-2385-40D9-ACAE-E7A6BB90F16D}" destId="{6B2167FF-C9BE-4B01-8DB3-C18AC48232A1}" srcOrd="0" destOrd="0" presId="urn:microsoft.com/office/officeart/2018/2/layout/IconVerticalSolidList"/>
    <dgm:cxn modelId="{2885D256-8059-4D4E-8E7E-3950A499645B}" srcId="{B0A7A5AB-8ECF-48C5-A174-2E90B04B398C}" destId="{DA3EB108-A61D-47A2-A0DB-7551CF0AF9F2}" srcOrd="2" destOrd="0" parTransId="{35B042A3-FECA-4B87-BFDF-D532A0B9C8FD}" sibTransId="{02B4A87F-25D0-4110-BE87-BAC8C2D99E71}"/>
    <dgm:cxn modelId="{48E37758-1BDE-4438-80DA-A7DC2149363C}" srcId="{B0A7A5AB-8ECF-48C5-A174-2E90B04B398C}" destId="{AC20C900-2385-40D9-ACAE-E7A6BB90F16D}" srcOrd="0" destOrd="0" parTransId="{09C36AAE-9913-493D-AE1B-9CDB1F5C4A70}" sibTransId="{4774FB3C-E487-4195-B779-409EC93E9FDA}"/>
    <dgm:cxn modelId="{A7E9D8AB-922C-4BFC-BDE5-865CC24E560D}" type="presOf" srcId="{04716F91-5932-4C0F-91EA-87A1627550CD}" destId="{74CD4C54-EFBB-4EB7-B389-60157A539EA8}" srcOrd="0" destOrd="0" presId="urn:microsoft.com/office/officeart/2018/2/layout/IconVerticalSolidList"/>
    <dgm:cxn modelId="{242251AE-688D-41B8-B9EF-8B552E4DFB9A}" type="presOf" srcId="{B0A7A5AB-8ECF-48C5-A174-2E90B04B398C}" destId="{B42F8837-C4D7-419E-9BAA-528D30EDDFD8}" srcOrd="0" destOrd="0" presId="urn:microsoft.com/office/officeart/2018/2/layout/IconVerticalSolidList"/>
    <dgm:cxn modelId="{2F4BE5C5-D06D-481A-9FC3-1DB20002C3FF}" type="presOf" srcId="{DA3EB108-A61D-47A2-A0DB-7551CF0AF9F2}" destId="{88E52791-AC76-489A-8F5C-55CA612B6EC8}" srcOrd="0" destOrd="0" presId="urn:microsoft.com/office/officeart/2018/2/layout/IconVerticalSolidList"/>
    <dgm:cxn modelId="{51D76FC6-F5BF-46D3-894E-200F55432592}" srcId="{B0A7A5AB-8ECF-48C5-A174-2E90B04B398C}" destId="{04716F91-5932-4C0F-91EA-87A1627550CD}" srcOrd="1" destOrd="0" parTransId="{1E8BD921-0781-4FA6-AF02-93F9833C02F6}" sibTransId="{7DAACF67-2E21-4252-98DD-E1A014E799F5}"/>
    <dgm:cxn modelId="{E5EDD815-B459-4B16-8EB6-970883886D16}" type="presParOf" srcId="{B42F8837-C4D7-419E-9BAA-528D30EDDFD8}" destId="{35621576-BA4C-477A-B92B-6A6856EF54BE}" srcOrd="0" destOrd="0" presId="urn:microsoft.com/office/officeart/2018/2/layout/IconVerticalSolidList"/>
    <dgm:cxn modelId="{64F53BA0-A5A0-4356-B0C2-5763A319697C}" type="presParOf" srcId="{35621576-BA4C-477A-B92B-6A6856EF54BE}" destId="{0CB364D0-1D58-4CFF-BBAD-D141199B6133}" srcOrd="0" destOrd="0" presId="urn:microsoft.com/office/officeart/2018/2/layout/IconVerticalSolidList"/>
    <dgm:cxn modelId="{76AA3B71-5111-4BFE-8B72-1A326F346B08}" type="presParOf" srcId="{35621576-BA4C-477A-B92B-6A6856EF54BE}" destId="{73B2C45C-3F29-4635-AAA1-B15231246026}" srcOrd="1" destOrd="0" presId="urn:microsoft.com/office/officeart/2018/2/layout/IconVerticalSolidList"/>
    <dgm:cxn modelId="{2B558074-F360-414F-AD71-7692C34B6157}" type="presParOf" srcId="{35621576-BA4C-477A-B92B-6A6856EF54BE}" destId="{73C401D8-649C-4AAB-BF7C-EE1B5821EBFC}" srcOrd="2" destOrd="0" presId="urn:microsoft.com/office/officeart/2018/2/layout/IconVerticalSolidList"/>
    <dgm:cxn modelId="{63ECE541-D652-4928-A0D1-415F698DC324}" type="presParOf" srcId="{35621576-BA4C-477A-B92B-6A6856EF54BE}" destId="{6B2167FF-C9BE-4B01-8DB3-C18AC48232A1}" srcOrd="3" destOrd="0" presId="urn:microsoft.com/office/officeart/2018/2/layout/IconVerticalSolidList"/>
    <dgm:cxn modelId="{6FE42C2D-10C2-4A03-B1CD-696FE3D178A1}" type="presParOf" srcId="{B42F8837-C4D7-419E-9BAA-528D30EDDFD8}" destId="{CFB74B48-191A-4D72-BA72-DB45AD66340E}" srcOrd="1" destOrd="0" presId="urn:microsoft.com/office/officeart/2018/2/layout/IconVerticalSolidList"/>
    <dgm:cxn modelId="{5A4A8D40-C5BE-4098-A009-1ED6BA5B3BDB}" type="presParOf" srcId="{B42F8837-C4D7-419E-9BAA-528D30EDDFD8}" destId="{A4637217-342D-4721-BD7A-F56771306478}" srcOrd="2" destOrd="0" presId="urn:microsoft.com/office/officeart/2018/2/layout/IconVerticalSolidList"/>
    <dgm:cxn modelId="{10819E31-B342-4AC8-948D-7AED0935FF2B}" type="presParOf" srcId="{A4637217-342D-4721-BD7A-F56771306478}" destId="{CA42EC79-E1D0-4886-9476-778B7829F8C0}" srcOrd="0" destOrd="0" presId="urn:microsoft.com/office/officeart/2018/2/layout/IconVerticalSolidList"/>
    <dgm:cxn modelId="{9914DBB7-5B67-4FD2-AAF9-1F808EE8A7FC}" type="presParOf" srcId="{A4637217-342D-4721-BD7A-F56771306478}" destId="{BF7FC483-C1AF-4D79-882F-9DF514CD1C09}" srcOrd="1" destOrd="0" presId="urn:microsoft.com/office/officeart/2018/2/layout/IconVerticalSolidList"/>
    <dgm:cxn modelId="{9CDDC4C1-5A81-4A78-819C-08890CD63DAB}" type="presParOf" srcId="{A4637217-342D-4721-BD7A-F56771306478}" destId="{06C7B4BF-843D-4108-9183-5218222E4AE6}" srcOrd="2" destOrd="0" presId="urn:microsoft.com/office/officeart/2018/2/layout/IconVerticalSolidList"/>
    <dgm:cxn modelId="{8BA82FEF-B568-4A80-AC20-67C891C046CD}" type="presParOf" srcId="{A4637217-342D-4721-BD7A-F56771306478}" destId="{74CD4C54-EFBB-4EB7-B389-60157A539EA8}" srcOrd="3" destOrd="0" presId="urn:microsoft.com/office/officeart/2018/2/layout/IconVerticalSolidList"/>
    <dgm:cxn modelId="{E714F518-8475-4C39-90D2-7FCFDC7F8BFC}" type="presParOf" srcId="{B42F8837-C4D7-419E-9BAA-528D30EDDFD8}" destId="{2E0ED654-BECB-4462-A0AB-7BE994E7136A}" srcOrd="3" destOrd="0" presId="urn:microsoft.com/office/officeart/2018/2/layout/IconVerticalSolidList"/>
    <dgm:cxn modelId="{7C849C57-8C7F-401B-96B7-EB2E5D015456}" type="presParOf" srcId="{B42F8837-C4D7-419E-9BAA-528D30EDDFD8}" destId="{688E4EBC-1982-4622-8089-9851FFB8D63E}" srcOrd="4" destOrd="0" presId="urn:microsoft.com/office/officeart/2018/2/layout/IconVerticalSolidList"/>
    <dgm:cxn modelId="{C8448278-C1DC-411D-BFB1-01C913EE660D}" type="presParOf" srcId="{688E4EBC-1982-4622-8089-9851FFB8D63E}" destId="{ECA7F243-EA7F-4ABE-A37E-B2073A75661C}" srcOrd="0" destOrd="0" presId="urn:microsoft.com/office/officeart/2018/2/layout/IconVerticalSolidList"/>
    <dgm:cxn modelId="{F08FA793-6275-4A6A-B473-1A9B4651CE73}" type="presParOf" srcId="{688E4EBC-1982-4622-8089-9851FFB8D63E}" destId="{697F93ED-1620-4F13-86D1-744FFAA89FB1}" srcOrd="1" destOrd="0" presId="urn:microsoft.com/office/officeart/2018/2/layout/IconVerticalSolidList"/>
    <dgm:cxn modelId="{17269108-A391-4C9D-B258-49646E25D56C}" type="presParOf" srcId="{688E4EBC-1982-4622-8089-9851FFB8D63E}" destId="{3DD6BBEC-D819-4987-AFE7-016CE325ABF7}" srcOrd="2" destOrd="0" presId="urn:microsoft.com/office/officeart/2018/2/layout/IconVerticalSolidList"/>
    <dgm:cxn modelId="{9D220EE0-1130-4C38-86E1-B8989561ABE3}" type="presParOf" srcId="{688E4EBC-1982-4622-8089-9851FFB8D63E}" destId="{88E52791-AC76-489A-8F5C-55CA612B6EC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183B1E5-A892-4276-B85A-120530289A88}"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04D4EA63-3723-4338-84FF-83ABB7183C02}">
      <dgm:prSet/>
      <dgm:spPr/>
      <dgm:t>
        <a:bodyPr/>
        <a:lstStyle/>
        <a:p>
          <a:pPr>
            <a:lnSpc>
              <a:spcPct val="100000"/>
            </a:lnSpc>
          </a:pPr>
          <a:r>
            <a:rPr lang="en-US"/>
            <a:t>Diagonal PNF exercises to  teach control and  stabilization throughout the ROM. The shoulder D2 pattern (flexion, abduction, and lateral rotation).</a:t>
          </a:r>
        </a:p>
      </dgm:t>
    </dgm:pt>
    <dgm:pt modelId="{17E59E11-092F-4C79-9472-478DEBAD8DA2}" type="parTrans" cxnId="{2DB9AC17-5EB2-41D6-B4A4-DA023AF7E296}">
      <dgm:prSet/>
      <dgm:spPr/>
      <dgm:t>
        <a:bodyPr/>
        <a:lstStyle/>
        <a:p>
          <a:endParaRPr lang="en-US"/>
        </a:p>
      </dgm:t>
    </dgm:pt>
    <dgm:pt modelId="{61164D54-004F-4E4A-B6D9-411EE42BB3B3}" type="sibTrans" cxnId="{2DB9AC17-5EB2-41D6-B4A4-DA023AF7E296}">
      <dgm:prSet/>
      <dgm:spPr/>
      <dgm:t>
        <a:bodyPr/>
        <a:lstStyle/>
        <a:p>
          <a:endParaRPr lang="en-US"/>
        </a:p>
      </dgm:t>
    </dgm:pt>
    <dgm:pt modelId="{42AB670C-1A5E-4A77-9565-584865C0EE5C}">
      <dgm:prSet/>
      <dgm:spPr/>
      <dgm:t>
        <a:bodyPr/>
        <a:lstStyle/>
        <a:p>
          <a:pPr>
            <a:lnSpc>
              <a:spcPct val="100000"/>
            </a:lnSpc>
          </a:pPr>
          <a:r>
            <a:rPr lang="en-US"/>
            <a:t>Once the muscles can contract in the correct sequence, the movers of the glenohumeral joint (i.e., pectoralis major, anterior deltoid, latissimus dorsi, teres major, biceps, and pectoralis minor) are trained concentrically, whereas infraspinatus, teres minor, supraspinatus, posterior deltoid, triceps and scapular stabilizers are trained eccentrically.</a:t>
          </a:r>
        </a:p>
      </dgm:t>
    </dgm:pt>
    <dgm:pt modelId="{8880A1ED-0D7E-4B2A-A255-0248CD6EAC9C}" type="parTrans" cxnId="{45EA4D84-797B-425F-82A6-278FB33A17B4}">
      <dgm:prSet/>
      <dgm:spPr/>
      <dgm:t>
        <a:bodyPr/>
        <a:lstStyle/>
        <a:p>
          <a:endParaRPr lang="en-US"/>
        </a:p>
      </dgm:t>
    </dgm:pt>
    <dgm:pt modelId="{343CA9ED-EFF1-454C-A8A8-3FD9316BAD8A}" type="sibTrans" cxnId="{45EA4D84-797B-425F-82A6-278FB33A17B4}">
      <dgm:prSet/>
      <dgm:spPr/>
      <dgm:t>
        <a:bodyPr/>
        <a:lstStyle/>
        <a:p>
          <a:endParaRPr lang="en-US"/>
        </a:p>
      </dgm:t>
    </dgm:pt>
    <dgm:pt modelId="{00D2DDB2-B82A-42AF-A192-54D2E0DA8678}" type="pres">
      <dgm:prSet presAssocID="{5183B1E5-A892-4276-B85A-120530289A88}" presName="root" presStyleCnt="0">
        <dgm:presLayoutVars>
          <dgm:dir/>
          <dgm:resizeHandles val="exact"/>
        </dgm:presLayoutVars>
      </dgm:prSet>
      <dgm:spPr/>
    </dgm:pt>
    <dgm:pt modelId="{5ED5DF61-7001-4262-B708-A9D0B255AF07}" type="pres">
      <dgm:prSet presAssocID="{04D4EA63-3723-4338-84FF-83ABB7183C02}" presName="compNode" presStyleCnt="0"/>
      <dgm:spPr/>
    </dgm:pt>
    <dgm:pt modelId="{18E18F80-370F-4658-8E77-76DD283C0662}" type="pres">
      <dgm:prSet presAssocID="{04D4EA63-3723-4338-84FF-83ABB7183C02}" presName="bgRect" presStyleLbl="bgShp" presStyleIdx="0" presStyleCnt="2"/>
      <dgm:spPr/>
    </dgm:pt>
    <dgm:pt modelId="{3F6FB4D1-33D2-4085-8E3E-7DD26158633E}" type="pres">
      <dgm:prSet presAssocID="{04D4EA63-3723-4338-84FF-83ABB7183C02}" presName="iconRect" presStyleLbl="node1" presStyleIdx="0" presStyleCnt="2"/>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uscle Arm"/>
        </a:ext>
      </dgm:extLst>
    </dgm:pt>
    <dgm:pt modelId="{515BE99D-79F4-4459-A340-EAF057996D9E}" type="pres">
      <dgm:prSet presAssocID="{04D4EA63-3723-4338-84FF-83ABB7183C02}" presName="spaceRect" presStyleCnt="0"/>
      <dgm:spPr/>
    </dgm:pt>
    <dgm:pt modelId="{791F0FB0-DFB3-40C6-87C6-BA870AF74265}" type="pres">
      <dgm:prSet presAssocID="{04D4EA63-3723-4338-84FF-83ABB7183C02}" presName="parTx" presStyleLbl="revTx" presStyleIdx="0" presStyleCnt="2">
        <dgm:presLayoutVars>
          <dgm:chMax val="0"/>
          <dgm:chPref val="0"/>
        </dgm:presLayoutVars>
      </dgm:prSet>
      <dgm:spPr/>
    </dgm:pt>
    <dgm:pt modelId="{5C131160-4015-4985-BF17-CFAC3AB55CC8}" type="pres">
      <dgm:prSet presAssocID="{61164D54-004F-4E4A-B6D9-411EE42BB3B3}" presName="sibTrans" presStyleCnt="0"/>
      <dgm:spPr/>
    </dgm:pt>
    <dgm:pt modelId="{5B40B289-9A19-4D14-B2DA-ACB2B1614C72}" type="pres">
      <dgm:prSet presAssocID="{42AB670C-1A5E-4A77-9565-584865C0EE5C}" presName="compNode" presStyleCnt="0"/>
      <dgm:spPr/>
    </dgm:pt>
    <dgm:pt modelId="{09D86002-1883-4239-B911-8BC8530FC3A2}" type="pres">
      <dgm:prSet presAssocID="{42AB670C-1A5E-4A77-9565-584865C0EE5C}" presName="bgRect" presStyleLbl="bgShp" presStyleIdx="1" presStyleCnt="2"/>
      <dgm:spPr/>
    </dgm:pt>
    <dgm:pt modelId="{527053A6-842F-4801-B110-6E0C1AED07F2}" type="pres">
      <dgm:prSet presAssocID="{42AB670C-1A5E-4A77-9565-584865C0EE5C}" presName="iconRect" presStyleLbl="node1" presStyleIdx="1" presStyleCnt="2"/>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ircle with Left Arrow"/>
        </a:ext>
      </dgm:extLst>
    </dgm:pt>
    <dgm:pt modelId="{88DE3E4A-922D-4265-8AFB-F9B63EBB5BE9}" type="pres">
      <dgm:prSet presAssocID="{42AB670C-1A5E-4A77-9565-584865C0EE5C}" presName="spaceRect" presStyleCnt="0"/>
      <dgm:spPr/>
    </dgm:pt>
    <dgm:pt modelId="{DFABF45B-7E3B-4E09-B983-1211050368CB}" type="pres">
      <dgm:prSet presAssocID="{42AB670C-1A5E-4A77-9565-584865C0EE5C}" presName="parTx" presStyleLbl="revTx" presStyleIdx="1" presStyleCnt="2">
        <dgm:presLayoutVars>
          <dgm:chMax val="0"/>
          <dgm:chPref val="0"/>
        </dgm:presLayoutVars>
      </dgm:prSet>
      <dgm:spPr/>
    </dgm:pt>
  </dgm:ptLst>
  <dgm:cxnLst>
    <dgm:cxn modelId="{226B1D02-EA03-419D-86C6-74B8F2309D98}" type="presOf" srcId="{42AB670C-1A5E-4A77-9565-584865C0EE5C}" destId="{DFABF45B-7E3B-4E09-B983-1211050368CB}" srcOrd="0" destOrd="0" presId="urn:microsoft.com/office/officeart/2018/2/layout/IconVerticalSolidList"/>
    <dgm:cxn modelId="{2DB9AC17-5EB2-41D6-B4A4-DA023AF7E296}" srcId="{5183B1E5-A892-4276-B85A-120530289A88}" destId="{04D4EA63-3723-4338-84FF-83ABB7183C02}" srcOrd="0" destOrd="0" parTransId="{17E59E11-092F-4C79-9472-478DEBAD8DA2}" sibTransId="{61164D54-004F-4E4A-B6D9-411EE42BB3B3}"/>
    <dgm:cxn modelId="{124FB578-2BA8-4E72-BC07-AC3C6E6B215D}" type="presOf" srcId="{5183B1E5-A892-4276-B85A-120530289A88}" destId="{00D2DDB2-B82A-42AF-A192-54D2E0DA8678}" srcOrd="0" destOrd="0" presId="urn:microsoft.com/office/officeart/2018/2/layout/IconVerticalSolidList"/>
    <dgm:cxn modelId="{45EA4D84-797B-425F-82A6-278FB33A17B4}" srcId="{5183B1E5-A892-4276-B85A-120530289A88}" destId="{42AB670C-1A5E-4A77-9565-584865C0EE5C}" srcOrd="1" destOrd="0" parTransId="{8880A1ED-0D7E-4B2A-A255-0248CD6EAC9C}" sibTransId="{343CA9ED-EFF1-454C-A8A8-3FD9316BAD8A}"/>
    <dgm:cxn modelId="{0BA6BCB3-C7DB-49FC-B85C-3504BE0349DE}" type="presOf" srcId="{04D4EA63-3723-4338-84FF-83ABB7183C02}" destId="{791F0FB0-DFB3-40C6-87C6-BA870AF74265}" srcOrd="0" destOrd="0" presId="urn:microsoft.com/office/officeart/2018/2/layout/IconVerticalSolidList"/>
    <dgm:cxn modelId="{D33821CE-1694-4401-A754-C034F20E84F5}" type="presParOf" srcId="{00D2DDB2-B82A-42AF-A192-54D2E0DA8678}" destId="{5ED5DF61-7001-4262-B708-A9D0B255AF07}" srcOrd="0" destOrd="0" presId="urn:microsoft.com/office/officeart/2018/2/layout/IconVerticalSolidList"/>
    <dgm:cxn modelId="{4B19C8CF-75A4-4B0E-8C96-F105FBDDF987}" type="presParOf" srcId="{5ED5DF61-7001-4262-B708-A9D0B255AF07}" destId="{18E18F80-370F-4658-8E77-76DD283C0662}" srcOrd="0" destOrd="0" presId="urn:microsoft.com/office/officeart/2018/2/layout/IconVerticalSolidList"/>
    <dgm:cxn modelId="{37DC08E9-E00B-4BE7-8253-CBCA31915D7B}" type="presParOf" srcId="{5ED5DF61-7001-4262-B708-A9D0B255AF07}" destId="{3F6FB4D1-33D2-4085-8E3E-7DD26158633E}" srcOrd="1" destOrd="0" presId="urn:microsoft.com/office/officeart/2018/2/layout/IconVerticalSolidList"/>
    <dgm:cxn modelId="{60073882-FAA9-411A-9238-E22485EDD4D8}" type="presParOf" srcId="{5ED5DF61-7001-4262-B708-A9D0B255AF07}" destId="{515BE99D-79F4-4459-A340-EAF057996D9E}" srcOrd="2" destOrd="0" presId="urn:microsoft.com/office/officeart/2018/2/layout/IconVerticalSolidList"/>
    <dgm:cxn modelId="{2ADD66FE-D104-43B8-A2FE-62CA03234AA0}" type="presParOf" srcId="{5ED5DF61-7001-4262-B708-A9D0B255AF07}" destId="{791F0FB0-DFB3-40C6-87C6-BA870AF74265}" srcOrd="3" destOrd="0" presId="urn:microsoft.com/office/officeart/2018/2/layout/IconVerticalSolidList"/>
    <dgm:cxn modelId="{43129579-CDB7-476D-861F-32D19544DBD3}" type="presParOf" srcId="{00D2DDB2-B82A-42AF-A192-54D2E0DA8678}" destId="{5C131160-4015-4985-BF17-CFAC3AB55CC8}" srcOrd="1" destOrd="0" presId="urn:microsoft.com/office/officeart/2018/2/layout/IconVerticalSolidList"/>
    <dgm:cxn modelId="{40904E8A-4888-4B04-A1FE-CCBCA81A0484}" type="presParOf" srcId="{00D2DDB2-B82A-42AF-A192-54D2E0DA8678}" destId="{5B40B289-9A19-4D14-B2DA-ACB2B1614C72}" srcOrd="2" destOrd="0" presId="urn:microsoft.com/office/officeart/2018/2/layout/IconVerticalSolidList"/>
    <dgm:cxn modelId="{F585C968-5DB7-49D8-8E9A-3740F5791C25}" type="presParOf" srcId="{5B40B289-9A19-4D14-B2DA-ACB2B1614C72}" destId="{09D86002-1883-4239-B911-8BC8530FC3A2}" srcOrd="0" destOrd="0" presId="urn:microsoft.com/office/officeart/2018/2/layout/IconVerticalSolidList"/>
    <dgm:cxn modelId="{76394F83-23B5-49A1-B104-4240892FF8AF}" type="presParOf" srcId="{5B40B289-9A19-4D14-B2DA-ACB2B1614C72}" destId="{527053A6-842F-4801-B110-6E0C1AED07F2}" srcOrd="1" destOrd="0" presId="urn:microsoft.com/office/officeart/2018/2/layout/IconVerticalSolidList"/>
    <dgm:cxn modelId="{9E07F062-A759-4874-8D31-82406F76CC43}" type="presParOf" srcId="{5B40B289-9A19-4D14-B2DA-ACB2B1614C72}" destId="{88DE3E4A-922D-4265-8AFB-F9B63EBB5BE9}" srcOrd="2" destOrd="0" presId="urn:microsoft.com/office/officeart/2018/2/layout/IconVerticalSolidList"/>
    <dgm:cxn modelId="{2E9EF2A8-4828-48B5-80D4-CB27A7170CFC}" type="presParOf" srcId="{5B40B289-9A19-4D14-B2DA-ACB2B1614C72}" destId="{DFABF45B-7E3B-4E09-B983-1211050368C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FD662E6-1A3C-445E-8462-387500D34BD4}" type="doc">
      <dgm:prSet loTypeId="urn:microsoft.com/office/officeart/2008/layout/LinedList" loCatId="list" qsTypeId="urn:microsoft.com/office/officeart/2005/8/quickstyle/simple2" qsCatId="simple" csTypeId="urn:microsoft.com/office/officeart/2005/8/colors/accent1_2" csCatId="accent1"/>
      <dgm:spPr/>
      <dgm:t>
        <a:bodyPr/>
        <a:lstStyle/>
        <a:p>
          <a:endParaRPr lang="en-US"/>
        </a:p>
      </dgm:t>
    </dgm:pt>
    <dgm:pt modelId="{838877BD-6DBB-43B5-BCDD-383FD4525804}">
      <dgm:prSet/>
      <dgm:spPr/>
      <dgm:t>
        <a:bodyPr/>
        <a:lstStyle/>
        <a:p>
          <a:r>
            <a:rPr lang="en-US" b="0" dirty="0" err="1">
              <a:latin typeface="Times New Roman"/>
              <a:cs typeface="Times New Roman"/>
            </a:rPr>
            <a:t>Latarjet</a:t>
          </a:r>
          <a:r>
            <a:rPr lang="en-US" b="0" dirty="0">
              <a:latin typeface="Times New Roman"/>
              <a:cs typeface="Times New Roman"/>
            </a:rPr>
            <a:t> procedure involves transferring a larger fragment of the coracoid, allowing for a more robust bony reconstruction of the anteroinferior glenoid bone stock – done for severe cases of instability in which there is substantial glenohumeral bone loss.</a:t>
          </a:r>
        </a:p>
      </dgm:t>
    </dgm:pt>
    <dgm:pt modelId="{38ED67C2-C225-4BAD-971A-D7C81C9B8E36}" type="parTrans" cxnId="{E5B2155B-DEFD-48DF-95D1-D3B7DFDCF433}">
      <dgm:prSet/>
      <dgm:spPr/>
      <dgm:t>
        <a:bodyPr/>
        <a:lstStyle/>
        <a:p>
          <a:endParaRPr lang="en-US"/>
        </a:p>
      </dgm:t>
    </dgm:pt>
    <dgm:pt modelId="{AAAC8A71-96CB-420B-8C97-FDC2FF58D48C}" type="sibTrans" cxnId="{E5B2155B-DEFD-48DF-95D1-D3B7DFDCF433}">
      <dgm:prSet/>
      <dgm:spPr/>
      <dgm:t>
        <a:bodyPr/>
        <a:lstStyle/>
        <a:p>
          <a:endParaRPr lang="en-US"/>
        </a:p>
      </dgm:t>
    </dgm:pt>
    <dgm:pt modelId="{CC8A255D-1BB6-4324-8F01-570775DF7A2C}">
      <dgm:prSet/>
      <dgm:spPr/>
      <dgm:t>
        <a:bodyPr/>
        <a:lstStyle/>
        <a:p>
          <a:r>
            <a:rPr lang="en-US" b="0" dirty="0" err="1">
              <a:latin typeface="Times New Roman"/>
              <a:cs typeface="Times New Roman"/>
            </a:rPr>
            <a:t>Remplissage</a:t>
          </a:r>
          <a:r>
            <a:rPr lang="en-US" b="0" dirty="0">
              <a:latin typeface="Times New Roman"/>
              <a:cs typeface="Times New Roman"/>
            </a:rPr>
            <a:t>, meaning “to fill” -  to address Large Hill-Sachs lesions using allograft bone implantation to the humeral head defect or suturing the posterior cuff into the Hill-Sachs lesion. </a:t>
          </a:r>
        </a:p>
      </dgm:t>
    </dgm:pt>
    <dgm:pt modelId="{12B7EA97-EAFC-4EDD-ACDC-8ADA0BA8F717}" type="parTrans" cxnId="{B26493B6-6237-4840-92FE-F25A8D26EF29}">
      <dgm:prSet/>
      <dgm:spPr/>
      <dgm:t>
        <a:bodyPr/>
        <a:lstStyle/>
        <a:p>
          <a:endParaRPr lang="en-US"/>
        </a:p>
      </dgm:t>
    </dgm:pt>
    <dgm:pt modelId="{4BFFB8AC-20C5-4856-828F-1378BA5C2748}" type="sibTrans" cxnId="{B26493B6-6237-4840-92FE-F25A8D26EF29}">
      <dgm:prSet/>
      <dgm:spPr/>
      <dgm:t>
        <a:bodyPr/>
        <a:lstStyle/>
        <a:p>
          <a:endParaRPr lang="en-US"/>
        </a:p>
      </dgm:t>
    </dgm:pt>
    <dgm:pt modelId="{6CD0A347-4CD9-48A9-B9FE-E5C802926006}" type="pres">
      <dgm:prSet presAssocID="{BFD662E6-1A3C-445E-8462-387500D34BD4}" presName="vert0" presStyleCnt="0">
        <dgm:presLayoutVars>
          <dgm:dir/>
          <dgm:animOne val="branch"/>
          <dgm:animLvl val="lvl"/>
        </dgm:presLayoutVars>
      </dgm:prSet>
      <dgm:spPr/>
    </dgm:pt>
    <dgm:pt modelId="{60F9D312-B5FC-4A4D-BC83-1567A7B130C0}" type="pres">
      <dgm:prSet presAssocID="{838877BD-6DBB-43B5-BCDD-383FD4525804}" presName="thickLine" presStyleLbl="alignNode1" presStyleIdx="0" presStyleCnt="2"/>
      <dgm:spPr/>
    </dgm:pt>
    <dgm:pt modelId="{79DA4F00-D8DC-40F3-8A7D-6E4F44575B13}" type="pres">
      <dgm:prSet presAssocID="{838877BD-6DBB-43B5-BCDD-383FD4525804}" presName="horz1" presStyleCnt="0"/>
      <dgm:spPr/>
    </dgm:pt>
    <dgm:pt modelId="{95695034-AA02-4BF5-A3BA-D61E2F1C9D5E}" type="pres">
      <dgm:prSet presAssocID="{838877BD-6DBB-43B5-BCDD-383FD4525804}" presName="tx1" presStyleLbl="revTx" presStyleIdx="0" presStyleCnt="2"/>
      <dgm:spPr/>
    </dgm:pt>
    <dgm:pt modelId="{41904075-741F-4D90-A1B0-FA84044471ED}" type="pres">
      <dgm:prSet presAssocID="{838877BD-6DBB-43B5-BCDD-383FD4525804}" presName="vert1" presStyleCnt="0"/>
      <dgm:spPr/>
    </dgm:pt>
    <dgm:pt modelId="{1017374F-A6D1-49D6-A44B-C621D59FDEA9}" type="pres">
      <dgm:prSet presAssocID="{CC8A255D-1BB6-4324-8F01-570775DF7A2C}" presName="thickLine" presStyleLbl="alignNode1" presStyleIdx="1" presStyleCnt="2"/>
      <dgm:spPr/>
    </dgm:pt>
    <dgm:pt modelId="{E5981DFF-7D55-4BCF-A9DE-B6070AAFB8FD}" type="pres">
      <dgm:prSet presAssocID="{CC8A255D-1BB6-4324-8F01-570775DF7A2C}" presName="horz1" presStyleCnt="0"/>
      <dgm:spPr/>
    </dgm:pt>
    <dgm:pt modelId="{6939B539-740B-4A02-B584-CAD905135331}" type="pres">
      <dgm:prSet presAssocID="{CC8A255D-1BB6-4324-8F01-570775DF7A2C}" presName="tx1" presStyleLbl="revTx" presStyleIdx="1" presStyleCnt="2"/>
      <dgm:spPr/>
    </dgm:pt>
    <dgm:pt modelId="{3D6AF6E0-0D6C-4E09-B15F-9FED3890F022}" type="pres">
      <dgm:prSet presAssocID="{CC8A255D-1BB6-4324-8F01-570775DF7A2C}" presName="vert1" presStyleCnt="0"/>
      <dgm:spPr/>
    </dgm:pt>
  </dgm:ptLst>
  <dgm:cxnLst>
    <dgm:cxn modelId="{88D90E2C-07EA-4D76-A12F-B7D616653B41}" type="presOf" srcId="{BFD662E6-1A3C-445E-8462-387500D34BD4}" destId="{6CD0A347-4CD9-48A9-B9FE-E5C802926006}" srcOrd="0" destOrd="0" presId="urn:microsoft.com/office/officeart/2008/layout/LinedList"/>
    <dgm:cxn modelId="{E5B2155B-DEFD-48DF-95D1-D3B7DFDCF433}" srcId="{BFD662E6-1A3C-445E-8462-387500D34BD4}" destId="{838877BD-6DBB-43B5-BCDD-383FD4525804}" srcOrd="0" destOrd="0" parTransId="{38ED67C2-C225-4BAD-971A-D7C81C9B8E36}" sibTransId="{AAAC8A71-96CB-420B-8C97-FDC2FF58D48C}"/>
    <dgm:cxn modelId="{18E5C893-DC2B-4884-9B1D-A60442402F54}" type="presOf" srcId="{838877BD-6DBB-43B5-BCDD-383FD4525804}" destId="{95695034-AA02-4BF5-A3BA-D61E2F1C9D5E}" srcOrd="0" destOrd="0" presId="urn:microsoft.com/office/officeart/2008/layout/LinedList"/>
    <dgm:cxn modelId="{B26493B6-6237-4840-92FE-F25A8D26EF29}" srcId="{BFD662E6-1A3C-445E-8462-387500D34BD4}" destId="{CC8A255D-1BB6-4324-8F01-570775DF7A2C}" srcOrd="1" destOrd="0" parTransId="{12B7EA97-EAFC-4EDD-ACDC-8ADA0BA8F717}" sibTransId="{4BFFB8AC-20C5-4856-828F-1378BA5C2748}"/>
    <dgm:cxn modelId="{6F732EBB-6B5C-4008-A5FD-E8C1B2AF7CE7}" type="presOf" srcId="{CC8A255D-1BB6-4324-8F01-570775DF7A2C}" destId="{6939B539-740B-4A02-B584-CAD905135331}" srcOrd="0" destOrd="0" presId="urn:microsoft.com/office/officeart/2008/layout/LinedList"/>
    <dgm:cxn modelId="{497ECB86-EE48-4186-8EE5-7720A0B55109}" type="presParOf" srcId="{6CD0A347-4CD9-48A9-B9FE-E5C802926006}" destId="{60F9D312-B5FC-4A4D-BC83-1567A7B130C0}" srcOrd="0" destOrd="0" presId="urn:microsoft.com/office/officeart/2008/layout/LinedList"/>
    <dgm:cxn modelId="{0E408618-19C2-4528-A9B2-688AD2BAD38D}" type="presParOf" srcId="{6CD0A347-4CD9-48A9-B9FE-E5C802926006}" destId="{79DA4F00-D8DC-40F3-8A7D-6E4F44575B13}" srcOrd="1" destOrd="0" presId="urn:microsoft.com/office/officeart/2008/layout/LinedList"/>
    <dgm:cxn modelId="{7F75E205-6A95-4812-8B23-5572CC1FEAB3}" type="presParOf" srcId="{79DA4F00-D8DC-40F3-8A7D-6E4F44575B13}" destId="{95695034-AA02-4BF5-A3BA-D61E2F1C9D5E}" srcOrd="0" destOrd="0" presId="urn:microsoft.com/office/officeart/2008/layout/LinedList"/>
    <dgm:cxn modelId="{29F4A0CD-1FE7-4FA9-BDA4-312FCE626623}" type="presParOf" srcId="{79DA4F00-D8DC-40F3-8A7D-6E4F44575B13}" destId="{41904075-741F-4D90-A1B0-FA84044471ED}" srcOrd="1" destOrd="0" presId="urn:microsoft.com/office/officeart/2008/layout/LinedList"/>
    <dgm:cxn modelId="{E80602A9-161F-4ACF-92C1-59C308439222}" type="presParOf" srcId="{6CD0A347-4CD9-48A9-B9FE-E5C802926006}" destId="{1017374F-A6D1-49D6-A44B-C621D59FDEA9}" srcOrd="2" destOrd="0" presId="urn:microsoft.com/office/officeart/2008/layout/LinedList"/>
    <dgm:cxn modelId="{E9D280CA-7BD3-4186-A7A3-16B5B4D6A9D6}" type="presParOf" srcId="{6CD0A347-4CD9-48A9-B9FE-E5C802926006}" destId="{E5981DFF-7D55-4BCF-A9DE-B6070AAFB8FD}" srcOrd="3" destOrd="0" presId="urn:microsoft.com/office/officeart/2008/layout/LinedList"/>
    <dgm:cxn modelId="{CFEB90D8-BB10-4739-B62C-057235432FF1}" type="presParOf" srcId="{E5981DFF-7D55-4BCF-A9DE-B6070AAFB8FD}" destId="{6939B539-740B-4A02-B584-CAD905135331}" srcOrd="0" destOrd="0" presId="urn:microsoft.com/office/officeart/2008/layout/LinedList"/>
    <dgm:cxn modelId="{E895B518-7A90-47F8-B723-B683526FC87A}" type="presParOf" srcId="{E5981DFF-7D55-4BCF-A9DE-B6070AAFB8FD}" destId="{3D6AF6E0-0D6C-4E09-B15F-9FED3890F022}"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215405-7145-48F1-8F85-59F9241C7572}">
      <dsp:nvSpPr>
        <dsp:cNvPr id="0" name=""/>
        <dsp:cNvSpPr/>
      </dsp:nvSpPr>
      <dsp:spPr>
        <a:xfrm>
          <a:off x="0" y="63861"/>
          <a:ext cx="7558792" cy="1409118"/>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kern="1200" dirty="0">
              <a:latin typeface="Calibri Light" panose="020F0302020204030204"/>
            </a:rPr>
            <a:t>Shoulder instability</a:t>
          </a:r>
          <a:r>
            <a:rPr lang="en-US" sz="2000" kern="1200" dirty="0"/>
            <a:t> </a:t>
          </a:r>
          <a:r>
            <a:rPr lang="en-US" sz="2000" kern="1200" dirty="0">
              <a:latin typeface="Calibri Light" panose="020F0302020204030204"/>
            </a:rPr>
            <a:t>is</a:t>
          </a:r>
          <a:r>
            <a:rPr lang="en-US" sz="2000" kern="1200" dirty="0"/>
            <a:t> a pathologic condition in which the laxity or the mobility of the joint increases </a:t>
          </a:r>
          <a:r>
            <a:rPr lang="en-US" sz="2000" kern="1200" dirty="0">
              <a:latin typeface="Calibri Light" panose="020F0302020204030204"/>
            </a:rPr>
            <a:t>abnormally. There</a:t>
          </a:r>
          <a:r>
            <a:rPr lang="en-US" sz="2000" kern="1200" dirty="0"/>
            <a:t> is inability to maintain the humeral head in the glenoid cavity.</a:t>
          </a:r>
        </a:p>
      </dsp:txBody>
      <dsp:txXfrm>
        <a:off x="68787" y="132648"/>
        <a:ext cx="7421218" cy="1271544"/>
      </dsp:txXfrm>
    </dsp:sp>
    <dsp:sp modelId="{DA51DA84-D88C-4F59-AB65-C118C5253E8B}">
      <dsp:nvSpPr>
        <dsp:cNvPr id="0" name=""/>
        <dsp:cNvSpPr/>
      </dsp:nvSpPr>
      <dsp:spPr>
        <a:xfrm>
          <a:off x="0" y="1530580"/>
          <a:ext cx="7558792" cy="1409118"/>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kern="1200" dirty="0"/>
            <a:t>It is a common problem, either due to significant trauma or inherent ligamentous laxity and overuse with associated functional instability</a:t>
          </a:r>
          <a:r>
            <a:rPr lang="en-US" sz="2000" kern="1200" dirty="0">
              <a:latin typeface="Calibri Light" panose="020F0302020204030204"/>
            </a:rPr>
            <a:t>.</a:t>
          </a:r>
        </a:p>
      </dsp:txBody>
      <dsp:txXfrm>
        <a:off x="68787" y="1599367"/>
        <a:ext cx="7421218" cy="1271544"/>
      </dsp:txXfrm>
    </dsp:sp>
    <dsp:sp modelId="{99B3F642-33D1-4ED7-96A3-0AC91CEA43D6}">
      <dsp:nvSpPr>
        <dsp:cNvPr id="0" name=""/>
        <dsp:cNvSpPr/>
      </dsp:nvSpPr>
      <dsp:spPr>
        <a:xfrm>
          <a:off x="0" y="2997299"/>
          <a:ext cx="7558792" cy="1409118"/>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kern="1200" dirty="0">
              <a:latin typeface="Calibri Light" panose="020F0302020204030204"/>
            </a:rPr>
            <a:t> Especially</a:t>
          </a:r>
          <a:r>
            <a:rPr lang="en-US" sz="2000" kern="1200" dirty="0"/>
            <a:t> in those under 35 years of age and in individuals who engage in a lot of overhead activity.</a:t>
          </a:r>
        </a:p>
      </dsp:txBody>
      <dsp:txXfrm>
        <a:off x="68787" y="3066086"/>
        <a:ext cx="7421218" cy="1271544"/>
      </dsp:txXfrm>
    </dsp:sp>
    <dsp:sp modelId="{250027FE-51C2-4A82-B827-528F83665E59}">
      <dsp:nvSpPr>
        <dsp:cNvPr id="0" name=""/>
        <dsp:cNvSpPr/>
      </dsp:nvSpPr>
      <dsp:spPr>
        <a:xfrm>
          <a:off x="0" y="4464018"/>
          <a:ext cx="7558792" cy="1409118"/>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The condition may be compounded by pseudo-laxity, along with a tear of the superior labrum (i.e., SLAP lesion), congenital joint laxity (i.e., hypermobility), congenital muscle weakness, congenital anomalies, and/ or muscle weakness or atrophy after injury.</a:t>
          </a:r>
        </a:p>
      </dsp:txBody>
      <dsp:txXfrm>
        <a:off x="68787" y="4532805"/>
        <a:ext cx="7421218" cy="12715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8CF43D-921C-432A-8173-68EED874D195}">
      <dsp:nvSpPr>
        <dsp:cNvPr id="0" name=""/>
        <dsp:cNvSpPr/>
      </dsp:nvSpPr>
      <dsp:spPr>
        <a:xfrm>
          <a:off x="0" y="0"/>
          <a:ext cx="5148817" cy="1403931"/>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Caused by a single force that applies excessive overload to the joint.</a:t>
          </a:r>
        </a:p>
      </dsp:txBody>
      <dsp:txXfrm>
        <a:off x="41120" y="41120"/>
        <a:ext cx="3633865" cy="1321691"/>
      </dsp:txXfrm>
    </dsp:sp>
    <dsp:sp modelId="{9E4865AD-10B0-4614-8782-D681ED273155}">
      <dsp:nvSpPr>
        <dsp:cNvPr id="0" name=""/>
        <dsp:cNvSpPr/>
      </dsp:nvSpPr>
      <dsp:spPr>
        <a:xfrm>
          <a:off x="454307" y="1637920"/>
          <a:ext cx="5148817" cy="1403931"/>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Damages the bony glenoid and/or the labrum and may even disrupt the capsule. </a:t>
          </a:r>
        </a:p>
      </dsp:txBody>
      <dsp:txXfrm>
        <a:off x="495427" y="1679040"/>
        <a:ext cx="3699714" cy="1321691"/>
      </dsp:txXfrm>
    </dsp:sp>
    <dsp:sp modelId="{F7F5D2DA-FCF7-4A1B-9CB8-EFD5889069AD}">
      <dsp:nvSpPr>
        <dsp:cNvPr id="0" name=""/>
        <dsp:cNvSpPr/>
      </dsp:nvSpPr>
      <dsp:spPr>
        <a:xfrm>
          <a:off x="908614" y="3275840"/>
          <a:ext cx="5148817" cy="1403931"/>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Commonly seen in patients who present with a condition known as a TUBS lesion (i.e., Traumatic Unidirectional instability with a Bankart lesion that responds well to Surgery)</a:t>
          </a:r>
        </a:p>
      </dsp:txBody>
      <dsp:txXfrm>
        <a:off x="949734" y="3316960"/>
        <a:ext cx="3699714" cy="1321691"/>
      </dsp:txXfrm>
    </dsp:sp>
    <dsp:sp modelId="{0364635E-7EDD-4344-9407-249D58BC5809}">
      <dsp:nvSpPr>
        <dsp:cNvPr id="0" name=""/>
        <dsp:cNvSpPr/>
      </dsp:nvSpPr>
      <dsp:spPr>
        <a:xfrm>
          <a:off x="4236261" y="1064648"/>
          <a:ext cx="912555" cy="912555"/>
        </a:xfrm>
        <a:prstGeom prst="downArrow">
          <a:avLst>
            <a:gd name="adj1" fmla="val 55000"/>
            <a:gd name="adj2" fmla="val 45000"/>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4441586" y="1064648"/>
        <a:ext cx="501905" cy="686698"/>
      </dsp:txXfrm>
    </dsp:sp>
    <dsp:sp modelId="{BE3033CF-1967-4276-BE0B-E1867D9D8CF7}">
      <dsp:nvSpPr>
        <dsp:cNvPr id="0" name=""/>
        <dsp:cNvSpPr/>
      </dsp:nvSpPr>
      <dsp:spPr>
        <a:xfrm>
          <a:off x="4690569" y="2693208"/>
          <a:ext cx="912555" cy="912555"/>
        </a:xfrm>
        <a:prstGeom prst="downArrow">
          <a:avLst>
            <a:gd name="adj1" fmla="val 55000"/>
            <a:gd name="adj2" fmla="val 45000"/>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4895894" y="2693208"/>
        <a:ext cx="501905" cy="6866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2616D4-FC40-4909-B193-E71D15EE71F8}">
      <dsp:nvSpPr>
        <dsp:cNvPr id="0" name=""/>
        <dsp:cNvSpPr/>
      </dsp:nvSpPr>
      <dsp:spPr>
        <a:xfrm>
          <a:off x="0" y="113616"/>
          <a:ext cx="7822500" cy="109980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Usually occurs in patients with multiple joint laxities who frequently have experienced episodes of subluxation before a relatively minor injury results in a dislocation. </a:t>
          </a:r>
        </a:p>
      </dsp:txBody>
      <dsp:txXfrm>
        <a:off x="53688" y="167304"/>
        <a:ext cx="7715124" cy="992424"/>
      </dsp:txXfrm>
    </dsp:sp>
    <dsp:sp modelId="{F9BB6DB3-2F42-4E51-8D69-261FB5BF624D}">
      <dsp:nvSpPr>
        <dsp:cNvPr id="0" name=""/>
        <dsp:cNvSpPr/>
      </dsp:nvSpPr>
      <dsp:spPr>
        <a:xfrm>
          <a:off x="0" y="1271016"/>
          <a:ext cx="7822500" cy="109980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They often show functional instability (i.e., lack of muscular control) as a result of congenital hypermobility or congenital muscle weakness. </a:t>
          </a:r>
        </a:p>
      </dsp:txBody>
      <dsp:txXfrm>
        <a:off x="53688" y="1324704"/>
        <a:ext cx="7715124" cy="992424"/>
      </dsp:txXfrm>
    </dsp:sp>
    <dsp:sp modelId="{928ADC88-8DB0-4ED3-BC1E-EBF9427C6BE2}">
      <dsp:nvSpPr>
        <dsp:cNvPr id="0" name=""/>
        <dsp:cNvSpPr/>
      </dsp:nvSpPr>
      <dsp:spPr>
        <a:xfrm>
          <a:off x="0" y="2428416"/>
          <a:ext cx="7822500" cy="109980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This classification includes patients who present with an AMBRI lesion (i.e., Atraumatic Multidirectional instability that is Bilateral and the primary treatment is Rehabilitation, not surgery)</a:t>
          </a:r>
        </a:p>
      </dsp:txBody>
      <dsp:txXfrm>
        <a:off x="53688" y="2482104"/>
        <a:ext cx="7715124" cy="992424"/>
      </dsp:txXfrm>
    </dsp:sp>
    <dsp:sp modelId="{3CE11DEA-73D4-4BEB-B578-490DE082945F}">
      <dsp:nvSpPr>
        <dsp:cNvPr id="0" name=""/>
        <dsp:cNvSpPr/>
      </dsp:nvSpPr>
      <dsp:spPr>
        <a:xfrm>
          <a:off x="0" y="3585816"/>
          <a:ext cx="7822500" cy="109980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If surgery is required, an Inferior capsular shift is often recommended.</a:t>
          </a:r>
        </a:p>
      </dsp:txBody>
      <dsp:txXfrm>
        <a:off x="53688" y="3639504"/>
        <a:ext cx="7715124" cy="9924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71B230-680A-4CAD-ADDB-CE87D836BA54}">
      <dsp:nvSpPr>
        <dsp:cNvPr id="0" name=""/>
        <dsp:cNvSpPr/>
      </dsp:nvSpPr>
      <dsp:spPr>
        <a:xfrm>
          <a:off x="6314897" y="16629"/>
          <a:ext cx="1323668" cy="1323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Also referred to as </a:t>
          </a:r>
          <a:r>
            <a:rPr lang="en-US" sz="1500" b="1" kern="1200"/>
            <a:t>AMBRI</a:t>
          </a:r>
          <a:endParaRPr lang="en-US" sz="1500" kern="1200"/>
        </a:p>
      </dsp:txBody>
      <dsp:txXfrm>
        <a:off x="6314897" y="16629"/>
        <a:ext cx="1323668" cy="1323668"/>
      </dsp:txXfrm>
    </dsp:sp>
    <dsp:sp modelId="{C29D4A11-DB72-4F38-8BAE-17F20104033C}">
      <dsp:nvSpPr>
        <dsp:cNvPr id="0" name=""/>
        <dsp:cNvSpPr/>
      </dsp:nvSpPr>
      <dsp:spPr>
        <a:xfrm>
          <a:off x="2263091" y="2808"/>
          <a:ext cx="6471269" cy="6471269"/>
        </a:xfrm>
        <a:prstGeom prst="circularArrow">
          <a:avLst>
            <a:gd name="adj1" fmla="val 3989"/>
            <a:gd name="adj2" fmla="val 250205"/>
            <a:gd name="adj3" fmla="val 20573522"/>
            <a:gd name="adj4" fmla="val 18982617"/>
            <a:gd name="adj5" fmla="val 4653"/>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ACC63C-D5F8-4794-A7D7-6E414148E0B3}">
      <dsp:nvSpPr>
        <dsp:cNvPr id="0" name=""/>
        <dsp:cNvSpPr/>
      </dsp:nvSpPr>
      <dsp:spPr>
        <a:xfrm>
          <a:off x="7792902" y="2576608"/>
          <a:ext cx="1323668" cy="1323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Atraumatic</a:t>
          </a:r>
        </a:p>
      </dsp:txBody>
      <dsp:txXfrm>
        <a:off x="7792902" y="2576608"/>
        <a:ext cx="1323668" cy="1323668"/>
      </dsp:txXfrm>
    </dsp:sp>
    <dsp:sp modelId="{A50F884A-69AC-46CC-9C32-FA983C305BAC}">
      <dsp:nvSpPr>
        <dsp:cNvPr id="0" name=""/>
        <dsp:cNvSpPr/>
      </dsp:nvSpPr>
      <dsp:spPr>
        <a:xfrm>
          <a:off x="2263091" y="2808"/>
          <a:ext cx="6471269" cy="6471269"/>
        </a:xfrm>
        <a:prstGeom prst="circularArrow">
          <a:avLst>
            <a:gd name="adj1" fmla="val 3989"/>
            <a:gd name="adj2" fmla="val 250205"/>
            <a:gd name="adj3" fmla="val 2367178"/>
            <a:gd name="adj4" fmla="val 776272"/>
            <a:gd name="adj5" fmla="val 4653"/>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2BF364-D72A-4B09-801B-CAB8970B3EBC}">
      <dsp:nvSpPr>
        <dsp:cNvPr id="0" name=""/>
        <dsp:cNvSpPr/>
      </dsp:nvSpPr>
      <dsp:spPr>
        <a:xfrm>
          <a:off x="6314897" y="5136588"/>
          <a:ext cx="1323668" cy="1323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Multidirectional</a:t>
          </a:r>
        </a:p>
      </dsp:txBody>
      <dsp:txXfrm>
        <a:off x="6314897" y="5136588"/>
        <a:ext cx="1323668" cy="1323668"/>
      </dsp:txXfrm>
    </dsp:sp>
    <dsp:sp modelId="{AA09FD7C-1247-4F43-A73F-947FAA1687F1}">
      <dsp:nvSpPr>
        <dsp:cNvPr id="0" name=""/>
        <dsp:cNvSpPr/>
      </dsp:nvSpPr>
      <dsp:spPr>
        <a:xfrm>
          <a:off x="2263091" y="2808"/>
          <a:ext cx="6471269" cy="6471269"/>
        </a:xfrm>
        <a:prstGeom prst="circularArrow">
          <a:avLst>
            <a:gd name="adj1" fmla="val 3989"/>
            <a:gd name="adj2" fmla="val 250205"/>
            <a:gd name="adj3" fmla="val 6111470"/>
            <a:gd name="adj4" fmla="val 4438325"/>
            <a:gd name="adj5" fmla="val 4653"/>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2F85F5-05F4-44F4-9750-A40748BC7A96}">
      <dsp:nvSpPr>
        <dsp:cNvPr id="0" name=""/>
        <dsp:cNvSpPr/>
      </dsp:nvSpPr>
      <dsp:spPr>
        <a:xfrm>
          <a:off x="3358887" y="5136588"/>
          <a:ext cx="1323668" cy="1323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Bilateral (frequently)</a:t>
          </a:r>
        </a:p>
      </dsp:txBody>
      <dsp:txXfrm>
        <a:off x="3358887" y="5136588"/>
        <a:ext cx="1323668" cy="1323668"/>
      </dsp:txXfrm>
    </dsp:sp>
    <dsp:sp modelId="{AAC9C2E3-9583-4630-B587-DE099A8975FE}">
      <dsp:nvSpPr>
        <dsp:cNvPr id="0" name=""/>
        <dsp:cNvSpPr/>
      </dsp:nvSpPr>
      <dsp:spPr>
        <a:xfrm>
          <a:off x="2263091" y="2808"/>
          <a:ext cx="6471269" cy="6471269"/>
        </a:xfrm>
        <a:prstGeom prst="circularArrow">
          <a:avLst>
            <a:gd name="adj1" fmla="val 3989"/>
            <a:gd name="adj2" fmla="val 250205"/>
            <a:gd name="adj3" fmla="val 9773522"/>
            <a:gd name="adj4" fmla="val 8182617"/>
            <a:gd name="adj5" fmla="val 4653"/>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58DDEE-E187-4FFE-92A4-AB3EB53BD26D}">
      <dsp:nvSpPr>
        <dsp:cNvPr id="0" name=""/>
        <dsp:cNvSpPr/>
      </dsp:nvSpPr>
      <dsp:spPr>
        <a:xfrm>
          <a:off x="1880882" y="2576608"/>
          <a:ext cx="1323668" cy="1323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Rehabilitation (often responds to)</a:t>
          </a:r>
        </a:p>
      </dsp:txBody>
      <dsp:txXfrm>
        <a:off x="1880882" y="2576608"/>
        <a:ext cx="1323668" cy="1323668"/>
      </dsp:txXfrm>
    </dsp:sp>
    <dsp:sp modelId="{DE05A9D6-6E97-421C-943B-90ADD74342AC}">
      <dsp:nvSpPr>
        <dsp:cNvPr id="0" name=""/>
        <dsp:cNvSpPr/>
      </dsp:nvSpPr>
      <dsp:spPr>
        <a:xfrm>
          <a:off x="2253250" y="44275"/>
          <a:ext cx="6471269" cy="6471269"/>
        </a:xfrm>
        <a:prstGeom prst="circularArrow">
          <a:avLst>
            <a:gd name="adj1" fmla="val 3989"/>
            <a:gd name="adj2" fmla="val 250205"/>
            <a:gd name="adj3" fmla="val 12994167"/>
            <a:gd name="adj4" fmla="val 11625837"/>
            <a:gd name="adj5" fmla="val 4653"/>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AD998F-7620-43D7-853A-3AFF59EBC827}">
      <dsp:nvSpPr>
        <dsp:cNvPr id="0" name=""/>
        <dsp:cNvSpPr/>
      </dsp:nvSpPr>
      <dsp:spPr>
        <a:xfrm>
          <a:off x="3249163" y="106180"/>
          <a:ext cx="1323668" cy="1323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Inferior capsular shift (if surgery required)</a:t>
          </a:r>
        </a:p>
      </dsp:txBody>
      <dsp:txXfrm>
        <a:off x="3249163" y="106180"/>
        <a:ext cx="1323668" cy="1323668"/>
      </dsp:txXfrm>
    </dsp:sp>
    <dsp:sp modelId="{686806DF-A197-4B0C-86C5-0AEBF889ED14}">
      <dsp:nvSpPr>
        <dsp:cNvPr id="0" name=""/>
        <dsp:cNvSpPr/>
      </dsp:nvSpPr>
      <dsp:spPr>
        <a:xfrm>
          <a:off x="2296127" y="12091"/>
          <a:ext cx="6471269" cy="6471269"/>
        </a:xfrm>
        <a:prstGeom prst="circularArrow">
          <a:avLst>
            <a:gd name="adj1" fmla="val 3989"/>
            <a:gd name="adj2" fmla="val 250205"/>
            <a:gd name="adj3" fmla="val 16871562"/>
            <a:gd name="adj4" fmla="val 15064245"/>
            <a:gd name="adj5" fmla="val 4653"/>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B364D0-1D58-4CFF-BBAD-D141199B6133}">
      <dsp:nvSpPr>
        <dsp:cNvPr id="0" name=""/>
        <dsp:cNvSpPr/>
      </dsp:nvSpPr>
      <dsp:spPr>
        <a:xfrm>
          <a:off x="0" y="592"/>
          <a:ext cx="5607000" cy="138609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B2C45C-3F29-4635-AAA1-B15231246026}">
      <dsp:nvSpPr>
        <dsp:cNvPr id="0" name=""/>
        <dsp:cNvSpPr/>
      </dsp:nvSpPr>
      <dsp:spPr>
        <a:xfrm>
          <a:off x="419293" y="312463"/>
          <a:ext cx="762351" cy="762351"/>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2167FF-C9BE-4B01-8DB3-C18AC48232A1}">
      <dsp:nvSpPr>
        <dsp:cNvPr id="0" name=""/>
        <dsp:cNvSpPr/>
      </dsp:nvSpPr>
      <dsp:spPr>
        <a:xfrm>
          <a:off x="1600937" y="592"/>
          <a:ext cx="4006062" cy="13860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695" tIns="146695" rIns="146695" bIns="146695" numCol="1" spcCol="1270" anchor="ctr" anchorCtr="0">
          <a:noAutofit/>
        </a:bodyPr>
        <a:lstStyle/>
        <a:p>
          <a:pPr marL="0" lvl="0" indent="0" algn="l" defTabSz="622300">
            <a:lnSpc>
              <a:spcPct val="100000"/>
            </a:lnSpc>
            <a:spcBef>
              <a:spcPct val="0"/>
            </a:spcBef>
            <a:spcAft>
              <a:spcPct val="35000"/>
            </a:spcAft>
            <a:buNone/>
          </a:pPr>
          <a:r>
            <a:rPr lang="en-US" sz="1400" kern="1200"/>
            <a:t>Scapular movements on a stable arm (e.g., closed kinetic chain scapular “clock” exercises—the patient moves the scapula through  the different hours of a clock while stabilizing the hand against the wall). </a:t>
          </a:r>
        </a:p>
      </dsp:txBody>
      <dsp:txXfrm>
        <a:off x="1600937" y="592"/>
        <a:ext cx="4006062" cy="1386092"/>
      </dsp:txXfrm>
    </dsp:sp>
    <dsp:sp modelId="{CA42EC79-E1D0-4886-9476-778B7829F8C0}">
      <dsp:nvSpPr>
        <dsp:cNvPr id="0" name=""/>
        <dsp:cNvSpPr/>
      </dsp:nvSpPr>
      <dsp:spPr>
        <a:xfrm>
          <a:off x="0" y="1733208"/>
          <a:ext cx="5607000" cy="138609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7FC483-C1AF-4D79-882F-9DF514CD1C09}">
      <dsp:nvSpPr>
        <dsp:cNvPr id="0" name=""/>
        <dsp:cNvSpPr/>
      </dsp:nvSpPr>
      <dsp:spPr>
        <a:xfrm>
          <a:off x="419293" y="2045079"/>
          <a:ext cx="762351" cy="762351"/>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CD4C54-EFBB-4EB7-B389-60157A539EA8}">
      <dsp:nvSpPr>
        <dsp:cNvPr id="0" name=""/>
        <dsp:cNvSpPr/>
      </dsp:nvSpPr>
      <dsp:spPr>
        <a:xfrm>
          <a:off x="1600937" y="1733208"/>
          <a:ext cx="4006062" cy="13860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695" tIns="146695" rIns="146695" bIns="146695" numCol="1" spcCol="1270" anchor="ctr" anchorCtr="0">
          <a:noAutofit/>
        </a:bodyPr>
        <a:lstStyle/>
        <a:p>
          <a:pPr marL="0" lvl="0" indent="0" algn="l" defTabSz="622300">
            <a:lnSpc>
              <a:spcPct val="100000"/>
            </a:lnSpc>
            <a:spcBef>
              <a:spcPct val="0"/>
            </a:spcBef>
            <a:spcAft>
              <a:spcPct val="35000"/>
            </a:spcAft>
            <a:buNone/>
          </a:pPr>
          <a:r>
            <a:rPr lang="en-US" sz="1400" kern="1200"/>
            <a:t>These exercises also help emphasize the rotator cuff, stabilize the glenohumeral joint by compressing the humeral head in the glenoid, and reduce deltoid activation.</a:t>
          </a:r>
        </a:p>
      </dsp:txBody>
      <dsp:txXfrm>
        <a:off x="1600937" y="1733208"/>
        <a:ext cx="4006062" cy="1386092"/>
      </dsp:txXfrm>
    </dsp:sp>
    <dsp:sp modelId="{ECA7F243-EA7F-4ABE-A37E-B2073A75661C}">
      <dsp:nvSpPr>
        <dsp:cNvPr id="0" name=""/>
        <dsp:cNvSpPr/>
      </dsp:nvSpPr>
      <dsp:spPr>
        <a:xfrm>
          <a:off x="0" y="3465824"/>
          <a:ext cx="5607000" cy="138609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7F93ED-1620-4F13-86D1-744FFAA89FB1}">
      <dsp:nvSpPr>
        <dsp:cNvPr id="0" name=""/>
        <dsp:cNvSpPr/>
      </dsp:nvSpPr>
      <dsp:spPr>
        <a:xfrm>
          <a:off x="419293" y="3777695"/>
          <a:ext cx="762351" cy="762351"/>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E52791-AC76-489A-8F5C-55CA612B6EC8}">
      <dsp:nvSpPr>
        <dsp:cNvPr id="0" name=""/>
        <dsp:cNvSpPr/>
      </dsp:nvSpPr>
      <dsp:spPr>
        <a:xfrm>
          <a:off x="1600937" y="3465824"/>
          <a:ext cx="4006062" cy="13860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695" tIns="146695" rIns="146695" bIns="146695" numCol="1" spcCol="1270" anchor="ctr" anchorCtr="0">
          <a:noAutofit/>
        </a:bodyPr>
        <a:lstStyle/>
        <a:p>
          <a:pPr marL="0" lvl="0" indent="0" algn="l" defTabSz="622300">
            <a:lnSpc>
              <a:spcPct val="100000"/>
            </a:lnSpc>
            <a:spcBef>
              <a:spcPct val="0"/>
            </a:spcBef>
            <a:spcAft>
              <a:spcPct val="35000"/>
            </a:spcAft>
            <a:buNone/>
          </a:pPr>
          <a:r>
            <a:rPr lang="en-US" sz="1400" kern="1200"/>
            <a:t>Short arc exercises (in a pain-free range) into scaption, abduction, and forward flexion to 30° initially and then to 90° can be prescribed in the initial treatment phase. </a:t>
          </a:r>
        </a:p>
      </dsp:txBody>
      <dsp:txXfrm>
        <a:off x="1600937" y="3465824"/>
        <a:ext cx="4006062" cy="138609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E18F80-370F-4658-8E77-76DD283C0662}">
      <dsp:nvSpPr>
        <dsp:cNvPr id="0" name=""/>
        <dsp:cNvSpPr/>
      </dsp:nvSpPr>
      <dsp:spPr>
        <a:xfrm>
          <a:off x="0" y="754739"/>
          <a:ext cx="6797405" cy="144249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F6FB4D1-33D2-4085-8E3E-7DD26158633E}">
      <dsp:nvSpPr>
        <dsp:cNvPr id="0" name=""/>
        <dsp:cNvSpPr/>
      </dsp:nvSpPr>
      <dsp:spPr>
        <a:xfrm>
          <a:off x="436353" y="1079299"/>
          <a:ext cx="793370" cy="793370"/>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1F0FB0-DFB3-40C6-87C6-BA870AF74265}">
      <dsp:nvSpPr>
        <dsp:cNvPr id="0" name=""/>
        <dsp:cNvSpPr/>
      </dsp:nvSpPr>
      <dsp:spPr>
        <a:xfrm>
          <a:off x="1666077" y="754739"/>
          <a:ext cx="5006466" cy="16678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6517" tIns="176517" rIns="176517" bIns="176517" numCol="1" spcCol="1270" anchor="ctr" anchorCtr="0">
          <a:noAutofit/>
        </a:bodyPr>
        <a:lstStyle/>
        <a:p>
          <a:pPr marL="0" lvl="0" indent="0" algn="l" defTabSz="622300">
            <a:lnSpc>
              <a:spcPct val="100000"/>
            </a:lnSpc>
            <a:spcBef>
              <a:spcPct val="0"/>
            </a:spcBef>
            <a:spcAft>
              <a:spcPct val="35000"/>
            </a:spcAft>
            <a:buNone/>
          </a:pPr>
          <a:r>
            <a:rPr lang="en-US" sz="1400" kern="1200"/>
            <a:t>Diagonal PNF exercises to  teach control and  stabilization throughout the ROM. The shoulder D2 pattern (flexion, abduction, and lateral rotation).</a:t>
          </a:r>
        </a:p>
      </dsp:txBody>
      <dsp:txXfrm>
        <a:off x="1666077" y="754739"/>
        <a:ext cx="5006466" cy="1667881"/>
      </dsp:txXfrm>
    </dsp:sp>
    <dsp:sp modelId="{09D86002-1883-4239-B911-8BC8530FC3A2}">
      <dsp:nvSpPr>
        <dsp:cNvPr id="0" name=""/>
        <dsp:cNvSpPr/>
      </dsp:nvSpPr>
      <dsp:spPr>
        <a:xfrm>
          <a:off x="0" y="2815062"/>
          <a:ext cx="6797405" cy="144249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7053A6-842F-4801-B110-6E0C1AED07F2}">
      <dsp:nvSpPr>
        <dsp:cNvPr id="0" name=""/>
        <dsp:cNvSpPr/>
      </dsp:nvSpPr>
      <dsp:spPr>
        <a:xfrm>
          <a:off x="436353" y="3139623"/>
          <a:ext cx="793370" cy="793370"/>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ABF45B-7E3B-4E09-B983-1211050368CB}">
      <dsp:nvSpPr>
        <dsp:cNvPr id="0" name=""/>
        <dsp:cNvSpPr/>
      </dsp:nvSpPr>
      <dsp:spPr>
        <a:xfrm>
          <a:off x="1666077" y="2815062"/>
          <a:ext cx="5006466" cy="16678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6517" tIns="176517" rIns="176517" bIns="176517" numCol="1" spcCol="1270" anchor="ctr" anchorCtr="0">
          <a:noAutofit/>
        </a:bodyPr>
        <a:lstStyle/>
        <a:p>
          <a:pPr marL="0" lvl="0" indent="0" algn="l" defTabSz="622300">
            <a:lnSpc>
              <a:spcPct val="100000"/>
            </a:lnSpc>
            <a:spcBef>
              <a:spcPct val="0"/>
            </a:spcBef>
            <a:spcAft>
              <a:spcPct val="35000"/>
            </a:spcAft>
            <a:buNone/>
          </a:pPr>
          <a:r>
            <a:rPr lang="en-US" sz="1400" kern="1200"/>
            <a:t>Once the muscles can contract in the correct sequence, the movers of the glenohumeral joint (i.e., pectoralis major, anterior deltoid, latissimus dorsi, teres major, biceps, and pectoralis minor) are trained concentrically, whereas infraspinatus, teres minor, supraspinatus, posterior deltoid, triceps and scapular stabilizers are trained eccentrically.</a:t>
          </a:r>
        </a:p>
      </dsp:txBody>
      <dsp:txXfrm>
        <a:off x="1666077" y="2815062"/>
        <a:ext cx="5006466" cy="166788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F9D312-B5FC-4A4D-BC83-1567A7B130C0}">
      <dsp:nvSpPr>
        <dsp:cNvPr id="0" name=""/>
        <dsp:cNvSpPr/>
      </dsp:nvSpPr>
      <dsp:spPr>
        <a:xfrm>
          <a:off x="0" y="0"/>
          <a:ext cx="572907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95695034-AA02-4BF5-A3BA-D61E2F1C9D5E}">
      <dsp:nvSpPr>
        <dsp:cNvPr id="0" name=""/>
        <dsp:cNvSpPr/>
      </dsp:nvSpPr>
      <dsp:spPr>
        <a:xfrm>
          <a:off x="0" y="0"/>
          <a:ext cx="5729076" cy="18807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0" kern="1200" dirty="0" err="1">
              <a:latin typeface="Times New Roman"/>
              <a:cs typeface="Times New Roman"/>
            </a:rPr>
            <a:t>Latarjet</a:t>
          </a:r>
          <a:r>
            <a:rPr lang="en-US" sz="2100" b="0" kern="1200" dirty="0">
              <a:latin typeface="Times New Roman"/>
              <a:cs typeface="Times New Roman"/>
            </a:rPr>
            <a:t> procedure involves transferring a larger fragment of the coracoid, allowing for a more robust bony reconstruction of the anteroinferior glenoid bone stock – done for severe cases of instability in which there is substantial glenohumeral bone loss.</a:t>
          </a:r>
        </a:p>
      </dsp:txBody>
      <dsp:txXfrm>
        <a:off x="0" y="0"/>
        <a:ext cx="5729076" cy="1880742"/>
      </dsp:txXfrm>
    </dsp:sp>
    <dsp:sp modelId="{1017374F-A6D1-49D6-A44B-C621D59FDEA9}">
      <dsp:nvSpPr>
        <dsp:cNvPr id="0" name=""/>
        <dsp:cNvSpPr/>
      </dsp:nvSpPr>
      <dsp:spPr>
        <a:xfrm>
          <a:off x="0" y="1880742"/>
          <a:ext cx="572907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6939B539-740B-4A02-B584-CAD905135331}">
      <dsp:nvSpPr>
        <dsp:cNvPr id="0" name=""/>
        <dsp:cNvSpPr/>
      </dsp:nvSpPr>
      <dsp:spPr>
        <a:xfrm>
          <a:off x="0" y="1880742"/>
          <a:ext cx="5729076" cy="18807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0" kern="1200" dirty="0" err="1">
              <a:latin typeface="Times New Roman"/>
              <a:cs typeface="Times New Roman"/>
            </a:rPr>
            <a:t>Remplissage</a:t>
          </a:r>
          <a:r>
            <a:rPr lang="en-US" sz="2100" b="0" kern="1200" dirty="0">
              <a:latin typeface="Times New Roman"/>
              <a:cs typeface="Times New Roman"/>
            </a:rPr>
            <a:t>, meaning “to fill” -  to address Large Hill-Sachs lesions using allograft bone implantation to the humeral head defect or suturing the posterior cuff into the Hill-Sachs lesion. </a:t>
          </a:r>
        </a:p>
      </dsp:txBody>
      <dsp:txXfrm>
        <a:off x="0" y="1880742"/>
        <a:ext cx="5729076" cy="188074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pPr/>
              <a:t>6/18/2024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pPr/>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pPr/>
              <a:t>6/18/2024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pPr/>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pPr/>
              <a:t>6/18/2024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pPr/>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pPr/>
              <a:t>6/18/2024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pPr/>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pPr/>
              <a:t>6/18/2024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pPr/>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pPr/>
              <a:t>6/18/2024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pPr/>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pPr/>
              <a:t>6/18/2024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pPr/>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pPr/>
              <a:t>6/18/2024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pPr/>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pPr/>
              <a:t>6/18/2024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pPr/>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pPr/>
              <a:t>6/18/2024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pPr/>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pPr/>
              <a:t>6/18/2024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pPr/>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pPr/>
              <a:t>6/18/2024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pPr/>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42.jpe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diagramLayout" Target="../diagrams/layout6.xml"/><Relationship Id="rId7" Type="http://schemas.openxmlformats.org/officeDocument/2006/relationships/image" Target="../media/image47.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62.png"/><Relationship Id="rId7" Type="http://schemas.openxmlformats.org/officeDocument/2006/relationships/diagramColors" Target="../diagrams/colors7.xml"/><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A picture containing x-ray film, blur&#10;&#10;Description automatically generated">
            <a:extLst>
              <a:ext uri="{FF2B5EF4-FFF2-40B4-BE49-F238E27FC236}">
                <a16:creationId xmlns:a16="http://schemas.microsoft.com/office/drawing/2014/main" id="{E1865C42-B36E-3390-4BFB-369ACE475C8F}"/>
              </a:ext>
            </a:extLst>
          </p:cNvPr>
          <p:cNvPicPr>
            <a:picLocks noChangeAspect="1"/>
          </p:cNvPicPr>
          <p:nvPr/>
        </p:nvPicPr>
        <p:blipFill rotWithShape="1">
          <a:blip r:embed="rId2">
            <a:alphaModFix amt="40000"/>
          </a:blip>
          <a:srcRect t="9435" b="5014"/>
          <a:stretch/>
        </p:blipFill>
        <p:spPr>
          <a:xfrm>
            <a:off x="20" y="1"/>
            <a:ext cx="12191980" cy="6857999"/>
          </a:xfrm>
          <a:prstGeom prst="rect">
            <a:avLst/>
          </a:prstGeom>
        </p:spPr>
      </p:pic>
      <p:sp>
        <p:nvSpPr>
          <p:cNvPr id="2" name="Title 1"/>
          <p:cNvSpPr>
            <a:spLocks noGrp="1"/>
          </p:cNvSpPr>
          <p:nvPr>
            <p:ph type="ctrTitle"/>
          </p:nvPr>
        </p:nvSpPr>
        <p:spPr>
          <a:xfrm>
            <a:off x="2525834" y="701431"/>
            <a:ext cx="8283332" cy="3564869"/>
          </a:xfrm>
        </p:spPr>
        <p:txBody>
          <a:bodyPr>
            <a:normAutofit/>
          </a:bodyPr>
          <a:lstStyle/>
          <a:p>
            <a:pPr algn="l"/>
            <a:r>
              <a:rPr lang="en-US" sz="11500" dirty="0">
                <a:ln w="22225">
                  <a:solidFill>
                    <a:schemeClr val="tx1"/>
                  </a:solidFill>
                  <a:miter lim="800000"/>
                </a:ln>
                <a:noFill/>
                <a:cs typeface="Calibri Light"/>
              </a:rPr>
              <a:t>SHOULDER INSTABILITY</a:t>
            </a:r>
            <a:endParaRPr lang="en-US" sz="11500" dirty="0">
              <a:ln w="22225">
                <a:solidFill>
                  <a:schemeClr val="tx1"/>
                </a:solidFill>
                <a:miter lim="800000"/>
              </a:ln>
              <a:noFill/>
            </a:endParaRPr>
          </a:p>
        </p:txBody>
      </p:sp>
      <p:sp>
        <p:nvSpPr>
          <p:cNvPr id="3" name="Subtitle 2"/>
          <p:cNvSpPr>
            <a:spLocks noGrp="1"/>
          </p:cNvSpPr>
          <p:nvPr>
            <p:ph type="subTitle" idx="1"/>
          </p:nvPr>
        </p:nvSpPr>
        <p:spPr>
          <a:xfrm>
            <a:off x="2679700" y="4432790"/>
            <a:ext cx="7235581" cy="1202995"/>
          </a:xfrm>
        </p:spPr>
        <p:txBody>
          <a:bodyPr vert="horz" lIns="91440" tIns="45720" rIns="91440" bIns="45720" rtlCol="0">
            <a:normAutofit fontScale="25000" lnSpcReduction="20000"/>
          </a:bodyPr>
          <a:lstStyle/>
          <a:p>
            <a:pPr>
              <a:lnSpc>
                <a:spcPct val="120000"/>
              </a:lnSpc>
            </a:pPr>
            <a:r>
              <a:rPr lang="en-US" sz="6400" b="1" dirty="0">
                <a:latin typeface="Times New Roman" panose="02020603050405020304" pitchFamily="18" charset="0"/>
                <a:cs typeface="Times New Roman" panose="02020603050405020304" pitchFamily="18" charset="0"/>
              </a:rPr>
              <a:t>Dr. </a:t>
            </a:r>
            <a:r>
              <a:rPr lang="en-US" sz="6400" b="1" dirty="0" err="1">
                <a:latin typeface="Times New Roman" panose="02020603050405020304" pitchFamily="18" charset="0"/>
                <a:cs typeface="Times New Roman" panose="02020603050405020304" pitchFamily="18" charset="0"/>
              </a:rPr>
              <a:t>Sanket</a:t>
            </a:r>
            <a:r>
              <a:rPr lang="en-US" sz="6400" b="1" dirty="0">
                <a:latin typeface="Times New Roman" panose="02020603050405020304" pitchFamily="18" charset="0"/>
                <a:cs typeface="Times New Roman" panose="02020603050405020304" pitchFamily="18" charset="0"/>
              </a:rPr>
              <a:t> </a:t>
            </a:r>
            <a:r>
              <a:rPr lang="en-US" sz="6400" b="1" dirty="0" err="1">
                <a:latin typeface="Times New Roman" panose="02020603050405020304" pitchFamily="18" charset="0"/>
                <a:cs typeface="Times New Roman" panose="02020603050405020304" pitchFamily="18" charset="0"/>
              </a:rPr>
              <a:t>Mungikar</a:t>
            </a:r>
            <a:r>
              <a:rPr lang="en-US" sz="6400" b="1" dirty="0">
                <a:latin typeface="Times New Roman" panose="02020603050405020304" pitchFamily="18" charset="0"/>
                <a:cs typeface="Times New Roman" panose="02020603050405020304" pitchFamily="18" charset="0"/>
              </a:rPr>
              <a:t> </a:t>
            </a:r>
          </a:p>
          <a:p>
            <a:pPr>
              <a:lnSpc>
                <a:spcPct val="120000"/>
              </a:lnSpc>
            </a:pPr>
            <a:r>
              <a:rPr lang="en-US" sz="6400" b="1" dirty="0">
                <a:latin typeface="Times New Roman" panose="02020603050405020304" pitchFamily="18" charset="0"/>
                <a:cs typeface="Times New Roman" panose="02020603050405020304" pitchFamily="18" charset="0"/>
              </a:rPr>
              <a:t>Dept Of Musculoskeletal Physiotherapy</a:t>
            </a:r>
          </a:p>
          <a:p>
            <a:r>
              <a:rPr lang="en-IN" sz="6400" b="1" dirty="0">
                <a:latin typeface="Times New Roman" panose="02020603050405020304" pitchFamily="18" charset="0"/>
                <a:cs typeface="Times New Roman" panose="02020603050405020304" pitchFamily="18" charset="0"/>
              </a:rPr>
              <a:t>MGM Institute Of Physiotherapy</a:t>
            </a:r>
          </a:p>
          <a:p>
            <a:r>
              <a:rPr lang="en-IN" sz="6400" b="1" dirty="0" err="1">
                <a:latin typeface="Times New Roman" panose="02020603050405020304" pitchFamily="18" charset="0"/>
                <a:cs typeface="Times New Roman" panose="02020603050405020304" pitchFamily="18" charset="0"/>
              </a:rPr>
              <a:t>Chh.Sambhajinagar</a:t>
            </a:r>
            <a:endParaRPr lang="en-IN"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85722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700"/>
                                        <p:tgtEl>
                                          <p:spTgt spid="3">
                                            <p:txEl>
                                              <p:pRg st="1" end="1"/>
                                            </p:txEl>
                                          </p:spTgt>
                                        </p:tgtEl>
                                      </p:cBhvr>
                                    </p:animEffect>
                                  </p:childTnLst>
                                </p:cTn>
                              </p:par>
                              <p:par>
                                <p:cTn id="11" presetID="10" presetClass="entr" presetSubtype="0" fill="hold" grpId="0" nodeType="withEffect">
                                  <p:stCondLst>
                                    <p:cond delay="1500"/>
                                  </p:stCondLst>
                                  <p:iterate>
                                    <p:tmPct val="10000"/>
                                  </p:iterate>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700"/>
                                        <p:tgtEl>
                                          <p:spTgt spid="3">
                                            <p:txEl>
                                              <p:pRg st="2" end="2"/>
                                            </p:txEl>
                                          </p:spTgt>
                                        </p:tgtEl>
                                      </p:cBhvr>
                                    </p:animEffect>
                                  </p:childTnLst>
                                </p:cTn>
                              </p:par>
                              <p:par>
                                <p:cTn id="14" presetID="10" presetClass="entr" presetSubtype="0" fill="hold" grpId="0" nodeType="withEffect">
                                  <p:stCondLst>
                                    <p:cond delay="1500"/>
                                  </p:stCondLst>
                                  <p:iterate>
                                    <p:tmPct val="10000"/>
                                  </p:iterate>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700"/>
                                        <p:tgtEl>
                                          <p:spTgt spid="3">
                                            <p:txEl>
                                              <p:pRg st="3" end="3"/>
                                            </p:txEl>
                                          </p:spTgt>
                                        </p:tgtEl>
                                      </p:cBhvr>
                                    </p:animEffect>
                                  </p:childTnLst>
                                </p:cTn>
                              </p:par>
                              <p:par>
                                <p:cTn id="17" presetID="10" presetClass="entr" presetSubtype="0" fill="hold" grpId="0" nodeType="withEffect">
                                  <p:stCondLst>
                                    <p:cond delay="1000"/>
                                  </p:stCondLst>
                                  <p:iterate>
                                    <p:tmPct val="10000"/>
                                  </p:iterate>
                                  <p:childTnLst>
                                    <p:set>
                                      <p:cBhvr>
                                        <p:cTn id="18" dur="1" fill="hold">
                                          <p:stCondLst>
                                            <p:cond delay="0"/>
                                          </p:stCondLst>
                                        </p:cTn>
                                        <p:tgtEl>
                                          <p:spTgt spid="2"/>
                                        </p:tgtEl>
                                        <p:attrNameLst>
                                          <p:attrName>style.visibility</p:attrName>
                                        </p:attrNameLst>
                                      </p:cBhvr>
                                      <p:to>
                                        <p:strVal val="visible"/>
                                      </p:to>
                                    </p:set>
                                    <p:animEffect transition="in" filter="fade">
                                      <p:cBhvr>
                                        <p:cTn id="19"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 name="Rectangle 55">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9" name="Rectangle 4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4121" y="457200"/>
            <a:ext cx="10563758"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24578" y="3458223"/>
            <a:ext cx="4688840" cy="15850"/>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custGeom>
                    <a:avLst/>
                    <a:gdLst>
                      <a:gd name="connsiteX0" fmla="*/ 0 w 4688840"/>
                      <a:gd name="connsiteY0" fmla="*/ 0 h 15850"/>
                      <a:gd name="connsiteX1" fmla="*/ 622946 w 4688840"/>
                      <a:gd name="connsiteY1" fmla="*/ 0 h 15850"/>
                      <a:gd name="connsiteX2" fmla="*/ 1152115 w 4688840"/>
                      <a:gd name="connsiteY2" fmla="*/ 0 h 15850"/>
                      <a:gd name="connsiteX3" fmla="*/ 1728172 w 4688840"/>
                      <a:gd name="connsiteY3" fmla="*/ 0 h 15850"/>
                      <a:gd name="connsiteX4" fmla="*/ 2444895 w 4688840"/>
                      <a:gd name="connsiteY4" fmla="*/ 0 h 15850"/>
                      <a:gd name="connsiteX5" fmla="*/ 3067841 w 4688840"/>
                      <a:gd name="connsiteY5" fmla="*/ 0 h 15850"/>
                      <a:gd name="connsiteX6" fmla="*/ 3643899 w 4688840"/>
                      <a:gd name="connsiteY6" fmla="*/ 0 h 15850"/>
                      <a:gd name="connsiteX7" fmla="*/ 4688840 w 4688840"/>
                      <a:gd name="connsiteY7" fmla="*/ 0 h 15850"/>
                      <a:gd name="connsiteX8" fmla="*/ 4688840 w 4688840"/>
                      <a:gd name="connsiteY8" fmla="*/ 15850 h 15850"/>
                      <a:gd name="connsiteX9" fmla="*/ 4019006 w 4688840"/>
                      <a:gd name="connsiteY9" fmla="*/ 15850 h 15850"/>
                      <a:gd name="connsiteX10" fmla="*/ 3442948 w 4688840"/>
                      <a:gd name="connsiteY10" fmla="*/ 15850 h 15850"/>
                      <a:gd name="connsiteX11" fmla="*/ 2679337 w 4688840"/>
                      <a:gd name="connsiteY11" fmla="*/ 15850 h 15850"/>
                      <a:gd name="connsiteX12" fmla="*/ 2056391 w 4688840"/>
                      <a:gd name="connsiteY12" fmla="*/ 15850 h 15850"/>
                      <a:gd name="connsiteX13" fmla="*/ 1527222 w 4688840"/>
                      <a:gd name="connsiteY13" fmla="*/ 15850 h 15850"/>
                      <a:gd name="connsiteX14" fmla="*/ 810499 w 4688840"/>
                      <a:gd name="connsiteY14" fmla="*/ 15850 h 15850"/>
                      <a:gd name="connsiteX15" fmla="*/ 0 w 4688840"/>
                      <a:gd name="connsiteY15" fmla="*/ 15850 h 15850"/>
                      <a:gd name="connsiteX16" fmla="*/ 0 w 4688840"/>
                      <a:gd name="connsiteY16" fmla="*/ 0 h 1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88840" h="15850" fill="none" extrusionOk="0">
                        <a:moveTo>
                          <a:pt x="0" y="0"/>
                        </a:moveTo>
                        <a:cubicBezTo>
                          <a:pt x="128148" y="-22711"/>
                          <a:pt x="432926" y="9219"/>
                          <a:pt x="622946" y="0"/>
                        </a:cubicBezTo>
                        <a:cubicBezTo>
                          <a:pt x="812966" y="-9219"/>
                          <a:pt x="945928" y="25061"/>
                          <a:pt x="1152115" y="0"/>
                        </a:cubicBezTo>
                        <a:cubicBezTo>
                          <a:pt x="1358302" y="-25061"/>
                          <a:pt x="1458063" y="14650"/>
                          <a:pt x="1728172" y="0"/>
                        </a:cubicBezTo>
                        <a:cubicBezTo>
                          <a:pt x="1998281" y="-14650"/>
                          <a:pt x="2172936" y="-18104"/>
                          <a:pt x="2444895" y="0"/>
                        </a:cubicBezTo>
                        <a:cubicBezTo>
                          <a:pt x="2716854" y="18104"/>
                          <a:pt x="2824149" y="-5848"/>
                          <a:pt x="3067841" y="0"/>
                        </a:cubicBezTo>
                        <a:cubicBezTo>
                          <a:pt x="3311533" y="5848"/>
                          <a:pt x="3473005" y="-25656"/>
                          <a:pt x="3643899" y="0"/>
                        </a:cubicBezTo>
                        <a:cubicBezTo>
                          <a:pt x="3814793" y="25656"/>
                          <a:pt x="4169180" y="-10216"/>
                          <a:pt x="4688840" y="0"/>
                        </a:cubicBezTo>
                        <a:cubicBezTo>
                          <a:pt x="4688159" y="5970"/>
                          <a:pt x="4688973" y="10706"/>
                          <a:pt x="4688840" y="15850"/>
                        </a:cubicBezTo>
                        <a:cubicBezTo>
                          <a:pt x="4413445" y="16096"/>
                          <a:pt x="4267669" y="48249"/>
                          <a:pt x="4019006" y="15850"/>
                        </a:cubicBezTo>
                        <a:cubicBezTo>
                          <a:pt x="3770343" y="-16549"/>
                          <a:pt x="3585715" y="21547"/>
                          <a:pt x="3442948" y="15850"/>
                        </a:cubicBezTo>
                        <a:cubicBezTo>
                          <a:pt x="3300181" y="10153"/>
                          <a:pt x="3025146" y="-20958"/>
                          <a:pt x="2679337" y="15850"/>
                        </a:cubicBezTo>
                        <a:cubicBezTo>
                          <a:pt x="2333528" y="52658"/>
                          <a:pt x="2240954" y="12776"/>
                          <a:pt x="2056391" y="15850"/>
                        </a:cubicBezTo>
                        <a:cubicBezTo>
                          <a:pt x="1871828" y="18924"/>
                          <a:pt x="1645787" y="17615"/>
                          <a:pt x="1527222" y="15850"/>
                        </a:cubicBezTo>
                        <a:cubicBezTo>
                          <a:pt x="1408657" y="14085"/>
                          <a:pt x="959149" y="-7259"/>
                          <a:pt x="810499" y="15850"/>
                        </a:cubicBezTo>
                        <a:cubicBezTo>
                          <a:pt x="661849" y="38959"/>
                          <a:pt x="273574" y="5159"/>
                          <a:pt x="0" y="15850"/>
                        </a:cubicBezTo>
                        <a:cubicBezTo>
                          <a:pt x="352" y="11536"/>
                          <a:pt x="-459" y="7244"/>
                          <a:pt x="0" y="0"/>
                        </a:cubicBezTo>
                        <a:close/>
                      </a:path>
                      <a:path w="4688840" h="15850" stroke="0" extrusionOk="0">
                        <a:moveTo>
                          <a:pt x="0" y="0"/>
                        </a:moveTo>
                        <a:cubicBezTo>
                          <a:pt x="230309" y="26530"/>
                          <a:pt x="422002" y="10534"/>
                          <a:pt x="622946" y="0"/>
                        </a:cubicBezTo>
                        <a:cubicBezTo>
                          <a:pt x="823890" y="-10534"/>
                          <a:pt x="999298" y="1193"/>
                          <a:pt x="1152115" y="0"/>
                        </a:cubicBezTo>
                        <a:cubicBezTo>
                          <a:pt x="1304932" y="-1193"/>
                          <a:pt x="1737112" y="-15904"/>
                          <a:pt x="1915726" y="0"/>
                        </a:cubicBezTo>
                        <a:cubicBezTo>
                          <a:pt x="2094340" y="15904"/>
                          <a:pt x="2261166" y="6289"/>
                          <a:pt x="2538672" y="0"/>
                        </a:cubicBezTo>
                        <a:cubicBezTo>
                          <a:pt x="2816178" y="-6289"/>
                          <a:pt x="2902233" y="-13322"/>
                          <a:pt x="3161618" y="0"/>
                        </a:cubicBezTo>
                        <a:cubicBezTo>
                          <a:pt x="3421003" y="13322"/>
                          <a:pt x="3657208" y="-14841"/>
                          <a:pt x="3925229" y="0"/>
                        </a:cubicBezTo>
                        <a:cubicBezTo>
                          <a:pt x="4193250" y="14841"/>
                          <a:pt x="4391606" y="7792"/>
                          <a:pt x="4688840" y="0"/>
                        </a:cubicBezTo>
                        <a:cubicBezTo>
                          <a:pt x="4689017" y="7247"/>
                          <a:pt x="4689333" y="9436"/>
                          <a:pt x="4688840" y="15850"/>
                        </a:cubicBezTo>
                        <a:cubicBezTo>
                          <a:pt x="4452489" y="30783"/>
                          <a:pt x="4290317" y="-4715"/>
                          <a:pt x="4112783" y="15850"/>
                        </a:cubicBezTo>
                        <a:cubicBezTo>
                          <a:pt x="3935249" y="36415"/>
                          <a:pt x="3589111" y="-5400"/>
                          <a:pt x="3442948" y="15850"/>
                        </a:cubicBezTo>
                        <a:cubicBezTo>
                          <a:pt x="3296785" y="37100"/>
                          <a:pt x="3095193" y="-2132"/>
                          <a:pt x="2773114" y="15850"/>
                        </a:cubicBezTo>
                        <a:cubicBezTo>
                          <a:pt x="2451035" y="33832"/>
                          <a:pt x="2435445" y="13273"/>
                          <a:pt x="2150168" y="15850"/>
                        </a:cubicBezTo>
                        <a:cubicBezTo>
                          <a:pt x="1864891" y="18427"/>
                          <a:pt x="1656023" y="23978"/>
                          <a:pt x="1386557" y="15850"/>
                        </a:cubicBezTo>
                        <a:cubicBezTo>
                          <a:pt x="1117091" y="7722"/>
                          <a:pt x="799981" y="3381"/>
                          <a:pt x="622946" y="15850"/>
                        </a:cubicBezTo>
                        <a:cubicBezTo>
                          <a:pt x="445911" y="28319"/>
                          <a:pt x="162914" y="30169"/>
                          <a:pt x="0" y="15850"/>
                        </a:cubicBezTo>
                        <a:cubicBezTo>
                          <a:pt x="516" y="12616"/>
                          <a:pt x="238" y="574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4">
            <a:extLst>
              <a:ext uri="{FF2B5EF4-FFF2-40B4-BE49-F238E27FC236}">
                <a16:creationId xmlns:a16="http://schemas.microsoft.com/office/drawing/2014/main" id="{A3D40135-CBB8-7712-7151-61841D0CBCC7}"/>
              </a:ext>
            </a:extLst>
          </p:cNvPr>
          <p:cNvGraphicFramePr>
            <a:graphicFrameLocks noGrp="1"/>
          </p:cNvGraphicFramePr>
          <p:nvPr>
            <p:ph idx="1"/>
            <p:extLst>
              <p:ext uri="{D42A27DB-BD31-4B8C-83A1-F6EECF244321}">
                <p14:modId xmlns:p14="http://schemas.microsoft.com/office/powerpoint/2010/main" val="2319530272"/>
              </p:ext>
            </p:extLst>
          </p:nvPr>
        </p:nvGraphicFramePr>
        <p:xfrm>
          <a:off x="4894613" y="678213"/>
          <a:ext cx="7301313" cy="5603904"/>
        </p:xfrm>
        <a:graphic>
          <a:graphicData uri="http://schemas.openxmlformats.org/drawingml/2006/table">
            <a:tbl>
              <a:tblPr firstRow="1" bandRow="1">
                <a:solidFill>
                  <a:schemeClr val="bg1"/>
                </a:solidFill>
                <a:tableStyleId>{5C22544A-7EE6-4342-B048-85BDC9FD1C3A}</a:tableStyleId>
              </a:tblPr>
              <a:tblGrid>
                <a:gridCol w="3660813">
                  <a:extLst>
                    <a:ext uri="{9D8B030D-6E8A-4147-A177-3AD203B41FA5}">
                      <a16:colId xmlns:a16="http://schemas.microsoft.com/office/drawing/2014/main" val="2617252353"/>
                    </a:ext>
                  </a:extLst>
                </a:gridCol>
                <a:gridCol w="3640500">
                  <a:extLst>
                    <a:ext uri="{9D8B030D-6E8A-4147-A177-3AD203B41FA5}">
                      <a16:colId xmlns:a16="http://schemas.microsoft.com/office/drawing/2014/main" val="1037392010"/>
                    </a:ext>
                  </a:extLst>
                </a:gridCol>
              </a:tblGrid>
              <a:tr h="549040">
                <a:tc>
                  <a:txBody>
                    <a:bodyPr/>
                    <a:lstStyle/>
                    <a:p>
                      <a:pPr lvl="0" algn="ctr">
                        <a:buNone/>
                      </a:pPr>
                      <a:r>
                        <a:rPr lang="en-US" sz="2400" b="0" i="0" u="none" strike="noStrike" cap="none" spc="0" noProof="0" dirty="0">
                          <a:solidFill>
                            <a:schemeClr val="bg1"/>
                          </a:solidFill>
                          <a:latin typeface="Calibri Light"/>
                        </a:rPr>
                        <a:t>Acute </a:t>
                      </a:r>
                    </a:p>
                  </a:txBody>
                  <a:tcPr marL="142202" marR="119577" marT="109386" marB="109386" anchor="ctr">
                    <a:lnL w="19050" cap="flat" cmpd="sng" algn="ctr">
                      <a:solidFill>
                        <a:schemeClr val="tx1"/>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6350" cap="flat" cmpd="sng" algn="ctr">
                      <a:solidFill>
                        <a:schemeClr val="tx1">
                          <a:lumMod val="50000"/>
                          <a:lumOff val="50000"/>
                        </a:schemeClr>
                      </a:solidFill>
                      <a:prstDash val="solid"/>
                    </a:lnB>
                    <a:solidFill>
                      <a:schemeClr val="tx1"/>
                    </a:solidFill>
                  </a:tcPr>
                </a:tc>
                <a:tc>
                  <a:txBody>
                    <a:bodyPr/>
                    <a:lstStyle/>
                    <a:p>
                      <a:pPr lvl="0" algn="ctr">
                        <a:buNone/>
                      </a:pPr>
                      <a:r>
                        <a:rPr lang="en-US" sz="2400" b="0" i="0" u="none" strike="noStrike" cap="none" spc="0" noProof="0" dirty="0">
                          <a:solidFill>
                            <a:schemeClr val="bg1"/>
                          </a:solidFill>
                          <a:latin typeface="Calibri Light"/>
                        </a:rPr>
                        <a:t>Chronic </a:t>
                      </a:r>
                    </a:p>
                  </a:txBody>
                  <a:tcPr marL="142202" marR="119577" marT="109386" marB="109386" anchor="ctr">
                    <a:lnL w="6350" cap="flat" cmpd="sng" algn="ctr">
                      <a:solidFill>
                        <a:schemeClr val="tx1">
                          <a:lumMod val="50000"/>
                          <a:lumOff val="50000"/>
                        </a:schemeClr>
                      </a:solidFill>
                      <a:prstDash val="solid"/>
                    </a:lnL>
                    <a:lnR w="19050" cap="flat" cmpd="sng" algn="ctr">
                      <a:solidFill>
                        <a:schemeClr val="tx1"/>
                      </a:solidFill>
                      <a:prstDash val="solid"/>
                    </a:lnR>
                    <a:lnT w="19050" cap="flat" cmpd="sng" algn="ctr">
                      <a:solidFill>
                        <a:schemeClr val="tx1"/>
                      </a:solidFill>
                      <a:prstDash val="solid"/>
                    </a:lnT>
                    <a:lnB w="6350" cap="flat" cmpd="sng" algn="ctr">
                      <a:solidFill>
                        <a:schemeClr val="tx1">
                          <a:lumMod val="50000"/>
                          <a:lumOff val="50000"/>
                        </a:schemeClr>
                      </a:solidFill>
                      <a:prstDash val="solid"/>
                    </a:lnB>
                    <a:solidFill>
                      <a:schemeClr val="tx1"/>
                    </a:solidFill>
                  </a:tcPr>
                </a:tc>
                <a:extLst>
                  <a:ext uri="{0D108BD9-81ED-4DB2-BD59-A6C34878D82A}">
                    <a16:rowId xmlns:a16="http://schemas.microsoft.com/office/drawing/2014/main" val="2603305116"/>
                  </a:ext>
                </a:extLst>
              </a:tr>
              <a:tr h="4423692">
                <a:tc>
                  <a:txBody>
                    <a:bodyPr/>
                    <a:lstStyle/>
                    <a:p>
                      <a:pPr marL="285750" marR="0" lvl="0" indent="-285750" algn="l">
                        <a:lnSpc>
                          <a:spcPct val="90000"/>
                        </a:lnSpc>
                        <a:spcBef>
                          <a:spcPts val="1000"/>
                        </a:spcBef>
                        <a:spcAft>
                          <a:spcPts val="0"/>
                        </a:spcAft>
                        <a:buFont typeface="Arial"/>
                        <a:buChar char="•"/>
                      </a:pPr>
                      <a:r>
                        <a:rPr lang="en-US" sz="2000" b="0" i="0" u="none" strike="noStrike" cap="none" spc="0" noProof="0" dirty="0">
                          <a:solidFill>
                            <a:schemeClr val="tx1"/>
                          </a:solidFill>
                          <a:latin typeface="Calibri"/>
                        </a:rPr>
                        <a:t>An acute, frank dislocation is commonly traumatic.</a:t>
                      </a:r>
                    </a:p>
                    <a:p>
                      <a:pPr marL="285750" marR="0" lvl="0" indent="-285750" algn="l">
                        <a:lnSpc>
                          <a:spcPct val="90000"/>
                        </a:lnSpc>
                        <a:spcBef>
                          <a:spcPts val="1000"/>
                        </a:spcBef>
                        <a:spcAft>
                          <a:spcPts val="0"/>
                        </a:spcAft>
                        <a:buFont typeface="Arial"/>
                        <a:buChar char="•"/>
                      </a:pPr>
                      <a:r>
                        <a:rPr lang="en-US" sz="2000" b="0" i="0" u="none" strike="noStrike" cap="none" spc="0" noProof="0" dirty="0">
                          <a:solidFill>
                            <a:schemeClr val="tx1"/>
                          </a:solidFill>
                          <a:latin typeface="Calibri"/>
                        </a:rPr>
                        <a:t>Usually reducible with a variety of manipulation techniques.</a:t>
                      </a:r>
                    </a:p>
                    <a:p>
                      <a:pPr marL="285750" marR="0" lvl="0" indent="-285750" algn="l">
                        <a:lnSpc>
                          <a:spcPct val="90000"/>
                        </a:lnSpc>
                        <a:spcBef>
                          <a:spcPts val="1000"/>
                        </a:spcBef>
                        <a:spcAft>
                          <a:spcPts val="0"/>
                        </a:spcAft>
                        <a:buFont typeface="Arial"/>
                        <a:buChar char="•"/>
                      </a:pPr>
                      <a:r>
                        <a:rPr lang="en-US" sz="2000" b="0" i="0" u="none" strike="noStrike" cap="none" spc="0" noProof="0" dirty="0">
                          <a:solidFill>
                            <a:schemeClr val="tx1"/>
                          </a:solidFill>
                          <a:latin typeface="Calibri"/>
                        </a:rPr>
                        <a:t>Reduction by manipulation should be attempted only by an experienced clinician. </a:t>
                      </a:r>
                    </a:p>
                    <a:p>
                      <a:pPr marL="285750" marR="0" lvl="0" indent="-285750" algn="l">
                        <a:lnSpc>
                          <a:spcPct val="90000"/>
                        </a:lnSpc>
                        <a:spcBef>
                          <a:spcPts val="1000"/>
                        </a:spcBef>
                        <a:spcAft>
                          <a:spcPts val="0"/>
                        </a:spcAft>
                        <a:buFont typeface="Arial"/>
                        <a:buChar char="•"/>
                      </a:pPr>
                      <a:r>
                        <a:rPr lang="en-US" sz="2000" b="0" i="0" u="none" strike="noStrike" cap="none" spc="0" noProof="0" dirty="0">
                          <a:solidFill>
                            <a:schemeClr val="tx1"/>
                          </a:solidFill>
                          <a:latin typeface="Calibri"/>
                        </a:rPr>
                        <a:t>Occasionally the dislocation is irreducible, and open reduction may be required to extricate the structures preventing reduction.</a:t>
                      </a:r>
                    </a:p>
                    <a:p>
                      <a:pPr marL="0" marR="0" lvl="0" indent="0" algn="l">
                        <a:lnSpc>
                          <a:spcPct val="90000"/>
                        </a:lnSpc>
                        <a:spcBef>
                          <a:spcPts val="1000"/>
                        </a:spcBef>
                        <a:spcAft>
                          <a:spcPts val="0"/>
                        </a:spcAft>
                        <a:buNone/>
                      </a:pPr>
                      <a:endParaRPr lang="en-US" sz="2000" b="0" i="0" u="none" strike="noStrike" cap="none" spc="0" noProof="0" dirty="0">
                        <a:solidFill>
                          <a:schemeClr val="tx1"/>
                        </a:solidFill>
                        <a:latin typeface="Calibri"/>
                      </a:endParaRPr>
                    </a:p>
                    <a:p>
                      <a:pPr lvl="0">
                        <a:buNone/>
                      </a:pPr>
                      <a:endParaRPr lang="en-US" sz="2000" cap="none" spc="0" dirty="0">
                        <a:solidFill>
                          <a:schemeClr val="tx1"/>
                        </a:solidFill>
                      </a:endParaRPr>
                    </a:p>
                  </a:txBody>
                  <a:tcPr marL="142202" marR="119577" marT="109386" marB="109386">
                    <a:lnL w="19050" cap="flat" cmpd="sng" algn="ctr">
                      <a:solidFill>
                        <a:schemeClr val="tx1"/>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9050" cap="flat" cmpd="sng" algn="ctr">
                      <a:solidFill>
                        <a:schemeClr val="tx1"/>
                      </a:solidFill>
                      <a:prstDash val="solid"/>
                    </a:lnB>
                    <a:noFill/>
                  </a:tcPr>
                </a:tc>
                <a:tc>
                  <a:txBody>
                    <a:bodyPr/>
                    <a:lstStyle/>
                    <a:p>
                      <a:pPr marL="285750" marR="0" lvl="0" indent="-285750" algn="l">
                        <a:lnSpc>
                          <a:spcPct val="90000"/>
                        </a:lnSpc>
                        <a:spcBef>
                          <a:spcPts val="1000"/>
                        </a:spcBef>
                        <a:spcAft>
                          <a:spcPts val="0"/>
                        </a:spcAft>
                        <a:buFont typeface="Arial"/>
                        <a:buChar char="•"/>
                      </a:pPr>
                      <a:r>
                        <a:rPr lang="en-US" sz="2000" b="0" i="0" u="none" strike="noStrike" cap="none" spc="0" noProof="0" dirty="0">
                          <a:solidFill>
                            <a:schemeClr val="tx1"/>
                          </a:solidFill>
                          <a:latin typeface="Calibri"/>
                        </a:rPr>
                        <a:t>With a chronic dislocation, the humeral head has been out of contact with the glenoid cavity for a protracted period (i.e., days to years). </a:t>
                      </a:r>
                    </a:p>
                    <a:p>
                      <a:pPr marL="285750" marR="0" lvl="0" indent="-285750" algn="l">
                        <a:lnSpc>
                          <a:spcPct val="90000"/>
                        </a:lnSpc>
                        <a:spcBef>
                          <a:spcPts val="1000"/>
                        </a:spcBef>
                        <a:spcAft>
                          <a:spcPts val="0"/>
                        </a:spcAft>
                        <a:buFont typeface="Arial"/>
                        <a:buChar char="•"/>
                      </a:pPr>
                      <a:r>
                        <a:rPr lang="en-US" sz="2000" b="0" i="0" u="none" strike="noStrike" cap="none" spc="0" noProof="0" dirty="0">
                          <a:solidFill>
                            <a:schemeClr val="tx1"/>
                          </a:solidFill>
                          <a:latin typeface="Calibri"/>
                        </a:rPr>
                        <a:t>Unreduced posterior dislocations are the most common chronic dislocations because of the incidence of missed diagnosis. </a:t>
                      </a:r>
                    </a:p>
                    <a:p>
                      <a:pPr marL="285750" marR="0" lvl="0" indent="-285750" algn="l">
                        <a:lnSpc>
                          <a:spcPct val="90000"/>
                        </a:lnSpc>
                        <a:spcBef>
                          <a:spcPts val="1000"/>
                        </a:spcBef>
                        <a:spcAft>
                          <a:spcPts val="0"/>
                        </a:spcAft>
                        <a:buFont typeface="Arial"/>
                        <a:buChar char="•"/>
                      </a:pPr>
                      <a:r>
                        <a:rPr lang="en-US" sz="2000" b="0" i="0" u="none" strike="noStrike" cap="none" spc="0" noProof="0" dirty="0">
                          <a:solidFill>
                            <a:schemeClr val="tx1"/>
                          </a:solidFill>
                          <a:latin typeface="Calibri"/>
                        </a:rPr>
                        <a:t>Chronic dislocations invariably require open reduction.</a:t>
                      </a:r>
                    </a:p>
                    <a:p>
                      <a:pPr marL="0" marR="0" lvl="0" indent="0" algn="l">
                        <a:lnSpc>
                          <a:spcPct val="90000"/>
                        </a:lnSpc>
                        <a:spcBef>
                          <a:spcPts val="1000"/>
                        </a:spcBef>
                        <a:spcAft>
                          <a:spcPts val="0"/>
                        </a:spcAft>
                        <a:buNone/>
                      </a:pPr>
                      <a:endParaRPr lang="en-US" sz="2000" b="0" i="0" u="none" strike="noStrike" cap="none" spc="0" noProof="0" dirty="0">
                        <a:solidFill>
                          <a:schemeClr val="tx1"/>
                        </a:solidFill>
                        <a:latin typeface="Calibri"/>
                      </a:endParaRPr>
                    </a:p>
                    <a:p>
                      <a:pPr lvl="0">
                        <a:buNone/>
                      </a:pPr>
                      <a:endParaRPr lang="en-US" sz="2000" cap="none" spc="0" dirty="0">
                        <a:solidFill>
                          <a:schemeClr val="tx1"/>
                        </a:solidFill>
                      </a:endParaRPr>
                    </a:p>
                  </a:txBody>
                  <a:tcPr marL="142202" marR="119577" marT="109386" marB="109386">
                    <a:lnL w="6350" cap="flat" cmpd="sng" algn="ctr">
                      <a:solidFill>
                        <a:schemeClr val="tx1">
                          <a:lumMod val="50000"/>
                          <a:lumOff val="50000"/>
                        </a:schemeClr>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9050" cap="flat" cmpd="sng" algn="ctr">
                      <a:solidFill>
                        <a:schemeClr val="tx1"/>
                      </a:solidFill>
                      <a:prstDash val="solid"/>
                    </a:lnB>
                    <a:noFill/>
                  </a:tcPr>
                </a:tc>
                <a:extLst>
                  <a:ext uri="{0D108BD9-81ED-4DB2-BD59-A6C34878D82A}">
                    <a16:rowId xmlns:a16="http://schemas.microsoft.com/office/drawing/2014/main" val="1284319988"/>
                  </a:ext>
                </a:extLst>
              </a:tr>
            </a:tbl>
          </a:graphicData>
        </a:graphic>
      </p:graphicFrame>
      <p:pic>
        <p:nvPicPr>
          <p:cNvPr id="2" name="Picture 2">
            <a:extLst>
              <a:ext uri="{FF2B5EF4-FFF2-40B4-BE49-F238E27FC236}">
                <a16:creationId xmlns:a16="http://schemas.microsoft.com/office/drawing/2014/main" id="{060B7D2D-4887-4439-8764-BDAFBF25A0E5}"/>
              </a:ext>
            </a:extLst>
          </p:cNvPr>
          <p:cNvPicPr>
            <a:picLocks noChangeAspect="1"/>
          </p:cNvPicPr>
          <p:nvPr/>
        </p:nvPicPr>
        <p:blipFill>
          <a:blip r:embed="rId2"/>
          <a:stretch>
            <a:fillRect/>
          </a:stretch>
        </p:blipFill>
        <p:spPr>
          <a:xfrm>
            <a:off x="818871" y="1455198"/>
            <a:ext cx="3752998" cy="3949582"/>
          </a:xfrm>
          <a:prstGeom prst="rect">
            <a:avLst/>
          </a:prstGeom>
        </p:spPr>
      </p:pic>
    </p:spTree>
    <p:extLst>
      <p:ext uri="{BB962C8B-B14F-4D97-AF65-F5344CB8AC3E}">
        <p14:creationId xmlns:p14="http://schemas.microsoft.com/office/powerpoint/2010/main" val="31377182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picture containing x-ray film, indoor&#10;&#10;Description automatically generated">
            <a:extLst>
              <a:ext uri="{FF2B5EF4-FFF2-40B4-BE49-F238E27FC236}">
                <a16:creationId xmlns:a16="http://schemas.microsoft.com/office/drawing/2014/main" id="{7B84E840-0D72-1A98-4FAD-F9122B3854B3}"/>
              </a:ext>
            </a:extLst>
          </p:cNvPr>
          <p:cNvPicPr>
            <a:picLocks noChangeAspect="1"/>
          </p:cNvPicPr>
          <p:nvPr/>
        </p:nvPicPr>
        <p:blipFill rotWithShape="1">
          <a:blip r:embed="rId2"/>
          <a:srcRect t="8123" b="20954"/>
          <a:stretch/>
        </p:blipFill>
        <p:spPr>
          <a:xfrm>
            <a:off x="2522356" y="10"/>
            <a:ext cx="9669642" cy="6857990"/>
          </a:xfrm>
          <a:prstGeom prst="rect">
            <a:avLst/>
          </a:prstGeom>
        </p:spPr>
      </p:pic>
      <p:sp>
        <p:nvSpPr>
          <p:cNvPr id="25" name="Rectangle 2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C579445-E5E9-6071-9F50-FFEF724DEBF8}"/>
              </a:ext>
            </a:extLst>
          </p:cNvPr>
          <p:cNvSpPr>
            <a:spLocks noGrp="1"/>
          </p:cNvSpPr>
          <p:nvPr>
            <p:ph type="title"/>
          </p:nvPr>
        </p:nvSpPr>
        <p:spPr>
          <a:xfrm>
            <a:off x="838200" y="365125"/>
            <a:ext cx="4950344" cy="1355627"/>
          </a:xfrm>
        </p:spPr>
        <p:txBody>
          <a:bodyPr>
            <a:normAutofit/>
          </a:bodyPr>
          <a:lstStyle/>
          <a:p>
            <a:r>
              <a:rPr lang="en-US" sz="4000">
                <a:latin typeface="Times New Roman"/>
                <a:cs typeface="Times New Roman"/>
              </a:rPr>
              <a:t>Anterior instability </a:t>
            </a:r>
            <a:endParaRPr lang="en-US" sz="4000"/>
          </a:p>
        </p:txBody>
      </p:sp>
      <p:sp>
        <p:nvSpPr>
          <p:cNvPr id="3" name="Content Placeholder 2">
            <a:extLst>
              <a:ext uri="{FF2B5EF4-FFF2-40B4-BE49-F238E27FC236}">
                <a16:creationId xmlns:a16="http://schemas.microsoft.com/office/drawing/2014/main" id="{56C13AB5-FB6F-D340-73BB-6103CD57E4A1}"/>
              </a:ext>
            </a:extLst>
          </p:cNvPr>
          <p:cNvSpPr>
            <a:spLocks noGrp="1"/>
          </p:cNvSpPr>
          <p:nvPr>
            <p:ph idx="1"/>
          </p:nvPr>
        </p:nvSpPr>
        <p:spPr>
          <a:xfrm>
            <a:off x="838200" y="1714070"/>
            <a:ext cx="6782360" cy="4462893"/>
          </a:xfrm>
        </p:spPr>
        <p:txBody>
          <a:bodyPr vert="horz" lIns="91440" tIns="45720" rIns="91440" bIns="45720" rtlCol="0" anchor="t">
            <a:noAutofit/>
          </a:bodyPr>
          <a:lstStyle/>
          <a:p>
            <a:r>
              <a:rPr lang="en-US" sz="2000" dirty="0">
                <a:latin typeface="Times New Roman"/>
                <a:cs typeface="Times New Roman"/>
              </a:rPr>
              <a:t>Most common type of traumatic instability seen in general orthopedic population.</a:t>
            </a:r>
            <a:endParaRPr lang="en-US" sz="2000">
              <a:latin typeface="Times New Roman"/>
              <a:cs typeface="Calibri" panose="020F0502020204030204"/>
            </a:endParaRPr>
          </a:p>
          <a:p>
            <a:r>
              <a:rPr lang="en-US" sz="2000" dirty="0">
                <a:latin typeface="Times New Roman"/>
                <a:cs typeface="Times New Roman"/>
              </a:rPr>
              <a:t>Represents 95% of all traumatic instabilities.</a:t>
            </a:r>
            <a:endParaRPr lang="en-US" sz="2000">
              <a:latin typeface="Times New Roman"/>
              <a:cs typeface="Calibri" panose="020F0502020204030204"/>
            </a:endParaRPr>
          </a:p>
          <a:p>
            <a:r>
              <a:rPr lang="en-US" sz="2000" dirty="0">
                <a:latin typeface="Times New Roman"/>
                <a:ea typeface="+mn-lt"/>
                <a:cs typeface="+mn-lt"/>
              </a:rPr>
              <a:t>The head of the humerus is driven or levered antero-inferiorly.</a:t>
            </a:r>
            <a:endParaRPr lang="en-US" sz="2000" dirty="0">
              <a:latin typeface="Times New Roman"/>
              <a:cs typeface="Times New Roman"/>
            </a:endParaRPr>
          </a:p>
          <a:p>
            <a:r>
              <a:rPr lang="en-US" sz="2000" dirty="0">
                <a:latin typeface="Times New Roman"/>
                <a:ea typeface="+mn-lt"/>
                <a:cs typeface="+mn-lt"/>
              </a:rPr>
              <a:t>Typically, the glenoid labrum is stripped from the anteroinferior aspect of the glenoid (i.e., Bankart lesion).</a:t>
            </a:r>
            <a:endParaRPr lang="en-US" sz="2000" dirty="0">
              <a:latin typeface="Times New Roman"/>
              <a:cs typeface="Calibri"/>
            </a:endParaRPr>
          </a:p>
          <a:p>
            <a:r>
              <a:rPr lang="en-US" sz="2000" dirty="0">
                <a:latin typeface="Times New Roman"/>
                <a:ea typeface="+mn-lt"/>
                <a:cs typeface="+mn-lt"/>
              </a:rPr>
              <a:t>It frequently involves the anteroinferior glenoid bone (Bankart fracture) and an impaction fracture in the posterolateral aspect of the humeral head (Hill-Sachs lesion).</a:t>
            </a:r>
            <a:endParaRPr lang="en-US" sz="2000" dirty="0">
              <a:latin typeface="Times New Roman"/>
              <a:cs typeface="Calibri"/>
            </a:endParaRPr>
          </a:p>
          <a:p>
            <a:r>
              <a:rPr lang="en-US" sz="2000" dirty="0">
                <a:latin typeface="Times New Roman"/>
                <a:cs typeface="Times New Roman"/>
              </a:rPr>
              <a:t>MOA – humeral head is forced into extremes of abduction and external rotation or horizontal abduction, direct elbow blows , falls on an outstretched arm. </a:t>
            </a:r>
            <a:endParaRPr lang="en-US" sz="2000" dirty="0">
              <a:latin typeface="Times New Roman"/>
              <a:cs typeface="Calibri"/>
            </a:endParaRPr>
          </a:p>
          <a:p>
            <a:endParaRPr lang="en-US" sz="2000" dirty="0">
              <a:latin typeface="Times New Roman"/>
              <a:cs typeface="Calibri"/>
            </a:endParaRPr>
          </a:p>
          <a:p>
            <a:pPr marL="0" indent="0">
              <a:buNone/>
            </a:pPr>
            <a:endParaRPr lang="en-US" sz="2000" dirty="0">
              <a:latin typeface="Calibri" panose="020F0502020204030204"/>
              <a:cs typeface="Calibri"/>
            </a:endParaRPr>
          </a:p>
        </p:txBody>
      </p:sp>
    </p:spTree>
    <p:extLst>
      <p:ext uri="{BB962C8B-B14F-4D97-AF65-F5344CB8AC3E}">
        <p14:creationId xmlns:p14="http://schemas.microsoft.com/office/powerpoint/2010/main" val="14270512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C00E8-A3F2-0338-5BC0-136F379E726F}"/>
              </a:ext>
            </a:extLst>
          </p:cNvPr>
          <p:cNvSpPr>
            <a:spLocks noGrp="1"/>
          </p:cNvSpPr>
          <p:nvPr>
            <p:ph type="title"/>
          </p:nvPr>
        </p:nvSpPr>
        <p:spPr>
          <a:xfrm>
            <a:off x="838200" y="365125"/>
            <a:ext cx="10515600" cy="632836"/>
          </a:xfrm>
        </p:spPr>
        <p:txBody>
          <a:bodyPr>
            <a:normAutofit/>
          </a:bodyPr>
          <a:lstStyle/>
          <a:p>
            <a:endParaRPr lang="en-US" sz="3200" dirty="0">
              <a:cs typeface="Calibri Light"/>
            </a:endParaRPr>
          </a:p>
        </p:txBody>
      </p:sp>
      <p:pic>
        <p:nvPicPr>
          <p:cNvPr id="4" name="Picture 4" descr="Diagram&#10;&#10;Description automatically generated">
            <a:extLst>
              <a:ext uri="{FF2B5EF4-FFF2-40B4-BE49-F238E27FC236}">
                <a16:creationId xmlns:a16="http://schemas.microsoft.com/office/drawing/2014/main" id="{2F85AB23-E378-0875-0EED-566167507AF9}"/>
              </a:ext>
            </a:extLst>
          </p:cNvPr>
          <p:cNvPicPr>
            <a:picLocks noGrp="1" noChangeAspect="1"/>
          </p:cNvPicPr>
          <p:nvPr>
            <p:ph idx="1"/>
          </p:nvPr>
        </p:nvPicPr>
        <p:blipFill>
          <a:blip r:embed="rId2"/>
          <a:stretch>
            <a:fillRect/>
          </a:stretch>
        </p:blipFill>
        <p:spPr>
          <a:xfrm>
            <a:off x="349094" y="1007803"/>
            <a:ext cx="5882053" cy="3911844"/>
          </a:xfrm>
        </p:spPr>
      </p:pic>
      <p:pic>
        <p:nvPicPr>
          <p:cNvPr id="5" name="Picture 5">
            <a:extLst>
              <a:ext uri="{FF2B5EF4-FFF2-40B4-BE49-F238E27FC236}">
                <a16:creationId xmlns:a16="http://schemas.microsoft.com/office/drawing/2014/main" id="{2D028A43-25E4-7FCB-954E-74A695778664}"/>
              </a:ext>
            </a:extLst>
          </p:cNvPr>
          <p:cNvPicPr>
            <a:picLocks noChangeAspect="1"/>
          </p:cNvPicPr>
          <p:nvPr/>
        </p:nvPicPr>
        <p:blipFill>
          <a:blip r:embed="rId3"/>
          <a:stretch>
            <a:fillRect/>
          </a:stretch>
        </p:blipFill>
        <p:spPr>
          <a:xfrm>
            <a:off x="6287414" y="1140500"/>
            <a:ext cx="5520103" cy="3643531"/>
          </a:xfrm>
          <a:prstGeom prst="rect">
            <a:avLst/>
          </a:prstGeom>
        </p:spPr>
      </p:pic>
      <p:sp>
        <p:nvSpPr>
          <p:cNvPr id="3" name="TextBox 2">
            <a:extLst>
              <a:ext uri="{FF2B5EF4-FFF2-40B4-BE49-F238E27FC236}">
                <a16:creationId xmlns:a16="http://schemas.microsoft.com/office/drawing/2014/main" id="{4C1ED123-888C-CD87-4DE7-6E1F36C33B48}"/>
              </a:ext>
            </a:extLst>
          </p:cNvPr>
          <p:cNvSpPr txBox="1"/>
          <p:nvPr/>
        </p:nvSpPr>
        <p:spPr>
          <a:xfrm>
            <a:off x="870440" y="5120053"/>
            <a:ext cx="513177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A- Pear-shaped normal glenoid. B- Bankart fracture. C- Erosive or attritional bone loss</a:t>
            </a:r>
          </a:p>
        </p:txBody>
      </p:sp>
      <p:sp>
        <p:nvSpPr>
          <p:cNvPr id="6" name="TextBox 5">
            <a:extLst>
              <a:ext uri="{FF2B5EF4-FFF2-40B4-BE49-F238E27FC236}">
                <a16:creationId xmlns:a16="http://schemas.microsoft.com/office/drawing/2014/main" id="{8054DFA5-76EE-3B88-581E-5148EB8C60F1}"/>
              </a:ext>
            </a:extLst>
          </p:cNvPr>
          <p:cNvSpPr txBox="1"/>
          <p:nvPr/>
        </p:nvSpPr>
        <p:spPr>
          <a:xfrm>
            <a:off x="7435362" y="5120054"/>
            <a:ext cx="316816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Hill-Sachs lesion (dashed arrow)</a:t>
            </a:r>
          </a:p>
        </p:txBody>
      </p:sp>
    </p:spTree>
    <p:extLst>
      <p:ext uri="{BB962C8B-B14F-4D97-AF65-F5344CB8AC3E}">
        <p14:creationId xmlns:p14="http://schemas.microsoft.com/office/powerpoint/2010/main" val="39025812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8">
            <a:extLst>
              <a:ext uri="{FF2B5EF4-FFF2-40B4-BE49-F238E27FC236}">
                <a16:creationId xmlns:a16="http://schemas.microsoft.com/office/drawing/2014/main" id="{0E3596DD-156A-473E-9BB3-C6A29F757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2C46C4D6-C474-4E92-B52E-944C1118F7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2B827B9-9A76-AFDA-C037-DB09B7F9DFBC}"/>
              </a:ext>
            </a:extLst>
          </p:cNvPr>
          <p:cNvSpPr>
            <a:spLocks noGrp="1"/>
          </p:cNvSpPr>
          <p:nvPr>
            <p:ph type="title"/>
          </p:nvPr>
        </p:nvSpPr>
        <p:spPr>
          <a:xfrm>
            <a:off x="838201" y="643467"/>
            <a:ext cx="3888526" cy="484345"/>
          </a:xfrm>
        </p:spPr>
        <p:txBody>
          <a:bodyPr>
            <a:normAutofit fontScale="90000"/>
          </a:bodyPr>
          <a:lstStyle/>
          <a:p>
            <a:endParaRPr lang="en-US">
              <a:cs typeface="Calibri Light"/>
            </a:endParaRPr>
          </a:p>
        </p:txBody>
      </p:sp>
      <p:sp>
        <p:nvSpPr>
          <p:cNvPr id="3" name="Content Placeholder 2">
            <a:extLst>
              <a:ext uri="{FF2B5EF4-FFF2-40B4-BE49-F238E27FC236}">
                <a16:creationId xmlns:a16="http://schemas.microsoft.com/office/drawing/2014/main" id="{5D4A350C-9D41-C5A9-27A3-260BEF00B77B}"/>
              </a:ext>
            </a:extLst>
          </p:cNvPr>
          <p:cNvSpPr>
            <a:spLocks noGrp="1"/>
          </p:cNvSpPr>
          <p:nvPr>
            <p:ph idx="1"/>
          </p:nvPr>
        </p:nvSpPr>
        <p:spPr>
          <a:xfrm>
            <a:off x="571007" y="1722836"/>
            <a:ext cx="5165124" cy="4454126"/>
          </a:xfrm>
        </p:spPr>
        <p:txBody>
          <a:bodyPr vert="horz" lIns="91440" tIns="45720" rIns="91440" bIns="45720" rtlCol="0" anchor="t">
            <a:normAutofit/>
          </a:bodyPr>
          <a:lstStyle/>
          <a:p>
            <a:r>
              <a:rPr lang="en-US" sz="2000" dirty="0">
                <a:latin typeface="Times New Roman"/>
                <a:ea typeface="+mn-lt"/>
                <a:cs typeface="+mn-lt"/>
              </a:rPr>
              <a:t>If no Bankart lesion is found, the anterior or lateral capsule may be disrupted at the humeral insertion site. This is called </a:t>
            </a:r>
            <a:r>
              <a:rPr lang="en-US" sz="2000" b="1" i="1" dirty="0">
                <a:latin typeface="Times New Roman"/>
                <a:ea typeface="+mn-lt"/>
                <a:cs typeface="+mn-lt"/>
              </a:rPr>
              <a:t>humeral avulsion of the glenohumeral ligament, or HAGL lesion.</a:t>
            </a:r>
          </a:p>
          <a:p>
            <a:r>
              <a:rPr lang="en-US" sz="2000" dirty="0">
                <a:latin typeface="Times New Roman"/>
                <a:ea typeface="+mn-lt"/>
                <a:cs typeface="+mn-lt"/>
              </a:rPr>
              <a:t>With significant labrum damage, especially with increasing bone loss, the chances for recurrent dislocation are greater because the potential for healing and spontaneous reattachment of the fibrocartilaginous labrum and/or Bankart fracture fragment back to its anatomical location is poor.</a:t>
            </a:r>
            <a:endParaRPr lang="en-US" sz="2000" dirty="0">
              <a:latin typeface="Times New Roman"/>
              <a:cs typeface="Calibri"/>
            </a:endParaRPr>
          </a:p>
        </p:txBody>
      </p:sp>
      <p:pic>
        <p:nvPicPr>
          <p:cNvPr id="4" name="Picture 4" descr="Diagram&#10;&#10;Description automatically generated">
            <a:extLst>
              <a:ext uri="{FF2B5EF4-FFF2-40B4-BE49-F238E27FC236}">
                <a16:creationId xmlns:a16="http://schemas.microsoft.com/office/drawing/2014/main" id="{E0BDCCE8-67EC-7337-0AFD-C20D54056A92}"/>
              </a:ext>
            </a:extLst>
          </p:cNvPr>
          <p:cNvPicPr>
            <a:picLocks noChangeAspect="1"/>
          </p:cNvPicPr>
          <p:nvPr/>
        </p:nvPicPr>
        <p:blipFill>
          <a:blip r:embed="rId2"/>
          <a:stretch>
            <a:fillRect/>
          </a:stretch>
        </p:blipFill>
        <p:spPr>
          <a:xfrm>
            <a:off x="5910338" y="1128404"/>
            <a:ext cx="6212169" cy="4570159"/>
          </a:xfrm>
          <a:prstGeom prst="rect">
            <a:avLst/>
          </a:prstGeom>
        </p:spPr>
      </p:pic>
    </p:spTree>
    <p:extLst>
      <p:ext uri="{BB962C8B-B14F-4D97-AF65-F5344CB8AC3E}">
        <p14:creationId xmlns:p14="http://schemas.microsoft.com/office/powerpoint/2010/main" val="8110327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FE2195-15A8-A659-2954-9BF85336286C}"/>
              </a:ext>
            </a:extLst>
          </p:cNvPr>
          <p:cNvSpPr>
            <a:spLocks noGrp="1"/>
          </p:cNvSpPr>
          <p:nvPr>
            <p:ph type="title"/>
          </p:nvPr>
        </p:nvSpPr>
        <p:spPr>
          <a:xfrm>
            <a:off x="7144620" y="345831"/>
            <a:ext cx="4271898" cy="1330839"/>
          </a:xfrm>
        </p:spPr>
        <p:txBody>
          <a:bodyPr>
            <a:normAutofit/>
          </a:bodyPr>
          <a:lstStyle/>
          <a:p>
            <a:r>
              <a:rPr lang="en-US" sz="3600" dirty="0">
                <a:latin typeface="Times New Roman"/>
                <a:cs typeface="Calibri Light"/>
              </a:rPr>
              <a:t>Signs &amp; Symptoms:</a:t>
            </a:r>
            <a:endParaRPr lang="en-US" sz="3600" dirty="0">
              <a:latin typeface="Times New Roman"/>
              <a:cs typeface="Times New Roman"/>
            </a:endParaRPr>
          </a:p>
        </p:txBody>
      </p:sp>
      <p:pic>
        <p:nvPicPr>
          <p:cNvPr id="4" name="Picture 4" descr="Diagram&#10;&#10;Description automatically generated">
            <a:extLst>
              <a:ext uri="{FF2B5EF4-FFF2-40B4-BE49-F238E27FC236}">
                <a16:creationId xmlns:a16="http://schemas.microsoft.com/office/drawing/2014/main" id="{7EE7B95D-4147-2325-A176-EB7CAD16AFB7}"/>
              </a:ext>
            </a:extLst>
          </p:cNvPr>
          <p:cNvPicPr>
            <a:picLocks noChangeAspect="1"/>
          </p:cNvPicPr>
          <p:nvPr/>
        </p:nvPicPr>
        <p:blipFill rotWithShape="1">
          <a:blip r:embed="rId2"/>
          <a:srcRect r="-2" b="632"/>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3" name="Content Placeholder 2">
            <a:extLst>
              <a:ext uri="{FF2B5EF4-FFF2-40B4-BE49-F238E27FC236}">
                <a16:creationId xmlns:a16="http://schemas.microsoft.com/office/drawing/2014/main" id="{7E070EBE-9A69-E307-8330-5D169B80DCF8}"/>
              </a:ext>
            </a:extLst>
          </p:cNvPr>
          <p:cNvSpPr>
            <a:spLocks noGrp="1"/>
          </p:cNvSpPr>
          <p:nvPr>
            <p:ph idx="1"/>
          </p:nvPr>
        </p:nvSpPr>
        <p:spPr>
          <a:xfrm>
            <a:off x="7056696" y="1974295"/>
            <a:ext cx="4557647" cy="4128393"/>
          </a:xfrm>
        </p:spPr>
        <p:txBody>
          <a:bodyPr vert="horz" lIns="91440" tIns="45720" rIns="91440" bIns="45720" rtlCol="0" anchor="t">
            <a:normAutofit/>
          </a:bodyPr>
          <a:lstStyle/>
          <a:p>
            <a:r>
              <a:rPr lang="en-US" sz="2000" dirty="0">
                <a:latin typeface="Times New Roman"/>
                <a:cs typeface="Calibri"/>
              </a:rPr>
              <a:t>Pain (mostly posteriorly)</a:t>
            </a:r>
          </a:p>
          <a:p>
            <a:r>
              <a:rPr lang="en-US" sz="2000" dirty="0">
                <a:latin typeface="Times New Roman"/>
                <a:cs typeface="Calibri"/>
              </a:rPr>
              <a:t>Clicking</a:t>
            </a:r>
          </a:p>
          <a:p>
            <a:r>
              <a:rPr lang="en-US" sz="2000" dirty="0">
                <a:latin typeface="Times New Roman"/>
                <a:ea typeface="+mn-lt"/>
                <a:cs typeface="+mn-lt"/>
              </a:rPr>
              <a:t>Impingement signs may be positive.</a:t>
            </a:r>
            <a:endParaRPr lang="en-US" sz="2000" dirty="0">
              <a:latin typeface="Times New Roman"/>
              <a:cs typeface="Calibri"/>
            </a:endParaRPr>
          </a:p>
          <a:p>
            <a:r>
              <a:rPr lang="en-US" sz="2000" dirty="0">
                <a:latin typeface="Times New Roman"/>
                <a:ea typeface="+mn-lt"/>
                <a:cs typeface="+mn-lt"/>
              </a:rPr>
              <a:t>Positive </a:t>
            </a:r>
            <a:r>
              <a:rPr lang="en-US" sz="2000" u="sng" dirty="0">
                <a:latin typeface="Times New Roman"/>
                <a:ea typeface="+mn-lt"/>
                <a:cs typeface="+mn-lt"/>
              </a:rPr>
              <a:t>apprehension test</a:t>
            </a:r>
            <a:r>
              <a:rPr lang="en-US" sz="2000" dirty="0">
                <a:latin typeface="Times New Roman"/>
                <a:ea typeface="+mn-lt"/>
                <a:cs typeface="+mn-lt"/>
              </a:rPr>
              <a:t>, </a:t>
            </a:r>
            <a:r>
              <a:rPr lang="en-US" sz="2000" u="sng" dirty="0">
                <a:latin typeface="Times New Roman"/>
                <a:ea typeface="+mn-lt"/>
                <a:cs typeface="+mn-lt"/>
              </a:rPr>
              <a:t>relocation test</a:t>
            </a:r>
            <a:r>
              <a:rPr lang="en-US" sz="2000" dirty="0">
                <a:latin typeface="Times New Roman"/>
                <a:ea typeface="+mn-lt"/>
                <a:cs typeface="+mn-lt"/>
              </a:rPr>
              <a:t>, and/or </a:t>
            </a:r>
            <a:r>
              <a:rPr lang="en-US" sz="2000" u="sng" dirty="0">
                <a:latin typeface="Times New Roman"/>
                <a:ea typeface="+mn-lt"/>
                <a:cs typeface="+mn-lt"/>
              </a:rPr>
              <a:t>anterior release test</a:t>
            </a:r>
            <a:r>
              <a:rPr lang="en-US" sz="2000" dirty="0">
                <a:latin typeface="Times New Roman"/>
                <a:ea typeface="+mn-lt"/>
                <a:cs typeface="+mn-lt"/>
              </a:rPr>
              <a:t>.</a:t>
            </a:r>
            <a:endParaRPr lang="en-US" sz="2000" dirty="0">
              <a:latin typeface="Times New Roman"/>
              <a:cs typeface="Times New Roman"/>
            </a:endParaRPr>
          </a:p>
          <a:p>
            <a:r>
              <a:rPr lang="en-US" sz="2000" dirty="0">
                <a:latin typeface="Times New Roman"/>
                <a:ea typeface="+mn-lt"/>
                <a:cs typeface="+mn-lt"/>
              </a:rPr>
              <a:t>Increased joint accessory motion particularly in the anterior direction.</a:t>
            </a:r>
            <a:endParaRPr lang="en-US" sz="2000" dirty="0">
              <a:latin typeface="Times New Roman"/>
              <a:cs typeface="Times New Roman"/>
            </a:endParaRPr>
          </a:p>
          <a:p>
            <a:r>
              <a:rPr lang="en-US" sz="2000" dirty="0">
                <a:latin typeface="Times New Roman"/>
                <a:ea typeface="+mn-lt"/>
                <a:cs typeface="+mn-lt"/>
              </a:rPr>
              <a:t>Prominence of the acromion, flattening of the deltoid muscle, pain, and loss of motion.</a:t>
            </a:r>
            <a:endParaRPr lang="en-US" sz="2000" dirty="0">
              <a:latin typeface="Times New Roman"/>
              <a:cs typeface="Calibri"/>
            </a:endParaRPr>
          </a:p>
        </p:txBody>
      </p:sp>
    </p:spTree>
    <p:extLst>
      <p:ext uri="{BB962C8B-B14F-4D97-AF65-F5344CB8AC3E}">
        <p14:creationId xmlns:p14="http://schemas.microsoft.com/office/powerpoint/2010/main" val="13064094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34" name="Picture 10" descr="JAMA on Twitter: &quot;Anterior release and relocation tests for #shoulder  #instability. http://t.co/qhW4zQPKsX #RatlClinExam http://t.co/LyEs4PBefC&quot;  / Twit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3502" y="1254642"/>
            <a:ext cx="6949681" cy="4087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86769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E914257E-1E2A-4AC7-89EC-1FB65C9C0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03E1C8F1-97F5-489C-8308-958F096572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1269336" cy="2008639"/>
          </a:xfrm>
          <a:custGeom>
            <a:avLst/>
            <a:gdLst>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174645 w 11269336"/>
              <a:gd name="connsiteY140" fmla="*/ 2088358 h 2323145"/>
              <a:gd name="connsiteX141" fmla="*/ 5092476 w 11269336"/>
              <a:gd name="connsiteY141" fmla="*/ 2100737 h 2323145"/>
              <a:gd name="connsiteX142" fmla="*/ 5060738 w 11269336"/>
              <a:gd name="connsiteY142" fmla="*/ 2083274 h 2323145"/>
              <a:gd name="connsiteX143" fmla="*/ 4860988 w 11269336"/>
              <a:gd name="connsiteY143" fmla="*/ 2135698 h 2323145"/>
              <a:gd name="connsiteX144" fmla="*/ 4807902 w 11269336"/>
              <a:gd name="connsiteY144" fmla="*/ 2138894 h 2323145"/>
              <a:gd name="connsiteX145" fmla="*/ 4765388 w 11269336"/>
              <a:gd name="connsiteY145" fmla="*/ 2162525 h 2323145"/>
              <a:gd name="connsiteX146" fmla="*/ 4745033 w 11269336"/>
              <a:gd name="connsiteY146" fmla="*/ 2158859 h 2323145"/>
              <a:gd name="connsiteX147" fmla="*/ 4741475 w 11269336"/>
              <a:gd name="connsiteY147" fmla="*/ 2157998 h 2323145"/>
              <a:gd name="connsiteX148" fmla="*/ 4728247 w 11269336"/>
              <a:gd name="connsiteY148" fmla="*/ 2159526 h 2323145"/>
              <a:gd name="connsiteX149" fmla="*/ 4723263 w 11269336"/>
              <a:gd name="connsiteY149" fmla="*/ 2153742 h 2323145"/>
              <a:gd name="connsiteX150" fmla="*/ 4702453 w 11269336"/>
              <a:gd name="connsiteY150" fmla="*/ 2151586 h 2323145"/>
              <a:gd name="connsiteX151" fmla="*/ 4678455 w 11269336"/>
              <a:gd name="connsiteY151" fmla="*/ 2156131 h 2323145"/>
              <a:gd name="connsiteX152" fmla="*/ 4593061 w 11269336"/>
              <a:gd name="connsiteY152" fmla="*/ 2171597 h 2323145"/>
              <a:gd name="connsiteX153" fmla="*/ 4579902 w 11269336"/>
              <a:gd name="connsiteY153" fmla="*/ 2177927 h 2323145"/>
              <a:gd name="connsiteX154" fmla="*/ 4533444 w 11269336"/>
              <a:gd name="connsiteY154" fmla="*/ 2181200 h 2323145"/>
              <a:gd name="connsiteX155" fmla="*/ 4492832 w 11269336"/>
              <a:gd name="connsiteY155" fmla="*/ 2188033 h 2323145"/>
              <a:gd name="connsiteX156" fmla="*/ 4467257 w 11269336"/>
              <a:gd name="connsiteY156" fmla="*/ 2196121 h 2323145"/>
              <a:gd name="connsiteX157" fmla="*/ 4459937 w 11269336"/>
              <a:gd name="connsiteY157" fmla="*/ 2195182 h 2323145"/>
              <a:gd name="connsiteX158" fmla="*/ 4433312 w 11269336"/>
              <a:gd name="connsiteY158" fmla="*/ 2199004 h 2323145"/>
              <a:gd name="connsiteX159" fmla="*/ 4420601 w 11269336"/>
              <a:gd name="connsiteY159" fmla="*/ 2205158 h 2323145"/>
              <a:gd name="connsiteX160" fmla="*/ 4405765 w 11269336"/>
              <a:gd name="connsiteY160" fmla="*/ 2199902 h 2323145"/>
              <a:gd name="connsiteX161" fmla="*/ 4401354 w 11269336"/>
              <a:gd name="connsiteY161" fmla="*/ 2194745 h 2323145"/>
              <a:gd name="connsiteX162" fmla="*/ 4383151 w 11269336"/>
              <a:gd name="connsiteY162" fmla="*/ 2201140 h 2323145"/>
              <a:gd name="connsiteX163" fmla="*/ 4366646 w 11269336"/>
              <a:gd name="connsiteY163" fmla="*/ 2198564 h 2323145"/>
              <a:gd name="connsiteX164" fmla="*/ 4354009 w 11269336"/>
              <a:gd name="connsiteY164" fmla="*/ 2204984 h 2323145"/>
              <a:gd name="connsiteX165" fmla="*/ 4348284 w 11269336"/>
              <a:gd name="connsiteY165" fmla="*/ 2205270 h 2323145"/>
              <a:gd name="connsiteX166" fmla="*/ 4333906 w 11269336"/>
              <a:gd name="connsiteY166" fmla="*/ 2205251 h 2323145"/>
              <a:gd name="connsiteX167" fmla="*/ 4308819 w 11269336"/>
              <a:gd name="connsiteY167" fmla="*/ 2203822 h 2323145"/>
              <a:gd name="connsiteX168" fmla="*/ 4301210 w 11269336"/>
              <a:gd name="connsiteY168" fmla="*/ 2204456 h 2323145"/>
              <a:gd name="connsiteX169" fmla="*/ 4283095 w 11269336"/>
              <a:gd name="connsiteY169" fmla="*/ 2198177 h 2323145"/>
              <a:gd name="connsiteX170" fmla="*/ 4250119 w 11269336"/>
              <a:gd name="connsiteY170" fmla="*/ 2196342 h 2323145"/>
              <a:gd name="connsiteX171" fmla="*/ 4189203 w 11269336"/>
              <a:gd name="connsiteY171" fmla="*/ 2178994 h 2323145"/>
              <a:gd name="connsiteX172" fmla="*/ 4154035 w 11269336"/>
              <a:gd name="connsiteY172" fmla="*/ 2171950 h 2323145"/>
              <a:gd name="connsiteX173" fmla="*/ 4129569 w 11269336"/>
              <a:gd name="connsiteY173" fmla="*/ 2163850 h 2323145"/>
              <a:gd name="connsiteX174" fmla="*/ 4061250 w 11269336"/>
              <a:gd name="connsiteY174" fmla="*/ 2159236 h 2323145"/>
              <a:gd name="connsiteX175" fmla="*/ 3945480 w 11269336"/>
              <a:gd name="connsiteY175" fmla="*/ 2158279 h 2323145"/>
              <a:gd name="connsiteX176" fmla="*/ 3921468 w 11269336"/>
              <a:gd name="connsiteY176" fmla="*/ 2156588 h 2323145"/>
              <a:gd name="connsiteX177" fmla="*/ 3903348 w 11269336"/>
              <a:gd name="connsiteY177" fmla="*/ 2149220 h 2323145"/>
              <a:gd name="connsiteX178" fmla="*/ 3901342 w 11269336"/>
              <a:gd name="connsiteY178" fmla="*/ 2142355 h 2323145"/>
              <a:gd name="connsiteX179" fmla="*/ 3888539 w 11269336"/>
              <a:gd name="connsiteY179" fmla="*/ 2140476 h 2323145"/>
              <a:gd name="connsiteX180" fmla="*/ 3885662 w 11269336"/>
              <a:gd name="connsiteY180" fmla="*/ 2138740 h 2323145"/>
              <a:gd name="connsiteX181" fmla="*/ 3868627 w 11269336"/>
              <a:gd name="connsiteY181" fmla="*/ 2130023 h 2323145"/>
              <a:gd name="connsiteX182" fmla="*/ 3819177 w 11269336"/>
              <a:gd name="connsiteY182" fmla="*/ 2142111 h 2323145"/>
              <a:gd name="connsiteX183" fmla="*/ 3769100 w 11269336"/>
              <a:gd name="connsiteY183" fmla="*/ 2131731 h 2323145"/>
              <a:gd name="connsiteX184" fmla="*/ 3562752 w 11269336"/>
              <a:gd name="connsiteY184" fmla="*/ 2131785 h 2323145"/>
              <a:gd name="connsiteX185" fmla="*/ 3541402 w 11269336"/>
              <a:gd name="connsiteY185" fmla="*/ 2106821 h 2323145"/>
              <a:gd name="connsiteX186" fmla="*/ 3460591 w 11269336"/>
              <a:gd name="connsiteY186" fmla="*/ 2097951 h 2323145"/>
              <a:gd name="connsiteX187" fmla="*/ 3320348 w 11269336"/>
              <a:gd name="connsiteY187" fmla="*/ 2130191 h 2323145"/>
              <a:gd name="connsiteX188" fmla="*/ 3170922 w 11269336"/>
              <a:gd name="connsiteY188" fmla="*/ 2115957 h 2323145"/>
              <a:gd name="connsiteX189" fmla="*/ 3156256 w 11269336"/>
              <a:gd name="connsiteY189" fmla="*/ 2124773 h 2323145"/>
              <a:gd name="connsiteX190" fmla="*/ 3140298 w 11269336"/>
              <a:gd name="connsiteY190" fmla="*/ 2129182 h 2323145"/>
              <a:gd name="connsiteX191" fmla="*/ 3138514 w 11269336"/>
              <a:gd name="connsiteY191" fmla="*/ 2128069 h 2323145"/>
              <a:gd name="connsiteX192" fmla="*/ 3120467 w 11269336"/>
              <a:gd name="connsiteY192" fmla="*/ 2128281 h 2323145"/>
              <a:gd name="connsiteX193" fmla="*/ 3116175 w 11269336"/>
              <a:gd name="connsiteY193" fmla="*/ 2131633 h 2323145"/>
              <a:gd name="connsiteX194" fmla="*/ 3103685 w 11269336"/>
              <a:gd name="connsiteY194" fmla="*/ 2132814 h 2323145"/>
              <a:gd name="connsiteX195" fmla="*/ 3078794 w 11269336"/>
              <a:gd name="connsiteY195" fmla="*/ 2137935 h 2323145"/>
              <a:gd name="connsiteX196" fmla="*/ 3074407 w 11269336"/>
              <a:gd name="connsiteY196" fmla="*/ 2136274 h 2323145"/>
              <a:gd name="connsiteX197" fmla="*/ 3037285 w 11269336"/>
              <a:gd name="connsiteY197" fmla="*/ 2139919 h 2323145"/>
              <a:gd name="connsiteX198" fmla="*/ 3036901 w 11269336"/>
              <a:gd name="connsiteY198" fmla="*/ 2138726 h 2323145"/>
              <a:gd name="connsiteX199" fmla="*/ 3026996 w 11269336"/>
              <a:gd name="connsiteY199" fmla="*/ 2134322 h 2323145"/>
              <a:gd name="connsiteX200" fmla="*/ 3007772 w 11269336"/>
              <a:gd name="connsiteY200" fmla="*/ 2128742 h 2323145"/>
              <a:gd name="connsiteX201" fmla="*/ 2965030 w 11269336"/>
              <a:gd name="connsiteY201" fmla="*/ 2100494 h 2323145"/>
              <a:gd name="connsiteX202" fmla="*/ 2926342 w 11269336"/>
              <a:gd name="connsiteY202" fmla="*/ 2104155 h 2323145"/>
              <a:gd name="connsiteX203" fmla="*/ 2918608 w 11269336"/>
              <a:gd name="connsiteY203" fmla="*/ 2104215 h 2323145"/>
              <a:gd name="connsiteX204" fmla="*/ 2918475 w 11269336"/>
              <a:gd name="connsiteY204" fmla="*/ 2103937 h 2323145"/>
              <a:gd name="connsiteX205" fmla="*/ 2910360 w 11269336"/>
              <a:gd name="connsiteY205" fmla="*/ 2103444 h 2323145"/>
              <a:gd name="connsiteX206" fmla="*/ 2904507 w 11269336"/>
              <a:gd name="connsiteY206" fmla="*/ 2104326 h 2323145"/>
              <a:gd name="connsiteX207" fmla="*/ 2889503 w 11269336"/>
              <a:gd name="connsiteY207" fmla="*/ 2104443 h 2323145"/>
              <a:gd name="connsiteX208" fmla="*/ 2884480 w 11269336"/>
              <a:gd name="connsiteY208" fmla="*/ 2102626 h 2323145"/>
              <a:gd name="connsiteX209" fmla="*/ 2882689 w 11269336"/>
              <a:gd name="connsiteY209" fmla="*/ 2099228 h 2323145"/>
              <a:gd name="connsiteX210" fmla="*/ 2881291 w 11269336"/>
              <a:gd name="connsiteY210" fmla="*/ 2099618 h 2323145"/>
              <a:gd name="connsiteX211" fmla="*/ 2853979 w 11269336"/>
              <a:gd name="connsiteY211" fmla="*/ 2090388 h 2323145"/>
              <a:gd name="connsiteX212" fmla="*/ 2791790 w 11269336"/>
              <a:gd name="connsiteY212" fmla="*/ 2080332 h 2323145"/>
              <a:gd name="connsiteX213" fmla="*/ 2755844 w 11269336"/>
              <a:gd name="connsiteY213" fmla="*/ 2078874 h 2323145"/>
              <a:gd name="connsiteX214" fmla="*/ 2657742 w 11269336"/>
              <a:gd name="connsiteY214" fmla="*/ 2070179 h 2323145"/>
              <a:gd name="connsiteX215" fmla="*/ 2559549 w 11269336"/>
              <a:gd name="connsiteY215" fmla="*/ 2057873 h 2323145"/>
              <a:gd name="connsiteX216" fmla="*/ 2512054 w 11269336"/>
              <a:gd name="connsiteY216" fmla="*/ 2031671 h 2323145"/>
              <a:gd name="connsiteX217" fmla="*/ 2506437 w 11269336"/>
              <a:gd name="connsiteY217" fmla="*/ 2030918 h 2323145"/>
              <a:gd name="connsiteX218" fmla="*/ 2491752 w 11269336"/>
              <a:gd name="connsiteY218" fmla="*/ 2033906 h 2323145"/>
              <a:gd name="connsiteX219" fmla="*/ 2486338 w 11269336"/>
              <a:gd name="connsiteY219" fmla="*/ 2035862 h 2323145"/>
              <a:gd name="connsiteX220" fmla="*/ 2478186 w 11269336"/>
              <a:gd name="connsiteY220" fmla="*/ 2036953 h 2323145"/>
              <a:gd name="connsiteX221" fmla="*/ 2477950 w 11269336"/>
              <a:gd name="connsiteY221" fmla="*/ 2036715 h 2323145"/>
              <a:gd name="connsiteX222" fmla="*/ 2470381 w 11269336"/>
              <a:gd name="connsiteY222" fmla="*/ 2038256 h 2323145"/>
              <a:gd name="connsiteX223" fmla="*/ 2433781 w 11269336"/>
              <a:gd name="connsiteY223" fmla="*/ 2049140 h 2323145"/>
              <a:gd name="connsiteX224" fmla="*/ 2381172 w 11269336"/>
              <a:gd name="connsiteY224" fmla="*/ 2030645 h 2323145"/>
              <a:gd name="connsiteX225" fmla="*/ 2360198 w 11269336"/>
              <a:gd name="connsiteY225" fmla="*/ 2029059 h 2323145"/>
              <a:gd name="connsiteX226" fmla="*/ 2348815 w 11269336"/>
              <a:gd name="connsiteY226" fmla="*/ 2026798 h 2323145"/>
              <a:gd name="connsiteX227" fmla="*/ 2347988 w 11269336"/>
              <a:gd name="connsiteY227" fmla="*/ 2025745 h 2323145"/>
              <a:gd name="connsiteX228" fmla="*/ 2312920 w 11269336"/>
              <a:gd name="connsiteY228" fmla="*/ 2036311 h 2323145"/>
              <a:gd name="connsiteX229" fmla="*/ 2307986 w 11269336"/>
              <a:gd name="connsiteY229" fmla="*/ 2035583 h 2323145"/>
              <a:gd name="connsiteX230" fmla="*/ 2285481 w 11269336"/>
              <a:gd name="connsiteY230" fmla="*/ 2045197 h 2323145"/>
              <a:gd name="connsiteX231" fmla="*/ 2273666 w 11269336"/>
              <a:gd name="connsiteY231" fmla="*/ 2048710 h 2323145"/>
              <a:gd name="connsiteX232" fmla="*/ 2270719 w 11269336"/>
              <a:gd name="connsiteY232" fmla="*/ 2052702 h 2323145"/>
              <a:gd name="connsiteX233" fmla="*/ 2253080 w 11269336"/>
              <a:gd name="connsiteY233" fmla="*/ 2056363 h 2323145"/>
              <a:gd name="connsiteX234" fmla="*/ 2250906 w 11269336"/>
              <a:gd name="connsiteY234" fmla="*/ 2055654 h 2323145"/>
              <a:gd name="connsiteX235" fmla="*/ 2236905 w 11269336"/>
              <a:gd name="connsiteY235" fmla="*/ 2062882 h 2323145"/>
              <a:gd name="connsiteX236" fmla="*/ 2225830 w 11269336"/>
              <a:gd name="connsiteY236" fmla="*/ 2074027 h 2323145"/>
              <a:gd name="connsiteX237" fmla="*/ 2073776 w 11269336"/>
              <a:gd name="connsiteY237" fmla="*/ 2089244 h 2323145"/>
              <a:gd name="connsiteX238" fmla="*/ 1948256 w 11269336"/>
              <a:gd name="connsiteY238" fmla="*/ 2146616 h 2323145"/>
              <a:gd name="connsiteX239" fmla="*/ 1865582 w 11269336"/>
              <a:gd name="connsiteY239" fmla="*/ 2153738 h 2323145"/>
              <a:gd name="connsiteX240" fmla="*/ 1835210 w 11269336"/>
              <a:gd name="connsiteY240" fmla="*/ 2134244 h 2323145"/>
              <a:gd name="connsiteX241" fmla="*/ 1632661 w 11269336"/>
              <a:gd name="connsiteY241" fmla="*/ 2173882 h 2323145"/>
              <a:gd name="connsiteX242" fmla="*/ 1579590 w 11269336"/>
              <a:gd name="connsiteY242" fmla="*/ 2173680 h 2323145"/>
              <a:gd name="connsiteX243" fmla="*/ 1535601 w 11269336"/>
              <a:gd name="connsiteY243" fmla="*/ 2194590 h 2323145"/>
              <a:gd name="connsiteX244" fmla="*/ 1515594 w 11269336"/>
              <a:gd name="connsiteY244" fmla="*/ 2189622 h 2323145"/>
              <a:gd name="connsiteX245" fmla="*/ 1512113 w 11269336"/>
              <a:gd name="connsiteY245" fmla="*/ 2188534 h 2323145"/>
              <a:gd name="connsiteX246" fmla="*/ 1498838 w 11269336"/>
              <a:gd name="connsiteY246" fmla="*/ 2189213 h 2323145"/>
              <a:gd name="connsiteX247" fmla="*/ 1494279 w 11269336"/>
              <a:gd name="connsiteY247" fmla="*/ 2183112 h 2323145"/>
              <a:gd name="connsiteX248" fmla="*/ 1473714 w 11269336"/>
              <a:gd name="connsiteY248" fmla="*/ 2179625 h 2323145"/>
              <a:gd name="connsiteX249" fmla="*/ 1449503 w 11269336"/>
              <a:gd name="connsiteY249" fmla="*/ 2182633 h 2323145"/>
              <a:gd name="connsiteX250" fmla="*/ 1335495 w 11269336"/>
              <a:gd name="connsiteY250" fmla="*/ 2203940 h 2323145"/>
              <a:gd name="connsiteX251" fmla="*/ 1266687 w 11269336"/>
              <a:gd name="connsiteY251" fmla="*/ 2212688 h 2323145"/>
              <a:gd name="connsiteX252" fmla="*/ 1239614 w 11269336"/>
              <a:gd name="connsiteY252" fmla="*/ 2209727 h 2323145"/>
              <a:gd name="connsiteX253" fmla="*/ 1202436 w 11269336"/>
              <a:gd name="connsiteY253" fmla="*/ 2209817 h 2323145"/>
              <a:gd name="connsiteX254" fmla="*/ 1136097 w 11269336"/>
              <a:gd name="connsiteY254" fmla="*/ 2205112 h 2323145"/>
              <a:gd name="connsiteX255" fmla="*/ 1048229 w 11269336"/>
              <a:gd name="connsiteY255" fmla="*/ 2207249 h 2323145"/>
              <a:gd name="connsiteX256" fmla="*/ 988232 w 11269336"/>
              <a:gd name="connsiteY256" fmla="*/ 2235635 h 2323145"/>
              <a:gd name="connsiteX257" fmla="*/ 981959 w 11269336"/>
              <a:gd name="connsiteY257" fmla="*/ 2231607 h 2323145"/>
              <a:gd name="connsiteX258" fmla="*/ 938600 w 11269336"/>
              <a:gd name="connsiteY258" fmla="*/ 2238113 h 2323145"/>
              <a:gd name="connsiteX259" fmla="*/ 791788 w 11269336"/>
              <a:gd name="connsiteY259" fmla="*/ 2293224 h 2323145"/>
              <a:gd name="connsiteX260" fmla="*/ 706914 w 11269336"/>
              <a:gd name="connsiteY260" fmla="*/ 2305046 h 2323145"/>
              <a:gd name="connsiteX261" fmla="*/ 675971 w 11269336"/>
              <a:gd name="connsiteY261" fmla="*/ 2304030 h 2323145"/>
              <a:gd name="connsiteX262" fmla="*/ 624180 w 11269336"/>
              <a:gd name="connsiteY262" fmla="*/ 2302650 h 2323145"/>
              <a:gd name="connsiteX263" fmla="*/ 583453 w 11269336"/>
              <a:gd name="connsiteY263" fmla="*/ 2288788 h 2323145"/>
              <a:gd name="connsiteX264" fmla="*/ 540946 w 11269336"/>
              <a:gd name="connsiteY264" fmla="*/ 2292721 h 2323145"/>
              <a:gd name="connsiteX265" fmla="*/ 533680 w 11269336"/>
              <a:gd name="connsiteY265" fmla="*/ 2310233 h 2323145"/>
              <a:gd name="connsiteX266" fmla="*/ 487366 w 11269336"/>
              <a:gd name="connsiteY266" fmla="*/ 2309053 h 2323145"/>
              <a:gd name="connsiteX267" fmla="*/ 416820 w 11269336"/>
              <a:gd name="connsiteY267" fmla="*/ 2305443 h 2323145"/>
              <a:gd name="connsiteX268" fmla="*/ 376805 w 11269336"/>
              <a:gd name="connsiteY268" fmla="*/ 2307647 h 2323145"/>
              <a:gd name="connsiteX269" fmla="*/ 266777 w 11269336"/>
              <a:gd name="connsiteY269" fmla="*/ 2309012 h 2323145"/>
              <a:gd name="connsiteX270" fmla="*/ 156013 w 11269336"/>
              <a:gd name="connsiteY270" fmla="*/ 2306832 h 2323145"/>
              <a:gd name="connsiteX271" fmla="*/ 87258 w 11269336"/>
              <a:gd name="connsiteY271" fmla="*/ 2285511 h 2323145"/>
              <a:gd name="connsiteX272" fmla="*/ 23798 w 11269336"/>
              <a:gd name="connsiteY272" fmla="*/ 2281822 h 2323145"/>
              <a:gd name="connsiteX273" fmla="*/ 0 w 11269336"/>
              <a:gd name="connsiteY273" fmla="*/ 2285369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092476 w 11269336"/>
              <a:gd name="connsiteY140" fmla="*/ 2100737 h 2323145"/>
              <a:gd name="connsiteX141" fmla="*/ 5060738 w 11269336"/>
              <a:gd name="connsiteY141" fmla="*/ 2083274 h 2323145"/>
              <a:gd name="connsiteX142" fmla="*/ 4860988 w 11269336"/>
              <a:gd name="connsiteY142" fmla="*/ 2135698 h 2323145"/>
              <a:gd name="connsiteX143" fmla="*/ 4807902 w 11269336"/>
              <a:gd name="connsiteY143" fmla="*/ 2138894 h 2323145"/>
              <a:gd name="connsiteX144" fmla="*/ 4765388 w 11269336"/>
              <a:gd name="connsiteY144" fmla="*/ 2162525 h 2323145"/>
              <a:gd name="connsiteX145" fmla="*/ 4745033 w 11269336"/>
              <a:gd name="connsiteY145" fmla="*/ 2158859 h 2323145"/>
              <a:gd name="connsiteX146" fmla="*/ 4741475 w 11269336"/>
              <a:gd name="connsiteY146" fmla="*/ 2157998 h 2323145"/>
              <a:gd name="connsiteX147" fmla="*/ 4728247 w 11269336"/>
              <a:gd name="connsiteY147" fmla="*/ 2159526 h 2323145"/>
              <a:gd name="connsiteX148" fmla="*/ 4723263 w 11269336"/>
              <a:gd name="connsiteY148" fmla="*/ 2153742 h 2323145"/>
              <a:gd name="connsiteX149" fmla="*/ 4702453 w 11269336"/>
              <a:gd name="connsiteY149" fmla="*/ 2151586 h 2323145"/>
              <a:gd name="connsiteX150" fmla="*/ 4678455 w 11269336"/>
              <a:gd name="connsiteY150" fmla="*/ 2156131 h 2323145"/>
              <a:gd name="connsiteX151" fmla="*/ 4593061 w 11269336"/>
              <a:gd name="connsiteY151" fmla="*/ 2171597 h 2323145"/>
              <a:gd name="connsiteX152" fmla="*/ 4579902 w 11269336"/>
              <a:gd name="connsiteY152" fmla="*/ 2177927 h 2323145"/>
              <a:gd name="connsiteX153" fmla="*/ 4533444 w 11269336"/>
              <a:gd name="connsiteY153" fmla="*/ 2181200 h 2323145"/>
              <a:gd name="connsiteX154" fmla="*/ 4492832 w 11269336"/>
              <a:gd name="connsiteY154" fmla="*/ 2188033 h 2323145"/>
              <a:gd name="connsiteX155" fmla="*/ 4467257 w 11269336"/>
              <a:gd name="connsiteY155" fmla="*/ 2196121 h 2323145"/>
              <a:gd name="connsiteX156" fmla="*/ 4459937 w 11269336"/>
              <a:gd name="connsiteY156" fmla="*/ 2195182 h 2323145"/>
              <a:gd name="connsiteX157" fmla="*/ 4433312 w 11269336"/>
              <a:gd name="connsiteY157" fmla="*/ 2199004 h 2323145"/>
              <a:gd name="connsiteX158" fmla="*/ 4420601 w 11269336"/>
              <a:gd name="connsiteY158" fmla="*/ 2205158 h 2323145"/>
              <a:gd name="connsiteX159" fmla="*/ 4405765 w 11269336"/>
              <a:gd name="connsiteY159" fmla="*/ 2199902 h 2323145"/>
              <a:gd name="connsiteX160" fmla="*/ 4401354 w 11269336"/>
              <a:gd name="connsiteY160" fmla="*/ 2194745 h 2323145"/>
              <a:gd name="connsiteX161" fmla="*/ 4383151 w 11269336"/>
              <a:gd name="connsiteY161" fmla="*/ 2201140 h 2323145"/>
              <a:gd name="connsiteX162" fmla="*/ 4366646 w 11269336"/>
              <a:gd name="connsiteY162" fmla="*/ 2198564 h 2323145"/>
              <a:gd name="connsiteX163" fmla="*/ 4354009 w 11269336"/>
              <a:gd name="connsiteY163" fmla="*/ 2204984 h 2323145"/>
              <a:gd name="connsiteX164" fmla="*/ 4348284 w 11269336"/>
              <a:gd name="connsiteY164" fmla="*/ 2205270 h 2323145"/>
              <a:gd name="connsiteX165" fmla="*/ 4333906 w 11269336"/>
              <a:gd name="connsiteY165" fmla="*/ 2205251 h 2323145"/>
              <a:gd name="connsiteX166" fmla="*/ 4308819 w 11269336"/>
              <a:gd name="connsiteY166" fmla="*/ 2203822 h 2323145"/>
              <a:gd name="connsiteX167" fmla="*/ 4301210 w 11269336"/>
              <a:gd name="connsiteY167" fmla="*/ 2204456 h 2323145"/>
              <a:gd name="connsiteX168" fmla="*/ 4283095 w 11269336"/>
              <a:gd name="connsiteY168" fmla="*/ 2198177 h 2323145"/>
              <a:gd name="connsiteX169" fmla="*/ 4250119 w 11269336"/>
              <a:gd name="connsiteY169" fmla="*/ 2196342 h 2323145"/>
              <a:gd name="connsiteX170" fmla="*/ 4189203 w 11269336"/>
              <a:gd name="connsiteY170" fmla="*/ 2178994 h 2323145"/>
              <a:gd name="connsiteX171" fmla="*/ 4154035 w 11269336"/>
              <a:gd name="connsiteY171" fmla="*/ 2171950 h 2323145"/>
              <a:gd name="connsiteX172" fmla="*/ 4129569 w 11269336"/>
              <a:gd name="connsiteY172" fmla="*/ 2163850 h 2323145"/>
              <a:gd name="connsiteX173" fmla="*/ 4061250 w 11269336"/>
              <a:gd name="connsiteY173" fmla="*/ 2159236 h 2323145"/>
              <a:gd name="connsiteX174" fmla="*/ 3945480 w 11269336"/>
              <a:gd name="connsiteY174" fmla="*/ 2158279 h 2323145"/>
              <a:gd name="connsiteX175" fmla="*/ 3921468 w 11269336"/>
              <a:gd name="connsiteY175" fmla="*/ 2156588 h 2323145"/>
              <a:gd name="connsiteX176" fmla="*/ 3903348 w 11269336"/>
              <a:gd name="connsiteY176" fmla="*/ 2149220 h 2323145"/>
              <a:gd name="connsiteX177" fmla="*/ 3901342 w 11269336"/>
              <a:gd name="connsiteY177" fmla="*/ 2142355 h 2323145"/>
              <a:gd name="connsiteX178" fmla="*/ 3888539 w 11269336"/>
              <a:gd name="connsiteY178" fmla="*/ 2140476 h 2323145"/>
              <a:gd name="connsiteX179" fmla="*/ 3885662 w 11269336"/>
              <a:gd name="connsiteY179" fmla="*/ 2138740 h 2323145"/>
              <a:gd name="connsiteX180" fmla="*/ 3868627 w 11269336"/>
              <a:gd name="connsiteY180" fmla="*/ 2130023 h 2323145"/>
              <a:gd name="connsiteX181" fmla="*/ 3819177 w 11269336"/>
              <a:gd name="connsiteY181" fmla="*/ 2142111 h 2323145"/>
              <a:gd name="connsiteX182" fmla="*/ 3769100 w 11269336"/>
              <a:gd name="connsiteY182" fmla="*/ 2131731 h 2323145"/>
              <a:gd name="connsiteX183" fmla="*/ 3562752 w 11269336"/>
              <a:gd name="connsiteY183" fmla="*/ 2131785 h 2323145"/>
              <a:gd name="connsiteX184" fmla="*/ 3541402 w 11269336"/>
              <a:gd name="connsiteY184" fmla="*/ 2106821 h 2323145"/>
              <a:gd name="connsiteX185" fmla="*/ 3460591 w 11269336"/>
              <a:gd name="connsiteY185" fmla="*/ 2097951 h 2323145"/>
              <a:gd name="connsiteX186" fmla="*/ 3320348 w 11269336"/>
              <a:gd name="connsiteY186" fmla="*/ 2130191 h 2323145"/>
              <a:gd name="connsiteX187" fmla="*/ 3170922 w 11269336"/>
              <a:gd name="connsiteY187" fmla="*/ 2115957 h 2323145"/>
              <a:gd name="connsiteX188" fmla="*/ 3156256 w 11269336"/>
              <a:gd name="connsiteY188" fmla="*/ 2124773 h 2323145"/>
              <a:gd name="connsiteX189" fmla="*/ 3140298 w 11269336"/>
              <a:gd name="connsiteY189" fmla="*/ 2129182 h 2323145"/>
              <a:gd name="connsiteX190" fmla="*/ 3138514 w 11269336"/>
              <a:gd name="connsiteY190" fmla="*/ 2128069 h 2323145"/>
              <a:gd name="connsiteX191" fmla="*/ 3120467 w 11269336"/>
              <a:gd name="connsiteY191" fmla="*/ 2128281 h 2323145"/>
              <a:gd name="connsiteX192" fmla="*/ 3116175 w 11269336"/>
              <a:gd name="connsiteY192" fmla="*/ 2131633 h 2323145"/>
              <a:gd name="connsiteX193" fmla="*/ 3103685 w 11269336"/>
              <a:gd name="connsiteY193" fmla="*/ 2132814 h 2323145"/>
              <a:gd name="connsiteX194" fmla="*/ 3078794 w 11269336"/>
              <a:gd name="connsiteY194" fmla="*/ 2137935 h 2323145"/>
              <a:gd name="connsiteX195" fmla="*/ 3074407 w 11269336"/>
              <a:gd name="connsiteY195" fmla="*/ 2136274 h 2323145"/>
              <a:gd name="connsiteX196" fmla="*/ 3037285 w 11269336"/>
              <a:gd name="connsiteY196" fmla="*/ 2139919 h 2323145"/>
              <a:gd name="connsiteX197" fmla="*/ 3036901 w 11269336"/>
              <a:gd name="connsiteY197" fmla="*/ 2138726 h 2323145"/>
              <a:gd name="connsiteX198" fmla="*/ 3026996 w 11269336"/>
              <a:gd name="connsiteY198" fmla="*/ 2134322 h 2323145"/>
              <a:gd name="connsiteX199" fmla="*/ 3007772 w 11269336"/>
              <a:gd name="connsiteY199" fmla="*/ 2128742 h 2323145"/>
              <a:gd name="connsiteX200" fmla="*/ 2965030 w 11269336"/>
              <a:gd name="connsiteY200" fmla="*/ 2100494 h 2323145"/>
              <a:gd name="connsiteX201" fmla="*/ 2926342 w 11269336"/>
              <a:gd name="connsiteY201" fmla="*/ 2104155 h 2323145"/>
              <a:gd name="connsiteX202" fmla="*/ 2918608 w 11269336"/>
              <a:gd name="connsiteY202" fmla="*/ 2104215 h 2323145"/>
              <a:gd name="connsiteX203" fmla="*/ 2918475 w 11269336"/>
              <a:gd name="connsiteY203" fmla="*/ 2103937 h 2323145"/>
              <a:gd name="connsiteX204" fmla="*/ 2910360 w 11269336"/>
              <a:gd name="connsiteY204" fmla="*/ 2103444 h 2323145"/>
              <a:gd name="connsiteX205" fmla="*/ 2904507 w 11269336"/>
              <a:gd name="connsiteY205" fmla="*/ 2104326 h 2323145"/>
              <a:gd name="connsiteX206" fmla="*/ 2889503 w 11269336"/>
              <a:gd name="connsiteY206" fmla="*/ 2104443 h 2323145"/>
              <a:gd name="connsiteX207" fmla="*/ 2884480 w 11269336"/>
              <a:gd name="connsiteY207" fmla="*/ 2102626 h 2323145"/>
              <a:gd name="connsiteX208" fmla="*/ 2882689 w 11269336"/>
              <a:gd name="connsiteY208" fmla="*/ 2099228 h 2323145"/>
              <a:gd name="connsiteX209" fmla="*/ 2881291 w 11269336"/>
              <a:gd name="connsiteY209" fmla="*/ 2099618 h 2323145"/>
              <a:gd name="connsiteX210" fmla="*/ 2853979 w 11269336"/>
              <a:gd name="connsiteY210" fmla="*/ 2090388 h 2323145"/>
              <a:gd name="connsiteX211" fmla="*/ 2791790 w 11269336"/>
              <a:gd name="connsiteY211" fmla="*/ 2080332 h 2323145"/>
              <a:gd name="connsiteX212" fmla="*/ 2755844 w 11269336"/>
              <a:gd name="connsiteY212" fmla="*/ 2078874 h 2323145"/>
              <a:gd name="connsiteX213" fmla="*/ 2657742 w 11269336"/>
              <a:gd name="connsiteY213" fmla="*/ 2070179 h 2323145"/>
              <a:gd name="connsiteX214" fmla="*/ 2559549 w 11269336"/>
              <a:gd name="connsiteY214" fmla="*/ 2057873 h 2323145"/>
              <a:gd name="connsiteX215" fmla="*/ 2512054 w 11269336"/>
              <a:gd name="connsiteY215" fmla="*/ 2031671 h 2323145"/>
              <a:gd name="connsiteX216" fmla="*/ 2506437 w 11269336"/>
              <a:gd name="connsiteY216" fmla="*/ 2030918 h 2323145"/>
              <a:gd name="connsiteX217" fmla="*/ 2491752 w 11269336"/>
              <a:gd name="connsiteY217" fmla="*/ 2033906 h 2323145"/>
              <a:gd name="connsiteX218" fmla="*/ 2486338 w 11269336"/>
              <a:gd name="connsiteY218" fmla="*/ 2035862 h 2323145"/>
              <a:gd name="connsiteX219" fmla="*/ 2478186 w 11269336"/>
              <a:gd name="connsiteY219" fmla="*/ 2036953 h 2323145"/>
              <a:gd name="connsiteX220" fmla="*/ 2477950 w 11269336"/>
              <a:gd name="connsiteY220" fmla="*/ 2036715 h 2323145"/>
              <a:gd name="connsiteX221" fmla="*/ 2470381 w 11269336"/>
              <a:gd name="connsiteY221" fmla="*/ 2038256 h 2323145"/>
              <a:gd name="connsiteX222" fmla="*/ 2433781 w 11269336"/>
              <a:gd name="connsiteY222" fmla="*/ 2049140 h 2323145"/>
              <a:gd name="connsiteX223" fmla="*/ 2381172 w 11269336"/>
              <a:gd name="connsiteY223" fmla="*/ 2030645 h 2323145"/>
              <a:gd name="connsiteX224" fmla="*/ 2360198 w 11269336"/>
              <a:gd name="connsiteY224" fmla="*/ 2029059 h 2323145"/>
              <a:gd name="connsiteX225" fmla="*/ 2348815 w 11269336"/>
              <a:gd name="connsiteY225" fmla="*/ 2026798 h 2323145"/>
              <a:gd name="connsiteX226" fmla="*/ 2347988 w 11269336"/>
              <a:gd name="connsiteY226" fmla="*/ 2025745 h 2323145"/>
              <a:gd name="connsiteX227" fmla="*/ 2312920 w 11269336"/>
              <a:gd name="connsiteY227" fmla="*/ 2036311 h 2323145"/>
              <a:gd name="connsiteX228" fmla="*/ 2307986 w 11269336"/>
              <a:gd name="connsiteY228" fmla="*/ 2035583 h 2323145"/>
              <a:gd name="connsiteX229" fmla="*/ 2285481 w 11269336"/>
              <a:gd name="connsiteY229" fmla="*/ 2045197 h 2323145"/>
              <a:gd name="connsiteX230" fmla="*/ 2273666 w 11269336"/>
              <a:gd name="connsiteY230" fmla="*/ 2048710 h 2323145"/>
              <a:gd name="connsiteX231" fmla="*/ 2270719 w 11269336"/>
              <a:gd name="connsiteY231" fmla="*/ 2052702 h 2323145"/>
              <a:gd name="connsiteX232" fmla="*/ 2253080 w 11269336"/>
              <a:gd name="connsiteY232" fmla="*/ 2056363 h 2323145"/>
              <a:gd name="connsiteX233" fmla="*/ 2250906 w 11269336"/>
              <a:gd name="connsiteY233" fmla="*/ 2055654 h 2323145"/>
              <a:gd name="connsiteX234" fmla="*/ 2236905 w 11269336"/>
              <a:gd name="connsiteY234" fmla="*/ 2062882 h 2323145"/>
              <a:gd name="connsiteX235" fmla="*/ 2225830 w 11269336"/>
              <a:gd name="connsiteY235" fmla="*/ 2074027 h 2323145"/>
              <a:gd name="connsiteX236" fmla="*/ 2073776 w 11269336"/>
              <a:gd name="connsiteY236" fmla="*/ 2089244 h 2323145"/>
              <a:gd name="connsiteX237" fmla="*/ 1948256 w 11269336"/>
              <a:gd name="connsiteY237" fmla="*/ 2146616 h 2323145"/>
              <a:gd name="connsiteX238" fmla="*/ 1865582 w 11269336"/>
              <a:gd name="connsiteY238" fmla="*/ 2153738 h 2323145"/>
              <a:gd name="connsiteX239" fmla="*/ 1835210 w 11269336"/>
              <a:gd name="connsiteY239" fmla="*/ 2134244 h 2323145"/>
              <a:gd name="connsiteX240" fmla="*/ 1632661 w 11269336"/>
              <a:gd name="connsiteY240" fmla="*/ 2173882 h 2323145"/>
              <a:gd name="connsiteX241" fmla="*/ 1579590 w 11269336"/>
              <a:gd name="connsiteY241" fmla="*/ 2173680 h 2323145"/>
              <a:gd name="connsiteX242" fmla="*/ 1535601 w 11269336"/>
              <a:gd name="connsiteY242" fmla="*/ 2194590 h 2323145"/>
              <a:gd name="connsiteX243" fmla="*/ 1515594 w 11269336"/>
              <a:gd name="connsiteY243" fmla="*/ 2189622 h 2323145"/>
              <a:gd name="connsiteX244" fmla="*/ 1512113 w 11269336"/>
              <a:gd name="connsiteY244" fmla="*/ 2188534 h 2323145"/>
              <a:gd name="connsiteX245" fmla="*/ 1498838 w 11269336"/>
              <a:gd name="connsiteY245" fmla="*/ 2189213 h 2323145"/>
              <a:gd name="connsiteX246" fmla="*/ 1494279 w 11269336"/>
              <a:gd name="connsiteY246" fmla="*/ 2183112 h 2323145"/>
              <a:gd name="connsiteX247" fmla="*/ 1473714 w 11269336"/>
              <a:gd name="connsiteY247" fmla="*/ 2179625 h 2323145"/>
              <a:gd name="connsiteX248" fmla="*/ 1449503 w 11269336"/>
              <a:gd name="connsiteY248" fmla="*/ 2182633 h 2323145"/>
              <a:gd name="connsiteX249" fmla="*/ 1335495 w 11269336"/>
              <a:gd name="connsiteY249" fmla="*/ 2203940 h 2323145"/>
              <a:gd name="connsiteX250" fmla="*/ 1266687 w 11269336"/>
              <a:gd name="connsiteY250" fmla="*/ 2212688 h 2323145"/>
              <a:gd name="connsiteX251" fmla="*/ 1239614 w 11269336"/>
              <a:gd name="connsiteY251" fmla="*/ 2209727 h 2323145"/>
              <a:gd name="connsiteX252" fmla="*/ 1202436 w 11269336"/>
              <a:gd name="connsiteY252" fmla="*/ 2209817 h 2323145"/>
              <a:gd name="connsiteX253" fmla="*/ 1136097 w 11269336"/>
              <a:gd name="connsiteY253" fmla="*/ 2205112 h 2323145"/>
              <a:gd name="connsiteX254" fmla="*/ 1048229 w 11269336"/>
              <a:gd name="connsiteY254" fmla="*/ 2207249 h 2323145"/>
              <a:gd name="connsiteX255" fmla="*/ 988232 w 11269336"/>
              <a:gd name="connsiteY255" fmla="*/ 2235635 h 2323145"/>
              <a:gd name="connsiteX256" fmla="*/ 981959 w 11269336"/>
              <a:gd name="connsiteY256" fmla="*/ 2231607 h 2323145"/>
              <a:gd name="connsiteX257" fmla="*/ 938600 w 11269336"/>
              <a:gd name="connsiteY257" fmla="*/ 2238113 h 2323145"/>
              <a:gd name="connsiteX258" fmla="*/ 791788 w 11269336"/>
              <a:gd name="connsiteY258" fmla="*/ 2293224 h 2323145"/>
              <a:gd name="connsiteX259" fmla="*/ 706914 w 11269336"/>
              <a:gd name="connsiteY259" fmla="*/ 2305046 h 2323145"/>
              <a:gd name="connsiteX260" fmla="*/ 675971 w 11269336"/>
              <a:gd name="connsiteY260" fmla="*/ 2304030 h 2323145"/>
              <a:gd name="connsiteX261" fmla="*/ 624180 w 11269336"/>
              <a:gd name="connsiteY261" fmla="*/ 2302650 h 2323145"/>
              <a:gd name="connsiteX262" fmla="*/ 583453 w 11269336"/>
              <a:gd name="connsiteY262" fmla="*/ 2288788 h 2323145"/>
              <a:gd name="connsiteX263" fmla="*/ 540946 w 11269336"/>
              <a:gd name="connsiteY263" fmla="*/ 2292721 h 2323145"/>
              <a:gd name="connsiteX264" fmla="*/ 533680 w 11269336"/>
              <a:gd name="connsiteY264" fmla="*/ 2310233 h 2323145"/>
              <a:gd name="connsiteX265" fmla="*/ 487366 w 11269336"/>
              <a:gd name="connsiteY265" fmla="*/ 2309053 h 2323145"/>
              <a:gd name="connsiteX266" fmla="*/ 416820 w 11269336"/>
              <a:gd name="connsiteY266" fmla="*/ 2305443 h 2323145"/>
              <a:gd name="connsiteX267" fmla="*/ 376805 w 11269336"/>
              <a:gd name="connsiteY267" fmla="*/ 2307647 h 2323145"/>
              <a:gd name="connsiteX268" fmla="*/ 266777 w 11269336"/>
              <a:gd name="connsiteY268" fmla="*/ 2309012 h 2323145"/>
              <a:gd name="connsiteX269" fmla="*/ 156013 w 11269336"/>
              <a:gd name="connsiteY269" fmla="*/ 2306832 h 2323145"/>
              <a:gd name="connsiteX270" fmla="*/ 87258 w 11269336"/>
              <a:gd name="connsiteY270" fmla="*/ 2285511 h 2323145"/>
              <a:gd name="connsiteX271" fmla="*/ 23798 w 11269336"/>
              <a:gd name="connsiteY271" fmla="*/ 2281822 h 2323145"/>
              <a:gd name="connsiteX272" fmla="*/ 0 w 11269336"/>
              <a:gd name="connsiteY272" fmla="*/ 2285369 h 2323145"/>
              <a:gd name="connsiteX273" fmla="*/ 0 w 11269336"/>
              <a:gd name="connsiteY27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092476 w 11269336"/>
              <a:gd name="connsiteY139" fmla="*/ 2100737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988232 w 11269336"/>
              <a:gd name="connsiteY252" fmla="*/ 2235635 h 2323145"/>
              <a:gd name="connsiteX253" fmla="*/ 981959 w 11269336"/>
              <a:gd name="connsiteY253" fmla="*/ 2231607 h 2323145"/>
              <a:gd name="connsiteX254" fmla="*/ 938600 w 11269336"/>
              <a:gd name="connsiteY254" fmla="*/ 2238113 h 2323145"/>
              <a:gd name="connsiteX255" fmla="*/ 791788 w 11269336"/>
              <a:gd name="connsiteY255" fmla="*/ 2293224 h 2323145"/>
              <a:gd name="connsiteX256" fmla="*/ 706914 w 11269336"/>
              <a:gd name="connsiteY256" fmla="*/ 2305046 h 2323145"/>
              <a:gd name="connsiteX257" fmla="*/ 675971 w 11269336"/>
              <a:gd name="connsiteY257" fmla="*/ 2304030 h 2323145"/>
              <a:gd name="connsiteX258" fmla="*/ 624180 w 11269336"/>
              <a:gd name="connsiteY258" fmla="*/ 2302650 h 2323145"/>
              <a:gd name="connsiteX259" fmla="*/ 583453 w 11269336"/>
              <a:gd name="connsiteY259" fmla="*/ 2288788 h 2323145"/>
              <a:gd name="connsiteX260" fmla="*/ 540946 w 11269336"/>
              <a:gd name="connsiteY260" fmla="*/ 2292721 h 2323145"/>
              <a:gd name="connsiteX261" fmla="*/ 533680 w 11269336"/>
              <a:gd name="connsiteY261" fmla="*/ 2310233 h 2323145"/>
              <a:gd name="connsiteX262" fmla="*/ 487366 w 11269336"/>
              <a:gd name="connsiteY262" fmla="*/ 2309053 h 2323145"/>
              <a:gd name="connsiteX263" fmla="*/ 416820 w 11269336"/>
              <a:gd name="connsiteY263" fmla="*/ 2305443 h 2323145"/>
              <a:gd name="connsiteX264" fmla="*/ 376805 w 11269336"/>
              <a:gd name="connsiteY264" fmla="*/ 2307647 h 2323145"/>
              <a:gd name="connsiteX265" fmla="*/ 266777 w 11269336"/>
              <a:gd name="connsiteY265" fmla="*/ 2309012 h 2323145"/>
              <a:gd name="connsiteX266" fmla="*/ 156013 w 11269336"/>
              <a:gd name="connsiteY266" fmla="*/ 2306832 h 2323145"/>
              <a:gd name="connsiteX267" fmla="*/ 87258 w 11269336"/>
              <a:gd name="connsiteY267" fmla="*/ 2285511 h 2323145"/>
              <a:gd name="connsiteX268" fmla="*/ 23798 w 11269336"/>
              <a:gd name="connsiteY268" fmla="*/ 2281822 h 2323145"/>
              <a:gd name="connsiteX269" fmla="*/ 0 w 11269336"/>
              <a:gd name="connsiteY269" fmla="*/ 2285369 h 2323145"/>
              <a:gd name="connsiteX270" fmla="*/ 0 w 11269336"/>
              <a:gd name="connsiteY27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266687 w 11269336"/>
              <a:gd name="connsiteY247" fmla="*/ 2212688 h 2323145"/>
              <a:gd name="connsiteX248" fmla="*/ 1239614 w 11269336"/>
              <a:gd name="connsiteY248" fmla="*/ 2209727 h 2323145"/>
              <a:gd name="connsiteX249" fmla="*/ 1202436 w 11269336"/>
              <a:gd name="connsiteY249" fmla="*/ 2209817 h 2323145"/>
              <a:gd name="connsiteX250" fmla="*/ 1136097 w 11269336"/>
              <a:gd name="connsiteY250" fmla="*/ 2205112 h 2323145"/>
              <a:gd name="connsiteX251" fmla="*/ 988232 w 11269336"/>
              <a:gd name="connsiteY251" fmla="*/ 2235635 h 2323145"/>
              <a:gd name="connsiteX252" fmla="*/ 981959 w 11269336"/>
              <a:gd name="connsiteY252" fmla="*/ 2231607 h 2323145"/>
              <a:gd name="connsiteX253" fmla="*/ 938600 w 11269336"/>
              <a:gd name="connsiteY253" fmla="*/ 2238113 h 2323145"/>
              <a:gd name="connsiteX254" fmla="*/ 791788 w 11269336"/>
              <a:gd name="connsiteY254" fmla="*/ 2293224 h 2323145"/>
              <a:gd name="connsiteX255" fmla="*/ 706914 w 11269336"/>
              <a:gd name="connsiteY255" fmla="*/ 2305046 h 2323145"/>
              <a:gd name="connsiteX256" fmla="*/ 675971 w 11269336"/>
              <a:gd name="connsiteY256" fmla="*/ 2304030 h 2323145"/>
              <a:gd name="connsiteX257" fmla="*/ 624180 w 11269336"/>
              <a:gd name="connsiteY257" fmla="*/ 2302650 h 2323145"/>
              <a:gd name="connsiteX258" fmla="*/ 583453 w 11269336"/>
              <a:gd name="connsiteY258" fmla="*/ 2288788 h 2323145"/>
              <a:gd name="connsiteX259" fmla="*/ 540946 w 11269336"/>
              <a:gd name="connsiteY259" fmla="*/ 2292721 h 2323145"/>
              <a:gd name="connsiteX260" fmla="*/ 533680 w 11269336"/>
              <a:gd name="connsiteY260" fmla="*/ 2310233 h 2323145"/>
              <a:gd name="connsiteX261" fmla="*/ 487366 w 11269336"/>
              <a:gd name="connsiteY261" fmla="*/ 2309053 h 2323145"/>
              <a:gd name="connsiteX262" fmla="*/ 416820 w 11269336"/>
              <a:gd name="connsiteY262" fmla="*/ 2305443 h 2323145"/>
              <a:gd name="connsiteX263" fmla="*/ 376805 w 11269336"/>
              <a:gd name="connsiteY263" fmla="*/ 2307647 h 2323145"/>
              <a:gd name="connsiteX264" fmla="*/ 266777 w 11269336"/>
              <a:gd name="connsiteY264" fmla="*/ 2309012 h 2323145"/>
              <a:gd name="connsiteX265" fmla="*/ 156013 w 11269336"/>
              <a:gd name="connsiteY265" fmla="*/ 2306832 h 2323145"/>
              <a:gd name="connsiteX266" fmla="*/ 87258 w 11269336"/>
              <a:gd name="connsiteY266" fmla="*/ 2285511 h 2323145"/>
              <a:gd name="connsiteX267" fmla="*/ 23798 w 11269336"/>
              <a:gd name="connsiteY267" fmla="*/ 2281822 h 2323145"/>
              <a:gd name="connsiteX268" fmla="*/ 0 w 11269336"/>
              <a:gd name="connsiteY268" fmla="*/ 2285369 h 2323145"/>
              <a:gd name="connsiteX269" fmla="*/ 0 w 11269336"/>
              <a:gd name="connsiteY26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197391 w 11269336"/>
              <a:gd name="connsiteY54" fmla="*/ 1107746 h 2323145"/>
              <a:gd name="connsiteX55" fmla="*/ 8081474 w 11269336"/>
              <a:gd name="connsiteY55" fmla="*/ 1130125 h 2323145"/>
              <a:gd name="connsiteX56" fmla="*/ 8053585 w 11269336"/>
              <a:gd name="connsiteY56" fmla="*/ 1129169 h 2323145"/>
              <a:gd name="connsiteX57" fmla="*/ 8038422 w 11269336"/>
              <a:gd name="connsiteY57" fmla="*/ 1119092 h 2323145"/>
              <a:gd name="connsiteX58" fmla="*/ 8029450 w 11269336"/>
              <a:gd name="connsiteY58" fmla="*/ 1125592 h 2323145"/>
              <a:gd name="connsiteX59" fmla="*/ 7959552 w 11269336"/>
              <a:gd name="connsiteY59" fmla="*/ 1140188 h 2323145"/>
              <a:gd name="connsiteX60" fmla="*/ 7914188 w 11269336"/>
              <a:gd name="connsiteY60" fmla="*/ 1150862 h 2323145"/>
              <a:gd name="connsiteX61" fmla="*/ 7914918 w 11269336"/>
              <a:gd name="connsiteY61" fmla="*/ 1168758 h 2323145"/>
              <a:gd name="connsiteX62" fmla="*/ 7875510 w 11269336"/>
              <a:gd name="connsiteY62" fmla="*/ 1183153 h 2323145"/>
              <a:gd name="connsiteX63" fmla="*/ 7829932 w 11269336"/>
              <a:gd name="connsiteY63" fmla="*/ 1180782 h 2323145"/>
              <a:gd name="connsiteX64" fmla="*/ 7779182 w 11269336"/>
              <a:gd name="connsiteY64" fmla="*/ 1192665 h 2323145"/>
              <a:gd name="connsiteX65" fmla="*/ 7748774 w 11269336"/>
              <a:gd name="connsiteY65" fmla="*/ 1199586 h 2323145"/>
              <a:gd name="connsiteX66" fmla="*/ 7671846 w 11269336"/>
              <a:gd name="connsiteY66" fmla="*/ 1231966 h 2323145"/>
              <a:gd name="connsiteX67" fmla="*/ 7554146 w 11269336"/>
              <a:gd name="connsiteY67" fmla="*/ 1319748 h 2323145"/>
              <a:gd name="connsiteX68" fmla="*/ 7515052 w 11269336"/>
              <a:gd name="connsiteY68" fmla="*/ 1336718 h 2323145"/>
              <a:gd name="connsiteX69" fmla="*/ 7507193 w 11269336"/>
              <a:gd name="connsiteY69" fmla="*/ 1334617 h 2323145"/>
              <a:gd name="connsiteX70" fmla="*/ 7461694 w 11269336"/>
              <a:gd name="connsiteY70" fmla="*/ 1375866 h 2323145"/>
              <a:gd name="connsiteX71" fmla="*/ 7377571 w 11269336"/>
              <a:gd name="connsiteY71" fmla="*/ 1400128 h 2323145"/>
              <a:gd name="connsiteX72" fmla="*/ 7311261 w 11269336"/>
              <a:gd name="connsiteY72" fmla="*/ 1412652 h 2323145"/>
              <a:gd name="connsiteX73" fmla="*/ 7275307 w 11269336"/>
              <a:gd name="connsiteY73" fmla="*/ 1422171 h 2323145"/>
              <a:gd name="connsiteX74" fmla="*/ 7247783 w 11269336"/>
              <a:gd name="connsiteY74" fmla="*/ 1426330 h 2323145"/>
              <a:gd name="connsiteX75" fmla="*/ 7185047 w 11269336"/>
              <a:gd name="connsiteY75" fmla="*/ 1451812 h 2323145"/>
              <a:gd name="connsiteX76" fmla="*/ 7084117 w 11269336"/>
              <a:gd name="connsiteY76" fmla="*/ 1500281 h 2323145"/>
              <a:gd name="connsiteX77" fmla="*/ 7062011 w 11269336"/>
              <a:gd name="connsiteY77" fmla="*/ 1509183 h 2323145"/>
              <a:gd name="connsiteX78" fmla="*/ 7040555 w 11269336"/>
              <a:gd name="connsiteY78" fmla="*/ 1511207 h 2323145"/>
              <a:gd name="connsiteX79" fmla="*/ 7033438 w 11269336"/>
              <a:gd name="connsiteY79" fmla="*/ 1506772 h 2323145"/>
              <a:gd name="connsiteX80" fmla="*/ 7020886 w 11269336"/>
              <a:gd name="connsiteY80" fmla="*/ 1510764 h 2323145"/>
              <a:gd name="connsiteX81" fmla="*/ 7017033 w 11269336"/>
              <a:gd name="connsiteY81" fmla="*/ 1510650 h 2323145"/>
              <a:gd name="connsiteX82" fmla="*/ 6995460 w 11269336"/>
              <a:gd name="connsiteY82" fmla="*/ 1511173 h 2323145"/>
              <a:gd name="connsiteX83" fmla="*/ 6962144 w 11269336"/>
              <a:gd name="connsiteY83" fmla="*/ 1541508 h 2323145"/>
              <a:gd name="connsiteX84" fmla="*/ 6910674 w 11269336"/>
              <a:gd name="connsiteY84" fmla="*/ 1554793 h 2323145"/>
              <a:gd name="connsiteX85" fmla="*/ 6732152 w 11269336"/>
              <a:gd name="connsiteY85" fmla="*/ 1642538 h 2323145"/>
              <a:gd name="connsiteX86" fmla="*/ 6694106 w 11269336"/>
              <a:gd name="connsiteY86" fmla="*/ 1632377 h 2323145"/>
              <a:gd name="connsiteX87" fmla="*/ 6617223 w 11269336"/>
              <a:gd name="connsiteY87" fmla="*/ 1659889 h 2323145"/>
              <a:gd name="connsiteX88" fmla="*/ 6521138 w 11269336"/>
              <a:gd name="connsiteY88" fmla="*/ 1744340 h 2323145"/>
              <a:gd name="connsiteX89" fmla="*/ 6380677 w 11269336"/>
              <a:gd name="connsiteY89" fmla="*/ 1796883 h 2323145"/>
              <a:gd name="connsiteX90" fmla="*/ 6374897 w 11269336"/>
              <a:gd name="connsiteY90" fmla="*/ 1809910 h 2323145"/>
              <a:gd name="connsiteX91" fmla="*/ 6364545 w 11269336"/>
              <a:gd name="connsiteY91" fmla="*/ 1820090 h 2323145"/>
              <a:gd name="connsiteX92" fmla="*/ 6362126 w 11269336"/>
              <a:gd name="connsiteY92" fmla="*/ 1819991 h 2323145"/>
              <a:gd name="connsiteX93" fmla="*/ 6346673 w 11269336"/>
              <a:gd name="connsiteY93" fmla="*/ 1827824 h 2323145"/>
              <a:gd name="connsiteX94" fmla="*/ 6345588 w 11269336"/>
              <a:gd name="connsiteY94" fmla="*/ 1832232 h 2323145"/>
              <a:gd name="connsiteX95" fmla="*/ 6335708 w 11269336"/>
              <a:gd name="connsiteY95" fmla="*/ 1838451 h 2323145"/>
              <a:gd name="connsiteX96" fmla="*/ 6318182 w 11269336"/>
              <a:gd name="connsiteY96" fmla="*/ 1852975 h 2323145"/>
              <a:gd name="connsiteX97" fmla="*/ 6313084 w 11269336"/>
              <a:gd name="connsiteY97" fmla="*/ 1853561 h 2323145"/>
              <a:gd name="connsiteX98" fmla="*/ 6283816 w 11269336"/>
              <a:gd name="connsiteY98" fmla="*/ 1872148 h 2323145"/>
              <a:gd name="connsiteX99" fmla="*/ 6282550 w 11269336"/>
              <a:gd name="connsiteY99" fmla="*/ 1871392 h 2323145"/>
              <a:gd name="connsiteX100" fmla="*/ 6270527 w 11269336"/>
              <a:gd name="connsiteY100" fmla="*/ 1872208 h 2323145"/>
              <a:gd name="connsiteX101" fmla="*/ 6249518 w 11269336"/>
              <a:gd name="connsiteY101" fmla="*/ 1876079 h 2323145"/>
              <a:gd name="connsiteX102" fmla="*/ 6190386 w 11269336"/>
              <a:gd name="connsiteY102" fmla="*/ 1872478 h 2323145"/>
              <a:gd name="connsiteX103" fmla="*/ 6159777 w 11269336"/>
              <a:gd name="connsiteY103" fmla="*/ 1891745 h 2323145"/>
              <a:gd name="connsiteX104" fmla="*/ 6153131 w 11269336"/>
              <a:gd name="connsiteY104" fmla="*/ 1895079 h 2323145"/>
              <a:gd name="connsiteX105" fmla="*/ 6152798 w 11269336"/>
              <a:gd name="connsiteY105" fmla="*/ 1894920 h 2323145"/>
              <a:gd name="connsiteX106" fmla="*/ 6145388 w 11269336"/>
              <a:gd name="connsiteY106" fmla="*/ 1897990 h 2323145"/>
              <a:gd name="connsiteX107" fmla="*/ 6141014 w 11269336"/>
              <a:gd name="connsiteY107" fmla="*/ 1901155 h 2323145"/>
              <a:gd name="connsiteX108" fmla="*/ 6128122 w 11269336"/>
              <a:gd name="connsiteY108" fmla="*/ 1907623 h 2323145"/>
              <a:gd name="connsiteX109" fmla="*/ 6122351 w 11269336"/>
              <a:gd name="connsiteY109" fmla="*/ 1908359 h 2323145"/>
              <a:gd name="connsiteX110" fmla="*/ 6064750 w 11269336"/>
              <a:gd name="connsiteY110" fmla="*/ 1896394 h 2323145"/>
              <a:gd name="connsiteX111" fmla="*/ 5964230 w 11269336"/>
              <a:gd name="connsiteY111" fmla="*/ 1910038 h 2323145"/>
              <a:gd name="connsiteX112" fmla="*/ 5865399 w 11269336"/>
              <a:gd name="connsiteY112" fmla="*/ 1926966 h 2323145"/>
              <a:gd name="connsiteX113" fmla="*/ 5829951 w 11269336"/>
              <a:gd name="connsiteY113" fmla="*/ 1934755 h 2323145"/>
              <a:gd name="connsiteX114" fmla="*/ 5765285 w 11269336"/>
              <a:gd name="connsiteY114" fmla="*/ 1941322 h 2323145"/>
              <a:gd name="connsiteX115" fmla="*/ 5734750 w 11269336"/>
              <a:gd name="connsiteY115" fmla="*/ 1939793 h 2323145"/>
              <a:gd name="connsiteX116" fmla="*/ 5733569 w 11269336"/>
              <a:gd name="connsiteY116" fmla="*/ 1940505 h 2323145"/>
              <a:gd name="connsiteX117" fmla="*/ 5730329 w 11269336"/>
              <a:gd name="connsiteY117" fmla="*/ 1937845 h 2323145"/>
              <a:gd name="connsiteX118" fmla="*/ 5724661 w 11269336"/>
              <a:gd name="connsiteY118" fmla="*/ 1937455 h 2323145"/>
              <a:gd name="connsiteX119" fmla="*/ 5710186 w 11269336"/>
              <a:gd name="connsiteY119" fmla="*/ 1941370 h 2323145"/>
              <a:gd name="connsiteX120" fmla="*/ 5704910 w 11269336"/>
              <a:gd name="connsiteY120" fmla="*/ 1943663 h 2323145"/>
              <a:gd name="connsiteX121" fmla="*/ 5696836 w 11269336"/>
              <a:gd name="connsiteY121" fmla="*/ 1945271 h 2323145"/>
              <a:gd name="connsiteX122" fmla="*/ 5696583 w 11269336"/>
              <a:gd name="connsiteY122" fmla="*/ 1945050 h 2323145"/>
              <a:gd name="connsiteX123" fmla="*/ 5689123 w 11269336"/>
              <a:gd name="connsiteY123" fmla="*/ 1947067 h 2323145"/>
              <a:gd name="connsiteX124" fmla="*/ 5653291 w 11269336"/>
              <a:gd name="connsiteY124" fmla="*/ 1960245 h 2323145"/>
              <a:gd name="connsiteX125" fmla="*/ 5599385 w 11269336"/>
              <a:gd name="connsiteY125" fmla="*/ 1945198 h 2323145"/>
              <a:gd name="connsiteX126" fmla="*/ 5578300 w 11269336"/>
              <a:gd name="connsiteY126" fmla="*/ 1944963 h 2323145"/>
              <a:gd name="connsiteX127" fmla="*/ 5566758 w 11269336"/>
              <a:gd name="connsiteY127" fmla="*/ 1943441 h 2323145"/>
              <a:gd name="connsiteX128" fmla="*/ 5565857 w 11269336"/>
              <a:gd name="connsiteY128" fmla="*/ 1942445 h 2323145"/>
              <a:gd name="connsiteX129" fmla="*/ 5531534 w 11269336"/>
              <a:gd name="connsiteY129" fmla="*/ 1955208 h 2323145"/>
              <a:gd name="connsiteX130" fmla="*/ 5526552 w 11269336"/>
              <a:gd name="connsiteY130" fmla="*/ 1954799 h 2323145"/>
              <a:gd name="connsiteX131" fmla="*/ 5504723 w 11269336"/>
              <a:gd name="connsiteY131" fmla="*/ 1965811 h 2323145"/>
              <a:gd name="connsiteX132" fmla="*/ 5493156 w 11269336"/>
              <a:gd name="connsiteY132" fmla="*/ 1970063 h 2323145"/>
              <a:gd name="connsiteX133" fmla="*/ 5490486 w 11269336"/>
              <a:gd name="connsiteY133" fmla="*/ 1974227 h 2323145"/>
              <a:gd name="connsiteX134" fmla="*/ 5473107 w 11269336"/>
              <a:gd name="connsiteY134" fmla="*/ 1979001 h 2323145"/>
              <a:gd name="connsiteX135" fmla="*/ 5470885 w 11269336"/>
              <a:gd name="connsiteY135" fmla="*/ 1978432 h 2323145"/>
              <a:gd name="connsiteX136" fmla="*/ 5457393 w 11269336"/>
              <a:gd name="connsiteY136" fmla="*/ 1986525 h 2323145"/>
              <a:gd name="connsiteX137" fmla="*/ 5447102 w 11269336"/>
              <a:gd name="connsiteY137" fmla="*/ 1998329 h 2323145"/>
              <a:gd name="connsiteX138" fmla="*/ 5159151 w 11269336"/>
              <a:gd name="connsiteY138" fmla="*/ 2029640 h 2323145"/>
              <a:gd name="connsiteX139" fmla="*/ 5041688 w 11269336"/>
              <a:gd name="connsiteY139" fmla="*/ 2022334 h 2323145"/>
              <a:gd name="connsiteX140" fmla="*/ 4860988 w 11269336"/>
              <a:gd name="connsiteY140" fmla="*/ 2135698 h 2323145"/>
              <a:gd name="connsiteX141" fmla="*/ 4807902 w 11269336"/>
              <a:gd name="connsiteY141" fmla="*/ 2138894 h 2323145"/>
              <a:gd name="connsiteX142" fmla="*/ 4765388 w 11269336"/>
              <a:gd name="connsiteY142" fmla="*/ 2162525 h 2323145"/>
              <a:gd name="connsiteX143" fmla="*/ 4745033 w 11269336"/>
              <a:gd name="connsiteY143" fmla="*/ 2158859 h 2323145"/>
              <a:gd name="connsiteX144" fmla="*/ 4741475 w 11269336"/>
              <a:gd name="connsiteY144" fmla="*/ 2157998 h 2323145"/>
              <a:gd name="connsiteX145" fmla="*/ 4728247 w 11269336"/>
              <a:gd name="connsiteY145" fmla="*/ 2159526 h 2323145"/>
              <a:gd name="connsiteX146" fmla="*/ 4723263 w 11269336"/>
              <a:gd name="connsiteY146" fmla="*/ 2153742 h 2323145"/>
              <a:gd name="connsiteX147" fmla="*/ 4702453 w 11269336"/>
              <a:gd name="connsiteY147" fmla="*/ 2151586 h 2323145"/>
              <a:gd name="connsiteX148" fmla="*/ 4678455 w 11269336"/>
              <a:gd name="connsiteY148" fmla="*/ 2156131 h 2323145"/>
              <a:gd name="connsiteX149" fmla="*/ 4593061 w 11269336"/>
              <a:gd name="connsiteY149" fmla="*/ 2171597 h 2323145"/>
              <a:gd name="connsiteX150" fmla="*/ 4579902 w 11269336"/>
              <a:gd name="connsiteY150" fmla="*/ 2177927 h 2323145"/>
              <a:gd name="connsiteX151" fmla="*/ 4533444 w 11269336"/>
              <a:gd name="connsiteY151" fmla="*/ 2181200 h 2323145"/>
              <a:gd name="connsiteX152" fmla="*/ 4492832 w 11269336"/>
              <a:gd name="connsiteY152" fmla="*/ 2188033 h 2323145"/>
              <a:gd name="connsiteX153" fmla="*/ 4467257 w 11269336"/>
              <a:gd name="connsiteY153" fmla="*/ 2196121 h 2323145"/>
              <a:gd name="connsiteX154" fmla="*/ 4459937 w 11269336"/>
              <a:gd name="connsiteY154" fmla="*/ 2195182 h 2323145"/>
              <a:gd name="connsiteX155" fmla="*/ 4433312 w 11269336"/>
              <a:gd name="connsiteY155" fmla="*/ 2199004 h 2323145"/>
              <a:gd name="connsiteX156" fmla="*/ 4420601 w 11269336"/>
              <a:gd name="connsiteY156" fmla="*/ 2205158 h 2323145"/>
              <a:gd name="connsiteX157" fmla="*/ 4405765 w 11269336"/>
              <a:gd name="connsiteY157" fmla="*/ 2199902 h 2323145"/>
              <a:gd name="connsiteX158" fmla="*/ 4401354 w 11269336"/>
              <a:gd name="connsiteY158" fmla="*/ 2194745 h 2323145"/>
              <a:gd name="connsiteX159" fmla="*/ 4383151 w 11269336"/>
              <a:gd name="connsiteY159" fmla="*/ 2201140 h 2323145"/>
              <a:gd name="connsiteX160" fmla="*/ 4366646 w 11269336"/>
              <a:gd name="connsiteY160" fmla="*/ 2198564 h 2323145"/>
              <a:gd name="connsiteX161" fmla="*/ 4354009 w 11269336"/>
              <a:gd name="connsiteY161" fmla="*/ 2204984 h 2323145"/>
              <a:gd name="connsiteX162" fmla="*/ 4348284 w 11269336"/>
              <a:gd name="connsiteY162" fmla="*/ 2205270 h 2323145"/>
              <a:gd name="connsiteX163" fmla="*/ 4333906 w 11269336"/>
              <a:gd name="connsiteY163" fmla="*/ 2205251 h 2323145"/>
              <a:gd name="connsiteX164" fmla="*/ 4308819 w 11269336"/>
              <a:gd name="connsiteY164" fmla="*/ 2203822 h 2323145"/>
              <a:gd name="connsiteX165" fmla="*/ 4301210 w 11269336"/>
              <a:gd name="connsiteY165" fmla="*/ 2204456 h 2323145"/>
              <a:gd name="connsiteX166" fmla="*/ 4283095 w 11269336"/>
              <a:gd name="connsiteY166" fmla="*/ 2198177 h 2323145"/>
              <a:gd name="connsiteX167" fmla="*/ 4250119 w 11269336"/>
              <a:gd name="connsiteY167" fmla="*/ 2196342 h 2323145"/>
              <a:gd name="connsiteX168" fmla="*/ 4189203 w 11269336"/>
              <a:gd name="connsiteY168" fmla="*/ 2178994 h 2323145"/>
              <a:gd name="connsiteX169" fmla="*/ 4154035 w 11269336"/>
              <a:gd name="connsiteY169" fmla="*/ 2171950 h 2323145"/>
              <a:gd name="connsiteX170" fmla="*/ 4129569 w 11269336"/>
              <a:gd name="connsiteY170" fmla="*/ 2163850 h 2323145"/>
              <a:gd name="connsiteX171" fmla="*/ 4061250 w 11269336"/>
              <a:gd name="connsiteY171" fmla="*/ 2159236 h 2323145"/>
              <a:gd name="connsiteX172" fmla="*/ 3945480 w 11269336"/>
              <a:gd name="connsiteY172" fmla="*/ 2158279 h 2323145"/>
              <a:gd name="connsiteX173" fmla="*/ 3921468 w 11269336"/>
              <a:gd name="connsiteY173" fmla="*/ 2156588 h 2323145"/>
              <a:gd name="connsiteX174" fmla="*/ 3903348 w 11269336"/>
              <a:gd name="connsiteY174" fmla="*/ 2149220 h 2323145"/>
              <a:gd name="connsiteX175" fmla="*/ 3901342 w 11269336"/>
              <a:gd name="connsiteY175" fmla="*/ 2142355 h 2323145"/>
              <a:gd name="connsiteX176" fmla="*/ 3888539 w 11269336"/>
              <a:gd name="connsiteY176" fmla="*/ 2140476 h 2323145"/>
              <a:gd name="connsiteX177" fmla="*/ 3885662 w 11269336"/>
              <a:gd name="connsiteY177" fmla="*/ 2138740 h 2323145"/>
              <a:gd name="connsiteX178" fmla="*/ 3868627 w 11269336"/>
              <a:gd name="connsiteY178" fmla="*/ 2130023 h 2323145"/>
              <a:gd name="connsiteX179" fmla="*/ 3819177 w 11269336"/>
              <a:gd name="connsiteY179" fmla="*/ 2142111 h 2323145"/>
              <a:gd name="connsiteX180" fmla="*/ 3769100 w 11269336"/>
              <a:gd name="connsiteY180" fmla="*/ 2131731 h 2323145"/>
              <a:gd name="connsiteX181" fmla="*/ 3562752 w 11269336"/>
              <a:gd name="connsiteY181" fmla="*/ 2131785 h 2323145"/>
              <a:gd name="connsiteX182" fmla="*/ 3541402 w 11269336"/>
              <a:gd name="connsiteY182" fmla="*/ 2106821 h 2323145"/>
              <a:gd name="connsiteX183" fmla="*/ 3365341 w 11269336"/>
              <a:gd name="connsiteY183" fmla="*/ 2077638 h 2323145"/>
              <a:gd name="connsiteX184" fmla="*/ 3170922 w 11269336"/>
              <a:gd name="connsiteY184" fmla="*/ 2115957 h 2323145"/>
              <a:gd name="connsiteX185" fmla="*/ 3156256 w 11269336"/>
              <a:gd name="connsiteY185" fmla="*/ 2124773 h 2323145"/>
              <a:gd name="connsiteX186" fmla="*/ 3140298 w 11269336"/>
              <a:gd name="connsiteY186" fmla="*/ 2129182 h 2323145"/>
              <a:gd name="connsiteX187" fmla="*/ 3138514 w 11269336"/>
              <a:gd name="connsiteY187" fmla="*/ 2128069 h 2323145"/>
              <a:gd name="connsiteX188" fmla="*/ 3120467 w 11269336"/>
              <a:gd name="connsiteY188" fmla="*/ 2128281 h 2323145"/>
              <a:gd name="connsiteX189" fmla="*/ 3116175 w 11269336"/>
              <a:gd name="connsiteY189" fmla="*/ 2131633 h 2323145"/>
              <a:gd name="connsiteX190" fmla="*/ 3103685 w 11269336"/>
              <a:gd name="connsiteY190" fmla="*/ 2132814 h 2323145"/>
              <a:gd name="connsiteX191" fmla="*/ 3078794 w 11269336"/>
              <a:gd name="connsiteY191" fmla="*/ 2137935 h 2323145"/>
              <a:gd name="connsiteX192" fmla="*/ 3074407 w 11269336"/>
              <a:gd name="connsiteY192" fmla="*/ 2136274 h 2323145"/>
              <a:gd name="connsiteX193" fmla="*/ 3037285 w 11269336"/>
              <a:gd name="connsiteY193" fmla="*/ 2139919 h 2323145"/>
              <a:gd name="connsiteX194" fmla="*/ 3036901 w 11269336"/>
              <a:gd name="connsiteY194" fmla="*/ 2138726 h 2323145"/>
              <a:gd name="connsiteX195" fmla="*/ 3026996 w 11269336"/>
              <a:gd name="connsiteY195" fmla="*/ 2134322 h 2323145"/>
              <a:gd name="connsiteX196" fmla="*/ 3007772 w 11269336"/>
              <a:gd name="connsiteY196" fmla="*/ 2128742 h 2323145"/>
              <a:gd name="connsiteX197" fmla="*/ 2965030 w 11269336"/>
              <a:gd name="connsiteY197" fmla="*/ 2100494 h 2323145"/>
              <a:gd name="connsiteX198" fmla="*/ 2926342 w 11269336"/>
              <a:gd name="connsiteY198" fmla="*/ 2104155 h 2323145"/>
              <a:gd name="connsiteX199" fmla="*/ 2918608 w 11269336"/>
              <a:gd name="connsiteY199" fmla="*/ 2104215 h 2323145"/>
              <a:gd name="connsiteX200" fmla="*/ 2918475 w 11269336"/>
              <a:gd name="connsiteY200" fmla="*/ 2103937 h 2323145"/>
              <a:gd name="connsiteX201" fmla="*/ 2910360 w 11269336"/>
              <a:gd name="connsiteY201" fmla="*/ 2103444 h 2323145"/>
              <a:gd name="connsiteX202" fmla="*/ 2904507 w 11269336"/>
              <a:gd name="connsiteY202" fmla="*/ 2104326 h 2323145"/>
              <a:gd name="connsiteX203" fmla="*/ 2889503 w 11269336"/>
              <a:gd name="connsiteY203" fmla="*/ 2104443 h 2323145"/>
              <a:gd name="connsiteX204" fmla="*/ 2884480 w 11269336"/>
              <a:gd name="connsiteY204" fmla="*/ 2102626 h 2323145"/>
              <a:gd name="connsiteX205" fmla="*/ 2882689 w 11269336"/>
              <a:gd name="connsiteY205" fmla="*/ 2099228 h 2323145"/>
              <a:gd name="connsiteX206" fmla="*/ 2881291 w 11269336"/>
              <a:gd name="connsiteY206" fmla="*/ 2099618 h 2323145"/>
              <a:gd name="connsiteX207" fmla="*/ 2853979 w 11269336"/>
              <a:gd name="connsiteY207" fmla="*/ 2090388 h 2323145"/>
              <a:gd name="connsiteX208" fmla="*/ 2791790 w 11269336"/>
              <a:gd name="connsiteY208" fmla="*/ 2080332 h 2323145"/>
              <a:gd name="connsiteX209" fmla="*/ 2755844 w 11269336"/>
              <a:gd name="connsiteY209" fmla="*/ 2078874 h 2323145"/>
              <a:gd name="connsiteX210" fmla="*/ 2657742 w 11269336"/>
              <a:gd name="connsiteY210" fmla="*/ 2070179 h 2323145"/>
              <a:gd name="connsiteX211" fmla="*/ 2559549 w 11269336"/>
              <a:gd name="connsiteY211" fmla="*/ 2057873 h 2323145"/>
              <a:gd name="connsiteX212" fmla="*/ 2512054 w 11269336"/>
              <a:gd name="connsiteY212" fmla="*/ 2031671 h 2323145"/>
              <a:gd name="connsiteX213" fmla="*/ 2506437 w 11269336"/>
              <a:gd name="connsiteY213" fmla="*/ 2030918 h 2323145"/>
              <a:gd name="connsiteX214" fmla="*/ 2491752 w 11269336"/>
              <a:gd name="connsiteY214" fmla="*/ 2033906 h 2323145"/>
              <a:gd name="connsiteX215" fmla="*/ 2486338 w 11269336"/>
              <a:gd name="connsiteY215" fmla="*/ 2035862 h 2323145"/>
              <a:gd name="connsiteX216" fmla="*/ 2478186 w 11269336"/>
              <a:gd name="connsiteY216" fmla="*/ 2036953 h 2323145"/>
              <a:gd name="connsiteX217" fmla="*/ 2477950 w 11269336"/>
              <a:gd name="connsiteY217" fmla="*/ 2036715 h 2323145"/>
              <a:gd name="connsiteX218" fmla="*/ 2470381 w 11269336"/>
              <a:gd name="connsiteY218" fmla="*/ 2038256 h 2323145"/>
              <a:gd name="connsiteX219" fmla="*/ 2433781 w 11269336"/>
              <a:gd name="connsiteY219" fmla="*/ 2049140 h 2323145"/>
              <a:gd name="connsiteX220" fmla="*/ 2381172 w 11269336"/>
              <a:gd name="connsiteY220" fmla="*/ 2030645 h 2323145"/>
              <a:gd name="connsiteX221" fmla="*/ 2360198 w 11269336"/>
              <a:gd name="connsiteY221" fmla="*/ 2029059 h 2323145"/>
              <a:gd name="connsiteX222" fmla="*/ 2348815 w 11269336"/>
              <a:gd name="connsiteY222" fmla="*/ 2026798 h 2323145"/>
              <a:gd name="connsiteX223" fmla="*/ 2347988 w 11269336"/>
              <a:gd name="connsiteY223" fmla="*/ 2025745 h 2323145"/>
              <a:gd name="connsiteX224" fmla="*/ 2312920 w 11269336"/>
              <a:gd name="connsiteY224" fmla="*/ 2036311 h 2323145"/>
              <a:gd name="connsiteX225" fmla="*/ 2307986 w 11269336"/>
              <a:gd name="connsiteY225" fmla="*/ 2035583 h 2323145"/>
              <a:gd name="connsiteX226" fmla="*/ 2285481 w 11269336"/>
              <a:gd name="connsiteY226" fmla="*/ 2045197 h 2323145"/>
              <a:gd name="connsiteX227" fmla="*/ 2273666 w 11269336"/>
              <a:gd name="connsiteY227" fmla="*/ 2048710 h 2323145"/>
              <a:gd name="connsiteX228" fmla="*/ 2270719 w 11269336"/>
              <a:gd name="connsiteY228" fmla="*/ 2052702 h 2323145"/>
              <a:gd name="connsiteX229" fmla="*/ 2253080 w 11269336"/>
              <a:gd name="connsiteY229" fmla="*/ 2056363 h 2323145"/>
              <a:gd name="connsiteX230" fmla="*/ 2250906 w 11269336"/>
              <a:gd name="connsiteY230" fmla="*/ 2055654 h 2323145"/>
              <a:gd name="connsiteX231" fmla="*/ 2236905 w 11269336"/>
              <a:gd name="connsiteY231" fmla="*/ 2062882 h 2323145"/>
              <a:gd name="connsiteX232" fmla="*/ 2225830 w 11269336"/>
              <a:gd name="connsiteY232" fmla="*/ 2074027 h 2323145"/>
              <a:gd name="connsiteX233" fmla="*/ 2073776 w 11269336"/>
              <a:gd name="connsiteY233" fmla="*/ 2089244 h 2323145"/>
              <a:gd name="connsiteX234" fmla="*/ 1948256 w 11269336"/>
              <a:gd name="connsiteY234" fmla="*/ 2146616 h 2323145"/>
              <a:gd name="connsiteX235" fmla="*/ 1865582 w 11269336"/>
              <a:gd name="connsiteY235" fmla="*/ 2153738 h 2323145"/>
              <a:gd name="connsiteX236" fmla="*/ 1835210 w 11269336"/>
              <a:gd name="connsiteY236" fmla="*/ 2134244 h 2323145"/>
              <a:gd name="connsiteX237" fmla="*/ 1632661 w 11269336"/>
              <a:gd name="connsiteY237" fmla="*/ 2173882 h 2323145"/>
              <a:gd name="connsiteX238" fmla="*/ 1579590 w 11269336"/>
              <a:gd name="connsiteY238" fmla="*/ 2173680 h 2323145"/>
              <a:gd name="connsiteX239" fmla="*/ 1535601 w 11269336"/>
              <a:gd name="connsiteY239" fmla="*/ 2194590 h 2323145"/>
              <a:gd name="connsiteX240" fmla="*/ 1515594 w 11269336"/>
              <a:gd name="connsiteY240" fmla="*/ 2189622 h 2323145"/>
              <a:gd name="connsiteX241" fmla="*/ 1512113 w 11269336"/>
              <a:gd name="connsiteY241" fmla="*/ 2188534 h 2323145"/>
              <a:gd name="connsiteX242" fmla="*/ 1498838 w 11269336"/>
              <a:gd name="connsiteY242" fmla="*/ 2189213 h 2323145"/>
              <a:gd name="connsiteX243" fmla="*/ 1494279 w 11269336"/>
              <a:gd name="connsiteY243" fmla="*/ 2183112 h 2323145"/>
              <a:gd name="connsiteX244" fmla="*/ 1473714 w 11269336"/>
              <a:gd name="connsiteY244" fmla="*/ 2179625 h 2323145"/>
              <a:gd name="connsiteX245" fmla="*/ 1449503 w 11269336"/>
              <a:gd name="connsiteY245" fmla="*/ 2182633 h 2323145"/>
              <a:gd name="connsiteX246" fmla="*/ 1266687 w 11269336"/>
              <a:gd name="connsiteY246" fmla="*/ 2212688 h 2323145"/>
              <a:gd name="connsiteX247" fmla="*/ 1239614 w 11269336"/>
              <a:gd name="connsiteY247" fmla="*/ 2209727 h 2323145"/>
              <a:gd name="connsiteX248" fmla="*/ 1202436 w 11269336"/>
              <a:gd name="connsiteY248" fmla="*/ 2209817 h 2323145"/>
              <a:gd name="connsiteX249" fmla="*/ 1136097 w 11269336"/>
              <a:gd name="connsiteY249" fmla="*/ 2205112 h 2323145"/>
              <a:gd name="connsiteX250" fmla="*/ 988232 w 11269336"/>
              <a:gd name="connsiteY250" fmla="*/ 2235635 h 2323145"/>
              <a:gd name="connsiteX251" fmla="*/ 981959 w 11269336"/>
              <a:gd name="connsiteY251" fmla="*/ 2231607 h 2323145"/>
              <a:gd name="connsiteX252" fmla="*/ 938600 w 11269336"/>
              <a:gd name="connsiteY252" fmla="*/ 2238113 h 2323145"/>
              <a:gd name="connsiteX253" fmla="*/ 791788 w 11269336"/>
              <a:gd name="connsiteY253" fmla="*/ 2293224 h 2323145"/>
              <a:gd name="connsiteX254" fmla="*/ 706914 w 11269336"/>
              <a:gd name="connsiteY254" fmla="*/ 2305046 h 2323145"/>
              <a:gd name="connsiteX255" fmla="*/ 675971 w 11269336"/>
              <a:gd name="connsiteY255" fmla="*/ 2304030 h 2323145"/>
              <a:gd name="connsiteX256" fmla="*/ 624180 w 11269336"/>
              <a:gd name="connsiteY256" fmla="*/ 2302650 h 2323145"/>
              <a:gd name="connsiteX257" fmla="*/ 583453 w 11269336"/>
              <a:gd name="connsiteY257" fmla="*/ 2288788 h 2323145"/>
              <a:gd name="connsiteX258" fmla="*/ 540946 w 11269336"/>
              <a:gd name="connsiteY258" fmla="*/ 2292721 h 2323145"/>
              <a:gd name="connsiteX259" fmla="*/ 533680 w 11269336"/>
              <a:gd name="connsiteY259" fmla="*/ 2310233 h 2323145"/>
              <a:gd name="connsiteX260" fmla="*/ 487366 w 11269336"/>
              <a:gd name="connsiteY260" fmla="*/ 2309053 h 2323145"/>
              <a:gd name="connsiteX261" fmla="*/ 416820 w 11269336"/>
              <a:gd name="connsiteY261" fmla="*/ 2305443 h 2323145"/>
              <a:gd name="connsiteX262" fmla="*/ 376805 w 11269336"/>
              <a:gd name="connsiteY262" fmla="*/ 2307647 h 2323145"/>
              <a:gd name="connsiteX263" fmla="*/ 266777 w 11269336"/>
              <a:gd name="connsiteY263" fmla="*/ 2309012 h 2323145"/>
              <a:gd name="connsiteX264" fmla="*/ 156013 w 11269336"/>
              <a:gd name="connsiteY264" fmla="*/ 2306832 h 2323145"/>
              <a:gd name="connsiteX265" fmla="*/ 87258 w 11269336"/>
              <a:gd name="connsiteY265" fmla="*/ 2285511 h 2323145"/>
              <a:gd name="connsiteX266" fmla="*/ 23798 w 11269336"/>
              <a:gd name="connsiteY266" fmla="*/ 2281822 h 2323145"/>
              <a:gd name="connsiteX267" fmla="*/ 0 w 11269336"/>
              <a:gd name="connsiteY267" fmla="*/ 2285369 h 2323145"/>
              <a:gd name="connsiteX268" fmla="*/ 0 w 11269336"/>
              <a:gd name="connsiteY26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795998 w 11269336"/>
              <a:gd name="connsiteY32" fmla="*/ 863337 h 2323145"/>
              <a:gd name="connsiteX33" fmla="*/ 8776970 w 11269336"/>
              <a:gd name="connsiteY33" fmla="*/ 885177 h 2323145"/>
              <a:gd name="connsiteX34" fmla="*/ 8755719 w 11269336"/>
              <a:gd name="connsiteY34" fmla="*/ 889754 h 2323145"/>
              <a:gd name="connsiteX35" fmla="*/ 8743257 w 11269336"/>
              <a:gd name="connsiteY35" fmla="*/ 904723 h 2323145"/>
              <a:gd name="connsiteX36" fmla="*/ 8721366 w 11269336"/>
              <a:gd name="connsiteY36" fmla="*/ 904711 h 2323145"/>
              <a:gd name="connsiteX37" fmla="*/ 8678353 w 11269336"/>
              <a:gd name="connsiteY37" fmla="*/ 926318 h 2323145"/>
              <a:gd name="connsiteX38" fmla="*/ 8636849 w 11269336"/>
              <a:gd name="connsiteY38" fmla="*/ 937900 h 2323145"/>
              <a:gd name="connsiteX39" fmla="*/ 8620213 w 11269336"/>
              <a:gd name="connsiteY39" fmla="*/ 943068 h 2323145"/>
              <a:gd name="connsiteX40" fmla="*/ 8612581 w 11269336"/>
              <a:gd name="connsiteY40" fmla="*/ 952695 h 2323145"/>
              <a:gd name="connsiteX41" fmla="*/ 8589038 w 11269336"/>
              <a:gd name="connsiteY41" fmla="*/ 963892 h 2323145"/>
              <a:gd name="connsiteX42" fmla="*/ 8579950 w 11269336"/>
              <a:gd name="connsiteY42" fmla="*/ 960899 h 2323145"/>
              <a:gd name="connsiteX43" fmla="*/ 8579319 w 11269336"/>
              <a:gd name="connsiteY43" fmla="*/ 965630 h 2323145"/>
              <a:gd name="connsiteX44" fmla="*/ 8547429 w 11269336"/>
              <a:gd name="connsiteY44" fmla="*/ 984506 h 2323145"/>
              <a:gd name="connsiteX45" fmla="*/ 8478704 w 11269336"/>
              <a:gd name="connsiteY45" fmla="*/ 1025490 h 2323145"/>
              <a:gd name="connsiteX46" fmla="*/ 8461421 w 11269336"/>
              <a:gd name="connsiteY46" fmla="*/ 1035512 h 2323145"/>
              <a:gd name="connsiteX47" fmla="*/ 8445003 w 11269336"/>
              <a:gd name="connsiteY47" fmla="*/ 1036851 h 2323145"/>
              <a:gd name="connsiteX48" fmla="*/ 8357350 w 11269336"/>
              <a:gd name="connsiteY48" fmla="*/ 1060213 h 2323145"/>
              <a:gd name="connsiteX49" fmla="*/ 8335565 w 11269336"/>
              <a:gd name="connsiteY49" fmla="*/ 1061151 h 2323145"/>
              <a:gd name="connsiteX50" fmla="*/ 8325267 w 11269336"/>
              <a:gd name="connsiteY50" fmla="*/ 1055919 h 2323145"/>
              <a:gd name="connsiteX51" fmla="*/ 8293586 w 11269336"/>
              <a:gd name="connsiteY51" fmla="*/ 1076144 h 2323145"/>
              <a:gd name="connsiteX52" fmla="*/ 8242405 w 11269336"/>
              <a:gd name="connsiteY52" fmla="*/ 1095960 h 2323145"/>
              <a:gd name="connsiteX53" fmla="*/ 8197391 w 11269336"/>
              <a:gd name="connsiteY53" fmla="*/ 1107746 h 2323145"/>
              <a:gd name="connsiteX54" fmla="*/ 8081474 w 11269336"/>
              <a:gd name="connsiteY54" fmla="*/ 1130125 h 2323145"/>
              <a:gd name="connsiteX55" fmla="*/ 8053585 w 11269336"/>
              <a:gd name="connsiteY55" fmla="*/ 1129169 h 2323145"/>
              <a:gd name="connsiteX56" fmla="*/ 8038422 w 11269336"/>
              <a:gd name="connsiteY56" fmla="*/ 1119092 h 2323145"/>
              <a:gd name="connsiteX57" fmla="*/ 8029450 w 11269336"/>
              <a:gd name="connsiteY57" fmla="*/ 1125592 h 2323145"/>
              <a:gd name="connsiteX58" fmla="*/ 7959552 w 11269336"/>
              <a:gd name="connsiteY58" fmla="*/ 1140188 h 2323145"/>
              <a:gd name="connsiteX59" fmla="*/ 7914188 w 11269336"/>
              <a:gd name="connsiteY59" fmla="*/ 1150862 h 2323145"/>
              <a:gd name="connsiteX60" fmla="*/ 7914918 w 11269336"/>
              <a:gd name="connsiteY60" fmla="*/ 1168758 h 2323145"/>
              <a:gd name="connsiteX61" fmla="*/ 7875510 w 11269336"/>
              <a:gd name="connsiteY61" fmla="*/ 1183153 h 2323145"/>
              <a:gd name="connsiteX62" fmla="*/ 7829932 w 11269336"/>
              <a:gd name="connsiteY62" fmla="*/ 1180782 h 2323145"/>
              <a:gd name="connsiteX63" fmla="*/ 7779182 w 11269336"/>
              <a:gd name="connsiteY63" fmla="*/ 1192665 h 2323145"/>
              <a:gd name="connsiteX64" fmla="*/ 7748774 w 11269336"/>
              <a:gd name="connsiteY64" fmla="*/ 1199586 h 2323145"/>
              <a:gd name="connsiteX65" fmla="*/ 7671846 w 11269336"/>
              <a:gd name="connsiteY65" fmla="*/ 1231966 h 2323145"/>
              <a:gd name="connsiteX66" fmla="*/ 7554146 w 11269336"/>
              <a:gd name="connsiteY66" fmla="*/ 1319748 h 2323145"/>
              <a:gd name="connsiteX67" fmla="*/ 7515052 w 11269336"/>
              <a:gd name="connsiteY67" fmla="*/ 1336718 h 2323145"/>
              <a:gd name="connsiteX68" fmla="*/ 7507193 w 11269336"/>
              <a:gd name="connsiteY68" fmla="*/ 1334617 h 2323145"/>
              <a:gd name="connsiteX69" fmla="*/ 7461694 w 11269336"/>
              <a:gd name="connsiteY69" fmla="*/ 1375866 h 2323145"/>
              <a:gd name="connsiteX70" fmla="*/ 7377571 w 11269336"/>
              <a:gd name="connsiteY70" fmla="*/ 1400128 h 2323145"/>
              <a:gd name="connsiteX71" fmla="*/ 7311261 w 11269336"/>
              <a:gd name="connsiteY71" fmla="*/ 1412652 h 2323145"/>
              <a:gd name="connsiteX72" fmla="*/ 7275307 w 11269336"/>
              <a:gd name="connsiteY72" fmla="*/ 1422171 h 2323145"/>
              <a:gd name="connsiteX73" fmla="*/ 7247783 w 11269336"/>
              <a:gd name="connsiteY73" fmla="*/ 1426330 h 2323145"/>
              <a:gd name="connsiteX74" fmla="*/ 7185047 w 11269336"/>
              <a:gd name="connsiteY74" fmla="*/ 1451812 h 2323145"/>
              <a:gd name="connsiteX75" fmla="*/ 7084117 w 11269336"/>
              <a:gd name="connsiteY75" fmla="*/ 1500281 h 2323145"/>
              <a:gd name="connsiteX76" fmla="*/ 7062011 w 11269336"/>
              <a:gd name="connsiteY76" fmla="*/ 1509183 h 2323145"/>
              <a:gd name="connsiteX77" fmla="*/ 7040555 w 11269336"/>
              <a:gd name="connsiteY77" fmla="*/ 1511207 h 2323145"/>
              <a:gd name="connsiteX78" fmla="*/ 7033438 w 11269336"/>
              <a:gd name="connsiteY78" fmla="*/ 1506772 h 2323145"/>
              <a:gd name="connsiteX79" fmla="*/ 7020886 w 11269336"/>
              <a:gd name="connsiteY79" fmla="*/ 1510764 h 2323145"/>
              <a:gd name="connsiteX80" fmla="*/ 7017033 w 11269336"/>
              <a:gd name="connsiteY80" fmla="*/ 1510650 h 2323145"/>
              <a:gd name="connsiteX81" fmla="*/ 6995460 w 11269336"/>
              <a:gd name="connsiteY81" fmla="*/ 1511173 h 2323145"/>
              <a:gd name="connsiteX82" fmla="*/ 6962144 w 11269336"/>
              <a:gd name="connsiteY82" fmla="*/ 1541508 h 2323145"/>
              <a:gd name="connsiteX83" fmla="*/ 6910674 w 11269336"/>
              <a:gd name="connsiteY83" fmla="*/ 1554793 h 2323145"/>
              <a:gd name="connsiteX84" fmla="*/ 6732152 w 11269336"/>
              <a:gd name="connsiteY84" fmla="*/ 1642538 h 2323145"/>
              <a:gd name="connsiteX85" fmla="*/ 6694106 w 11269336"/>
              <a:gd name="connsiteY85" fmla="*/ 1632377 h 2323145"/>
              <a:gd name="connsiteX86" fmla="*/ 6617223 w 11269336"/>
              <a:gd name="connsiteY86" fmla="*/ 1659889 h 2323145"/>
              <a:gd name="connsiteX87" fmla="*/ 6521138 w 11269336"/>
              <a:gd name="connsiteY87" fmla="*/ 1744340 h 2323145"/>
              <a:gd name="connsiteX88" fmla="*/ 6380677 w 11269336"/>
              <a:gd name="connsiteY88" fmla="*/ 1796883 h 2323145"/>
              <a:gd name="connsiteX89" fmla="*/ 6374897 w 11269336"/>
              <a:gd name="connsiteY89" fmla="*/ 1809910 h 2323145"/>
              <a:gd name="connsiteX90" fmla="*/ 6364545 w 11269336"/>
              <a:gd name="connsiteY90" fmla="*/ 1820090 h 2323145"/>
              <a:gd name="connsiteX91" fmla="*/ 6362126 w 11269336"/>
              <a:gd name="connsiteY91" fmla="*/ 1819991 h 2323145"/>
              <a:gd name="connsiteX92" fmla="*/ 6346673 w 11269336"/>
              <a:gd name="connsiteY92" fmla="*/ 1827824 h 2323145"/>
              <a:gd name="connsiteX93" fmla="*/ 6345588 w 11269336"/>
              <a:gd name="connsiteY93" fmla="*/ 1832232 h 2323145"/>
              <a:gd name="connsiteX94" fmla="*/ 6335708 w 11269336"/>
              <a:gd name="connsiteY94" fmla="*/ 1838451 h 2323145"/>
              <a:gd name="connsiteX95" fmla="*/ 6318182 w 11269336"/>
              <a:gd name="connsiteY95" fmla="*/ 1852975 h 2323145"/>
              <a:gd name="connsiteX96" fmla="*/ 6313084 w 11269336"/>
              <a:gd name="connsiteY96" fmla="*/ 1853561 h 2323145"/>
              <a:gd name="connsiteX97" fmla="*/ 6283816 w 11269336"/>
              <a:gd name="connsiteY97" fmla="*/ 1872148 h 2323145"/>
              <a:gd name="connsiteX98" fmla="*/ 6282550 w 11269336"/>
              <a:gd name="connsiteY98" fmla="*/ 1871392 h 2323145"/>
              <a:gd name="connsiteX99" fmla="*/ 6270527 w 11269336"/>
              <a:gd name="connsiteY99" fmla="*/ 1872208 h 2323145"/>
              <a:gd name="connsiteX100" fmla="*/ 6249518 w 11269336"/>
              <a:gd name="connsiteY100" fmla="*/ 1876079 h 2323145"/>
              <a:gd name="connsiteX101" fmla="*/ 6190386 w 11269336"/>
              <a:gd name="connsiteY101" fmla="*/ 1872478 h 2323145"/>
              <a:gd name="connsiteX102" fmla="*/ 6159777 w 11269336"/>
              <a:gd name="connsiteY102" fmla="*/ 1891745 h 2323145"/>
              <a:gd name="connsiteX103" fmla="*/ 6153131 w 11269336"/>
              <a:gd name="connsiteY103" fmla="*/ 1895079 h 2323145"/>
              <a:gd name="connsiteX104" fmla="*/ 6152798 w 11269336"/>
              <a:gd name="connsiteY104" fmla="*/ 1894920 h 2323145"/>
              <a:gd name="connsiteX105" fmla="*/ 6145388 w 11269336"/>
              <a:gd name="connsiteY105" fmla="*/ 1897990 h 2323145"/>
              <a:gd name="connsiteX106" fmla="*/ 6141014 w 11269336"/>
              <a:gd name="connsiteY106" fmla="*/ 1901155 h 2323145"/>
              <a:gd name="connsiteX107" fmla="*/ 6128122 w 11269336"/>
              <a:gd name="connsiteY107" fmla="*/ 1907623 h 2323145"/>
              <a:gd name="connsiteX108" fmla="*/ 6122351 w 11269336"/>
              <a:gd name="connsiteY108" fmla="*/ 1908359 h 2323145"/>
              <a:gd name="connsiteX109" fmla="*/ 6064750 w 11269336"/>
              <a:gd name="connsiteY109" fmla="*/ 1896394 h 2323145"/>
              <a:gd name="connsiteX110" fmla="*/ 5964230 w 11269336"/>
              <a:gd name="connsiteY110" fmla="*/ 1910038 h 2323145"/>
              <a:gd name="connsiteX111" fmla="*/ 5865399 w 11269336"/>
              <a:gd name="connsiteY111" fmla="*/ 1926966 h 2323145"/>
              <a:gd name="connsiteX112" fmla="*/ 5829951 w 11269336"/>
              <a:gd name="connsiteY112" fmla="*/ 1934755 h 2323145"/>
              <a:gd name="connsiteX113" fmla="*/ 5765285 w 11269336"/>
              <a:gd name="connsiteY113" fmla="*/ 1941322 h 2323145"/>
              <a:gd name="connsiteX114" fmla="*/ 5734750 w 11269336"/>
              <a:gd name="connsiteY114" fmla="*/ 1939793 h 2323145"/>
              <a:gd name="connsiteX115" fmla="*/ 5733569 w 11269336"/>
              <a:gd name="connsiteY115" fmla="*/ 1940505 h 2323145"/>
              <a:gd name="connsiteX116" fmla="*/ 5730329 w 11269336"/>
              <a:gd name="connsiteY116" fmla="*/ 1937845 h 2323145"/>
              <a:gd name="connsiteX117" fmla="*/ 5724661 w 11269336"/>
              <a:gd name="connsiteY117" fmla="*/ 1937455 h 2323145"/>
              <a:gd name="connsiteX118" fmla="*/ 5710186 w 11269336"/>
              <a:gd name="connsiteY118" fmla="*/ 1941370 h 2323145"/>
              <a:gd name="connsiteX119" fmla="*/ 5704910 w 11269336"/>
              <a:gd name="connsiteY119" fmla="*/ 1943663 h 2323145"/>
              <a:gd name="connsiteX120" fmla="*/ 5696836 w 11269336"/>
              <a:gd name="connsiteY120" fmla="*/ 1945271 h 2323145"/>
              <a:gd name="connsiteX121" fmla="*/ 5696583 w 11269336"/>
              <a:gd name="connsiteY121" fmla="*/ 1945050 h 2323145"/>
              <a:gd name="connsiteX122" fmla="*/ 5689123 w 11269336"/>
              <a:gd name="connsiteY122" fmla="*/ 1947067 h 2323145"/>
              <a:gd name="connsiteX123" fmla="*/ 5653291 w 11269336"/>
              <a:gd name="connsiteY123" fmla="*/ 1960245 h 2323145"/>
              <a:gd name="connsiteX124" fmla="*/ 5599385 w 11269336"/>
              <a:gd name="connsiteY124" fmla="*/ 1945198 h 2323145"/>
              <a:gd name="connsiteX125" fmla="*/ 5578300 w 11269336"/>
              <a:gd name="connsiteY125" fmla="*/ 1944963 h 2323145"/>
              <a:gd name="connsiteX126" fmla="*/ 5566758 w 11269336"/>
              <a:gd name="connsiteY126" fmla="*/ 1943441 h 2323145"/>
              <a:gd name="connsiteX127" fmla="*/ 5565857 w 11269336"/>
              <a:gd name="connsiteY127" fmla="*/ 1942445 h 2323145"/>
              <a:gd name="connsiteX128" fmla="*/ 5531534 w 11269336"/>
              <a:gd name="connsiteY128" fmla="*/ 1955208 h 2323145"/>
              <a:gd name="connsiteX129" fmla="*/ 5526552 w 11269336"/>
              <a:gd name="connsiteY129" fmla="*/ 1954799 h 2323145"/>
              <a:gd name="connsiteX130" fmla="*/ 5504723 w 11269336"/>
              <a:gd name="connsiteY130" fmla="*/ 1965811 h 2323145"/>
              <a:gd name="connsiteX131" fmla="*/ 5493156 w 11269336"/>
              <a:gd name="connsiteY131" fmla="*/ 1970063 h 2323145"/>
              <a:gd name="connsiteX132" fmla="*/ 5490486 w 11269336"/>
              <a:gd name="connsiteY132" fmla="*/ 1974227 h 2323145"/>
              <a:gd name="connsiteX133" fmla="*/ 5473107 w 11269336"/>
              <a:gd name="connsiteY133" fmla="*/ 1979001 h 2323145"/>
              <a:gd name="connsiteX134" fmla="*/ 5470885 w 11269336"/>
              <a:gd name="connsiteY134" fmla="*/ 1978432 h 2323145"/>
              <a:gd name="connsiteX135" fmla="*/ 5457393 w 11269336"/>
              <a:gd name="connsiteY135" fmla="*/ 1986525 h 2323145"/>
              <a:gd name="connsiteX136" fmla="*/ 5447102 w 11269336"/>
              <a:gd name="connsiteY136" fmla="*/ 1998329 h 2323145"/>
              <a:gd name="connsiteX137" fmla="*/ 5159151 w 11269336"/>
              <a:gd name="connsiteY137" fmla="*/ 2029640 h 2323145"/>
              <a:gd name="connsiteX138" fmla="*/ 5041688 w 11269336"/>
              <a:gd name="connsiteY138" fmla="*/ 2022334 h 2323145"/>
              <a:gd name="connsiteX139" fmla="*/ 4860988 w 11269336"/>
              <a:gd name="connsiteY139" fmla="*/ 2135698 h 2323145"/>
              <a:gd name="connsiteX140" fmla="*/ 4807902 w 11269336"/>
              <a:gd name="connsiteY140" fmla="*/ 2138894 h 2323145"/>
              <a:gd name="connsiteX141" fmla="*/ 4765388 w 11269336"/>
              <a:gd name="connsiteY141" fmla="*/ 2162525 h 2323145"/>
              <a:gd name="connsiteX142" fmla="*/ 4745033 w 11269336"/>
              <a:gd name="connsiteY142" fmla="*/ 2158859 h 2323145"/>
              <a:gd name="connsiteX143" fmla="*/ 4741475 w 11269336"/>
              <a:gd name="connsiteY143" fmla="*/ 2157998 h 2323145"/>
              <a:gd name="connsiteX144" fmla="*/ 4728247 w 11269336"/>
              <a:gd name="connsiteY144" fmla="*/ 2159526 h 2323145"/>
              <a:gd name="connsiteX145" fmla="*/ 4723263 w 11269336"/>
              <a:gd name="connsiteY145" fmla="*/ 2153742 h 2323145"/>
              <a:gd name="connsiteX146" fmla="*/ 4702453 w 11269336"/>
              <a:gd name="connsiteY146" fmla="*/ 2151586 h 2323145"/>
              <a:gd name="connsiteX147" fmla="*/ 4678455 w 11269336"/>
              <a:gd name="connsiteY147" fmla="*/ 2156131 h 2323145"/>
              <a:gd name="connsiteX148" fmla="*/ 4593061 w 11269336"/>
              <a:gd name="connsiteY148" fmla="*/ 2171597 h 2323145"/>
              <a:gd name="connsiteX149" fmla="*/ 4579902 w 11269336"/>
              <a:gd name="connsiteY149" fmla="*/ 2177927 h 2323145"/>
              <a:gd name="connsiteX150" fmla="*/ 4533444 w 11269336"/>
              <a:gd name="connsiteY150" fmla="*/ 2181200 h 2323145"/>
              <a:gd name="connsiteX151" fmla="*/ 4492832 w 11269336"/>
              <a:gd name="connsiteY151" fmla="*/ 2188033 h 2323145"/>
              <a:gd name="connsiteX152" fmla="*/ 4467257 w 11269336"/>
              <a:gd name="connsiteY152" fmla="*/ 2196121 h 2323145"/>
              <a:gd name="connsiteX153" fmla="*/ 4459937 w 11269336"/>
              <a:gd name="connsiteY153" fmla="*/ 2195182 h 2323145"/>
              <a:gd name="connsiteX154" fmla="*/ 4433312 w 11269336"/>
              <a:gd name="connsiteY154" fmla="*/ 2199004 h 2323145"/>
              <a:gd name="connsiteX155" fmla="*/ 4420601 w 11269336"/>
              <a:gd name="connsiteY155" fmla="*/ 2205158 h 2323145"/>
              <a:gd name="connsiteX156" fmla="*/ 4405765 w 11269336"/>
              <a:gd name="connsiteY156" fmla="*/ 2199902 h 2323145"/>
              <a:gd name="connsiteX157" fmla="*/ 4401354 w 11269336"/>
              <a:gd name="connsiteY157" fmla="*/ 2194745 h 2323145"/>
              <a:gd name="connsiteX158" fmla="*/ 4383151 w 11269336"/>
              <a:gd name="connsiteY158" fmla="*/ 2201140 h 2323145"/>
              <a:gd name="connsiteX159" fmla="*/ 4366646 w 11269336"/>
              <a:gd name="connsiteY159" fmla="*/ 2198564 h 2323145"/>
              <a:gd name="connsiteX160" fmla="*/ 4354009 w 11269336"/>
              <a:gd name="connsiteY160" fmla="*/ 2204984 h 2323145"/>
              <a:gd name="connsiteX161" fmla="*/ 4348284 w 11269336"/>
              <a:gd name="connsiteY161" fmla="*/ 2205270 h 2323145"/>
              <a:gd name="connsiteX162" fmla="*/ 4333906 w 11269336"/>
              <a:gd name="connsiteY162" fmla="*/ 2205251 h 2323145"/>
              <a:gd name="connsiteX163" fmla="*/ 4308819 w 11269336"/>
              <a:gd name="connsiteY163" fmla="*/ 2203822 h 2323145"/>
              <a:gd name="connsiteX164" fmla="*/ 4301210 w 11269336"/>
              <a:gd name="connsiteY164" fmla="*/ 2204456 h 2323145"/>
              <a:gd name="connsiteX165" fmla="*/ 4283095 w 11269336"/>
              <a:gd name="connsiteY165" fmla="*/ 2198177 h 2323145"/>
              <a:gd name="connsiteX166" fmla="*/ 4250119 w 11269336"/>
              <a:gd name="connsiteY166" fmla="*/ 2196342 h 2323145"/>
              <a:gd name="connsiteX167" fmla="*/ 4189203 w 11269336"/>
              <a:gd name="connsiteY167" fmla="*/ 2178994 h 2323145"/>
              <a:gd name="connsiteX168" fmla="*/ 4154035 w 11269336"/>
              <a:gd name="connsiteY168" fmla="*/ 2171950 h 2323145"/>
              <a:gd name="connsiteX169" fmla="*/ 4129569 w 11269336"/>
              <a:gd name="connsiteY169" fmla="*/ 2163850 h 2323145"/>
              <a:gd name="connsiteX170" fmla="*/ 4061250 w 11269336"/>
              <a:gd name="connsiteY170" fmla="*/ 2159236 h 2323145"/>
              <a:gd name="connsiteX171" fmla="*/ 3945480 w 11269336"/>
              <a:gd name="connsiteY171" fmla="*/ 2158279 h 2323145"/>
              <a:gd name="connsiteX172" fmla="*/ 3921468 w 11269336"/>
              <a:gd name="connsiteY172" fmla="*/ 2156588 h 2323145"/>
              <a:gd name="connsiteX173" fmla="*/ 3903348 w 11269336"/>
              <a:gd name="connsiteY173" fmla="*/ 2149220 h 2323145"/>
              <a:gd name="connsiteX174" fmla="*/ 3901342 w 11269336"/>
              <a:gd name="connsiteY174" fmla="*/ 2142355 h 2323145"/>
              <a:gd name="connsiteX175" fmla="*/ 3888539 w 11269336"/>
              <a:gd name="connsiteY175" fmla="*/ 2140476 h 2323145"/>
              <a:gd name="connsiteX176" fmla="*/ 3885662 w 11269336"/>
              <a:gd name="connsiteY176" fmla="*/ 2138740 h 2323145"/>
              <a:gd name="connsiteX177" fmla="*/ 3868627 w 11269336"/>
              <a:gd name="connsiteY177" fmla="*/ 2130023 h 2323145"/>
              <a:gd name="connsiteX178" fmla="*/ 3819177 w 11269336"/>
              <a:gd name="connsiteY178" fmla="*/ 2142111 h 2323145"/>
              <a:gd name="connsiteX179" fmla="*/ 3769100 w 11269336"/>
              <a:gd name="connsiteY179" fmla="*/ 2131731 h 2323145"/>
              <a:gd name="connsiteX180" fmla="*/ 3562752 w 11269336"/>
              <a:gd name="connsiteY180" fmla="*/ 2131785 h 2323145"/>
              <a:gd name="connsiteX181" fmla="*/ 3541402 w 11269336"/>
              <a:gd name="connsiteY181" fmla="*/ 2106821 h 2323145"/>
              <a:gd name="connsiteX182" fmla="*/ 3365341 w 11269336"/>
              <a:gd name="connsiteY182" fmla="*/ 2077638 h 2323145"/>
              <a:gd name="connsiteX183" fmla="*/ 3170922 w 11269336"/>
              <a:gd name="connsiteY183" fmla="*/ 2115957 h 2323145"/>
              <a:gd name="connsiteX184" fmla="*/ 3156256 w 11269336"/>
              <a:gd name="connsiteY184" fmla="*/ 2124773 h 2323145"/>
              <a:gd name="connsiteX185" fmla="*/ 3140298 w 11269336"/>
              <a:gd name="connsiteY185" fmla="*/ 2129182 h 2323145"/>
              <a:gd name="connsiteX186" fmla="*/ 3138514 w 11269336"/>
              <a:gd name="connsiteY186" fmla="*/ 2128069 h 2323145"/>
              <a:gd name="connsiteX187" fmla="*/ 3120467 w 11269336"/>
              <a:gd name="connsiteY187" fmla="*/ 2128281 h 2323145"/>
              <a:gd name="connsiteX188" fmla="*/ 3116175 w 11269336"/>
              <a:gd name="connsiteY188" fmla="*/ 2131633 h 2323145"/>
              <a:gd name="connsiteX189" fmla="*/ 3103685 w 11269336"/>
              <a:gd name="connsiteY189" fmla="*/ 2132814 h 2323145"/>
              <a:gd name="connsiteX190" fmla="*/ 3078794 w 11269336"/>
              <a:gd name="connsiteY190" fmla="*/ 2137935 h 2323145"/>
              <a:gd name="connsiteX191" fmla="*/ 3074407 w 11269336"/>
              <a:gd name="connsiteY191" fmla="*/ 2136274 h 2323145"/>
              <a:gd name="connsiteX192" fmla="*/ 3037285 w 11269336"/>
              <a:gd name="connsiteY192" fmla="*/ 2139919 h 2323145"/>
              <a:gd name="connsiteX193" fmla="*/ 3036901 w 11269336"/>
              <a:gd name="connsiteY193" fmla="*/ 2138726 h 2323145"/>
              <a:gd name="connsiteX194" fmla="*/ 3026996 w 11269336"/>
              <a:gd name="connsiteY194" fmla="*/ 2134322 h 2323145"/>
              <a:gd name="connsiteX195" fmla="*/ 3007772 w 11269336"/>
              <a:gd name="connsiteY195" fmla="*/ 2128742 h 2323145"/>
              <a:gd name="connsiteX196" fmla="*/ 2965030 w 11269336"/>
              <a:gd name="connsiteY196" fmla="*/ 2100494 h 2323145"/>
              <a:gd name="connsiteX197" fmla="*/ 2926342 w 11269336"/>
              <a:gd name="connsiteY197" fmla="*/ 2104155 h 2323145"/>
              <a:gd name="connsiteX198" fmla="*/ 2918608 w 11269336"/>
              <a:gd name="connsiteY198" fmla="*/ 2104215 h 2323145"/>
              <a:gd name="connsiteX199" fmla="*/ 2918475 w 11269336"/>
              <a:gd name="connsiteY199" fmla="*/ 2103937 h 2323145"/>
              <a:gd name="connsiteX200" fmla="*/ 2910360 w 11269336"/>
              <a:gd name="connsiteY200" fmla="*/ 2103444 h 2323145"/>
              <a:gd name="connsiteX201" fmla="*/ 2904507 w 11269336"/>
              <a:gd name="connsiteY201" fmla="*/ 2104326 h 2323145"/>
              <a:gd name="connsiteX202" fmla="*/ 2889503 w 11269336"/>
              <a:gd name="connsiteY202" fmla="*/ 2104443 h 2323145"/>
              <a:gd name="connsiteX203" fmla="*/ 2884480 w 11269336"/>
              <a:gd name="connsiteY203" fmla="*/ 2102626 h 2323145"/>
              <a:gd name="connsiteX204" fmla="*/ 2882689 w 11269336"/>
              <a:gd name="connsiteY204" fmla="*/ 2099228 h 2323145"/>
              <a:gd name="connsiteX205" fmla="*/ 2881291 w 11269336"/>
              <a:gd name="connsiteY205" fmla="*/ 2099618 h 2323145"/>
              <a:gd name="connsiteX206" fmla="*/ 2853979 w 11269336"/>
              <a:gd name="connsiteY206" fmla="*/ 2090388 h 2323145"/>
              <a:gd name="connsiteX207" fmla="*/ 2791790 w 11269336"/>
              <a:gd name="connsiteY207" fmla="*/ 2080332 h 2323145"/>
              <a:gd name="connsiteX208" fmla="*/ 2755844 w 11269336"/>
              <a:gd name="connsiteY208" fmla="*/ 2078874 h 2323145"/>
              <a:gd name="connsiteX209" fmla="*/ 2657742 w 11269336"/>
              <a:gd name="connsiteY209" fmla="*/ 2070179 h 2323145"/>
              <a:gd name="connsiteX210" fmla="*/ 2559549 w 11269336"/>
              <a:gd name="connsiteY210" fmla="*/ 2057873 h 2323145"/>
              <a:gd name="connsiteX211" fmla="*/ 2512054 w 11269336"/>
              <a:gd name="connsiteY211" fmla="*/ 2031671 h 2323145"/>
              <a:gd name="connsiteX212" fmla="*/ 2506437 w 11269336"/>
              <a:gd name="connsiteY212" fmla="*/ 2030918 h 2323145"/>
              <a:gd name="connsiteX213" fmla="*/ 2491752 w 11269336"/>
              <a:gd name="connsiteY213" fmla="*/ 2033906 h 2323145"/>
              <a:gd name="connsiteX214" fmla="*/ 2486338 w 11269336"/>
              <a:gd name="connsiteY214" fmla="*/ 2035862 h 2323145"/>
              <a:gd name="connsiteX215" fmla="*/ 2478186 w 11269336"/>
              <a:gd name="connsiteY215" fmla="*/ 2036953 h 2323145"/>
              <a:gd name="connsiteX216" fmla="*/ 2477950 w 11269336"/>
              <a:gd name="connsiteY216" fmla="*/ 2036715 h 2323145"/>
              <a:gd name="connsiteX217" fmla="*/ 2470381 w 11269336"/>
              <a:gd name="connsiteY217" fmla="*/ 2038256 h 2323145"/>
              <a:gd name="connsiteX218" fmla="*/ 2433781 w 11269336"/>
              <a:gd name="connsiteY218" fmla="*/ 2049140 h 2323145"/>
              <a:gd name="connsiteX219" fmla="*/ 2381172 w 11269336"/>
              <a:gd name="connsiteY219" fmla="*/ 2030645 h 2323145"/>
              <a:gd name="connsiteX220" fmla="*/ 2360198 w 11269336"/>
              <a:gd name="connsiteY220" fmla="*/ 2029059 h 2323145"/>
              <a:gd name="connsiteX221" fmla="*/ 2348815 w 11269336"/>
              <a:gd name="connsiteY221" fmla="*/ 2026798 h 2323145"/>
              <a:gd name="connsiteX222" fmla="*/ 2347988 w 11269336"/>
              <a:gd name="connsiteY222" fmla="*/ 2025745 h 2323145"/>
              <a:gd name="connsiteX223" fmla="*/ 2312920 w 11269336"/>
              <a:gd name="connsiteY223" fmla="*/ 2036311 h 2323145"/>
              <a:gd name="connsiteX224" fmla="*/ 2307986 w 11269336"/>
              <a:gd name="connsiteY224" fmla="*/ 2035583 h 2323145"/>
              <a:gd name="connsiteX225" fmla="*/ 2285481 w 11269336"/>
              <a:gd name="connsiteY225" fmla="*/ 2045197 h 2323145"/>
              <a:gd name="connsiteX226" fmla="*/ 2273666 w 11269336"/>
              <a:gd name="connsiteY226" fmla="*/ 2048710 h 2323145"/>
              <a:gd name="connsiteX227" fmla="*/ 2270719 w 11269336"/>
              <a:gd name="connsiteY227" fmla="*/ 2052702 h 2323145"/>
              <a:gd name="connsiteX228" fmla="*/ 2253080 w 11269336"/>
              <a:gd name="connsiteY228" fmla="*/ 2056363 h 2323145"/>
              <a:gd name="connsiteX229" fmla="*/ 2250906 w 11269336"/>
              <a:gd name="connsiteY229" fmla="*/ 2055654 h 2323145"/>
              <a:gd name="connsiteX230" fmla="*/ 2236905 w 11269336"/>
              <a:gd name="connsiteY230" fmla="*/ 2062882 h 2323145"/>
              <a:gd name="connsiteX231" fmla="*/ 2225830 w 11269336"/>
              <a:gd name="connsiteY231" fmla="*/ 2074027 h 2323145"/>
              <a:gd name="connsiteX232" fmla="*/ 2073776 w 11269336"/>
              <a:gd name="connsiteY232" fmla="*/ 2089244 h 2323145"/>
              <a:gd name="connsiteX233" fmla="*/ 1948256 w 11269336"/>
              <a:gd name="connsiteY233" fmla="*/ 2146616 h 2323145"/>
              <a:gd name="connsiteX234" fmla="*/ 1865582 w 11269336"/>
              <a:gd name="connsiteY234" fmla="*/ 2153738 h 2323145"/>
              <a:gd name="connsiteX235" fmla="*/ 1835210 w 11269336"/>
              <a:gd name="connsiteY235" fmla="*/ 2134244 h 2323145"/>
              <a:gd name="connsiteX236" fmla="*/ 1632661 w 11269336"/>
              <a:gd name="connsiteY236" fmla="*/ 2173882 h 2323145"/>
              <a:gd name="connsiteX237" fmla="*/ 1579590 w 11269336"/>
              <a:gd name="connsiteY237" fmla="*/ 2173680 h 2323145"/>
              <a:gd name="connsiteX238" fmla="*/ 1535601 w 11269336"/>
              <a:gd name="connsiteY238" fmla="*/ 2194590 h 2323145"/>
              <a:gd name="connsiteX239" fmla="*/ 1515594 w 11269336"/>
              <a:gd name="connsiteY239" fmla="*/ 2189622 h 2323145"/>
              <a:gd name="connsiteX240" fmla="*/ 1512113 w 11269336"/>
              <a:gd name="connsiteY240" fmla="*/ 2188534 h 2323145"/>
              <a:gd name="connsiteX241" fmla="*/ 1498838 w 11269336"/>
              <a:gd name="connsiteY241" fmla="*/ 2189213 h 2323145"/>
              <a:gd name="connsiteX242" fmla="*/ 1494279 w 11269336"/>
              <a:gd name="connsiteY242" fmla="*/ 2183112 h 2323145"/>
              <a:gd name="connsiteX243" fmla="*/ 1473714 w 11269336"/>
              <a:gd name="connsiteY243" fmla="*/ 2179625 h 2323145"/>
              <a:gd name="connsiteX244" fmla="*/ 1449503 w 11269336"/>
              <a:gd name="connsiteY244" fmla="*/ 2182633 h 2323145"/>
              <a:gd name="connsiteX245" fmla="*/ 1266687 w 11269336"/>
              <a:gd name="connsiteY245" fmla="*/ 2212688 h 2323145"/>
              <a:gd name="connsiteX246" fmla="*/ 1239614 w 11269336"/>
              <a:gd name="connsiteY246" fmla="*/ 2209727 h 2323145"/>
              <a:gd name="connsiteX247" fmla="*/ 1202436 w 11269336"/>
              <a:gd name="connsiteY247" fmla="*/ 2209817 h 2323145"/>
              <a:gd name="connsiteX248" fmla="*/ 1136097 w 11269336"/>
              <a:gd name="connsiteY248" fmla="*/ 2205112 h 2323145"/>
              <a:gd name="connsiteX249" fmla="*/ 988232 w 11269336"/>
              <a:gd name="connsiteY249" fmla="*/ 2235635 h 2323145"/>
              <a:gd name="connsiteX250" fmla="*/ 981959 w 11269336"/>
              <a:gd name="connsiteY250" fmla="*/ 2231607 h 2323145"/>
              <a:gd name="connsiteX251" fmla="*/ 938600 w 11269336"/>
              <a:gd name="connsiteY251" fmla="*/ 2238113 h 2323145"/>
              <a:gd name="connsiteX252" fmla="*/ 791788 w 11269336"/>
              <a:gd name="connsiteY252" fmla="*/ 2293224 h 2323145"/>
              <a:gd name="connsiteX253" fmla="*/ 706914 w 11269336"/>
              <a:gd name="connsiteY253" fmla="*/ 2305046 h 2323145"/>
              <a:gd name="connsiteX254" fmla="*/ 675971 w 11269336"/>
              <a:gd name="connsiteY254" fmla="*/ 2304030 h 2323145"/>
              <a:gd name="connsiteX255" fmla="*/ 624180 w 11269336"/>
              <a:gd name="connsiteY255" fmla="*/ 2302650 h 2323145"/>
              <a:gd name="connsiteX256" fmla="*/ 583453 w 11269336"/>
              <a:gd name="connsiteY256" fmla="*/ 2288788 h 2323145"/>
              <a:gd name="connsiteX257" fmla="*/ 540946 w 11269336"/>
              <a:gd name="connsiteY257" fmla="*/ 2292721 h 2323145"/>
              <a:gd name="connsiteX258" fmla="*/ 533680 w 11269336"/>
              <a:gd name="connsiteY258" fmla="*/ 2310233 h 2323145"/>
              <a:gd name="connsiteX259" fmla="*/ 487366 w 11269336"/>
              <a:gd name="connsiteY259" fmla="*/ 2309053 h 2323145"/>
              <a:gd name="connsiteX260" fmla="*/ 416820 w 11269336"/>
              <a:gd name="connsiteY260" fmla="*/ 2305443 h 2323145"/>
              <a:gd name="connsiteX261" fmla="*/ 376805 w 11269336"/>
              <a:gd name="connsiteY261" fmla="*/ 2307647 h 2323145"/>
              <a:gd name="connsiteX262" fmla="*/ 266777 w 11269336"/>
              <a:gd name="connsiteY262" fmla="*/ 2309012 h 2323145"/>
              <a:gd name="connsiteX263" fmla="*/ 156013 w 11269336"/>
              <a:gd name="connsiteY263" fmla="*/ 2306832 h 2323145"/>
              <a:gd name="connsiteX264" fmla="*/ 87258 w 11269336"/>
              <a:gd name="connsiteY264" fmla="*/ 2285511 h 2323145"/>
              <a:gd name="connsiteX265" fmla="*/ 23798 w 11269336"/>
              <a:gd name="connsiteY265" fmla="*/ 2281822 h 2323145"/>
              <a:gd name="connsiteX266" fmla="*/ 0 w 11269336"/>
              <a:gd name="connsiteY266" fmla="*/ 2285369 h 2323145"/>
              <a:gd name="connsiteX267" fmla="*/ 0 w 11269336"/>
              <a:gd name="connsiteY26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795998 w 11269336"/>
              <a:gd name="connsiteY29" fmla="*/ 863337 h 2323145"/>
              <a:gd name="connsiteX30" fmla="*/ 8776970 w 11269336"/>
              <a:gd name="connsiteY30" fmla="*/ 885177 h 2323145"/>
              <a:gd name="connsiteX31" fmla="*/ 8755719 w 11269336"/>
              <a:gd name="connsiteY31" fmla="*/ 889754 h 2323145"/>
              <a:gd name="connsiteX32" fmla="*/ 8743257 w 11269336"/>
              <a:gd name="connsiteY32" fmla="*/ 904723 h 2323145"/>
              <a:gd name="connsiteX33" fmla="*/ 8721366 w 11269336"/>
              <a:gd name="connsiteY33" fmla="*/ 904711 h 2323145"/>
              <a:gd name="connsiteX34" fmla="*/ 8678353 w 11269336"/>
              <a:gd name="connsiteY34" fmla="*/ 926318 h 2323145"/>
              <a:gd name="connsiteX35" fmla="*/ 8636849 w 11269336"/>
              <a:gd name="connsiteY35" fmla="*/ 937900 h 2323145"/>
              <a:gd name="connsiteX36" fmla="*/ 8620213 w 11269336"/>
              <a:gd name="connsiteY36" fmla="*/ 943068 h 2323145"/>
              <a:gd name="connsiteX37" fmla="*/ 8612581 w 11269336"/>
              <a:gd name="connsiteY37" fmla="*/ 952695 h 2323145"/>
              <a:gd name="connsiteX38" fmla="*/ 8589038 w 11269336"/>
              <a:gd name="connsiteY38" fmla="*/ 963892 h 2323145"/>
              <a:gd name="connsiteX39" fmla="*/ 8579950 w 11269336"/>
              <a:gd name="connsiteY39" fmla="*/ 960899 h 2323145"/>
              <a:gd name="connsiteX40" fmla="*/ 8579319 w 11269336"/>
              <a:gd name="connsiteY40" fmla="*/ 965630 h 2323145"/>
              <a:gd name="connsiteX41" fmla="*/ 8547429 w 11269336"/>
              <a:gd name="connsiteY41" fmla="*/ 984506 h 2323145"/>
              <a:gd name="connsiteX42" fmla="*/ 8478704 w 11269336"/>
              <a:gd name="connsiteY42" fmla="*/ 1025490 h 2323145"/>
              <a:gd name="connsiteX43" fmla="*/ 8461421 w 11269336"/>
              <a:gd name="connsiteY43" fmla="*/ 1035512 h 2323145"/>
              <a:gd name="connsiteX44" fmla="*/ 8445003 w 11269336"/>
              <a:gd name="connsiteY44" fmla="*/ 1036851 h 2323145"/>
              <a:gd name="connsiteX45" fmla="*/ 8357350 w 11269336"/>
              <a:gd name="connsiteY45" fmla="*/ 1060213 h 2323145"/>
              <a:gd name="connsiteX46" fmla="*/ 8335565 w 11269336"/>
              <a:gd name="connsiteY46" fmla="*/ 1061151 h 2323145"/>
              <a:gd name="connsiteX47" fmla="*/ 8325267 w 11269336"/>
              <a:gd name="connsiteY47" fmla="*/ 1055919 h 2323145"/>
              <a:gd name="connsiteX48" fmla="*/ 8293586 w 11269336"/>
              <a:gd name="connsiteY48" fmla="*/ 1076144 h 2323145"/>
              <a:gd name="connsiteX49" fmla="*/ 8242405 w 11269336"/>
              <a:gd name="connsiteY49" fmla="*/ 1095960 h 2323145"/>
              <a:gd name="connsiteX50" fmla="*/ 8197391 w 11269336"/>
              <a:gd name="connsiteY50" fmla="*/ 1107746 h 2323145"/>
              <a:gd name="connsiteX51" fmla="*/ 8081474 w 11269336"/>
              <a:gd name="connsiteY51" fmla="*/ 1130125 h 2323145"/>
              <a:gd name="connsiteX52" fmla="*/ 8053585 w 11269336"/>
              <a:gd name="connsiteY52" fmla="*/ 1129169 h 2323145"/>
              <a:gd name="connsiteX53" fmla="*/ 8038422 w 11269336"/>
              <a:gd name="connsiteY53" fmla="*/ 1119092 h 2323145"/>
              <a:gd name="connsiteX54" fmla="*/ 8029450 w 11269336"/>
              <a:gd name="connsiteY54" fmla="*/ 1125592 h 2323145"/>
              <a:gd name="connsiteX55" fmla="*/ 7959552 w 11269336"/>
              <a:gd name="connsiteY55" fmla="*/ 1140188 h 2323145"/>
              <a:gd name="connsiteX56" fmla="*/ 7914188 w 11269336"/>
              <a:gd name="connsiteY56" fmla="*/ 1150862 h 2323145"/>
              <a:gd name="connsiteX57" fmla="*/ 7914918 w 11269336"/>
              <a:gd name="connsiteY57" fmla="*/ 1168758 h 2323145"/>
              <a:gd name="connsiteX58" fmla="*/ 7875510 w 11269336"/>
              <a:gd name="connsiteY58" fmla="*/ 1183153 h 2323145"/>
              <a:gd name="connsiteX59" fmla="*/ 7829932 w 11269336"/>
              <a:gd name="connsiteY59" fmla="*/ 1180782 h 2323145"/>
              <a:gd name="connsiteX60" fmla="*/ 7779182 w 11269336"/>
              <a:gd name="connsiteY60" fmla="*/ 1192665 h 2323145"/>
              <a:gd name="connsiteX61" fmla="*/ 7748774 w 11269336"/>
              <a:gd name="connsiteY61" fmla="*/ 1199586 h 2323145"/>
              <a:gd name="connsiteX62" fmla="*/ 7671846 w 11269336"/>
              <a:gd name="connsiteY62" fmla="*/ 1231966 h 2323145"/>
              <a:gd name="connsiteX63" fmla="*/ 7554146 w 11269336"/>
              <a:gd name="connsiteY63" fmla="*/ 1319748 h 2323145"/>
              <a:gd name="connsiteX64" fmla="*/ 7515052 w 11269336"/>
              <a:gd name="connsiteY64" fmla="*/ 1336718 h 2323145"/>
              <a:gd name="connsiteX65" fmla="*/ 7507193 w 11269336"/>
              <a:gd name="connsiteY65" fmla="*/ 1334617 h 2323145"/>
              <a:gd name="connsiteX66" fmla="*/ 7461694 w 11269336"/>
              <a:gd name="connsiteY66" fmla="*/ 1375866 h 2323145"/>
              <a:gd name="connsiteX67" fmla="*/ 7377571 w 11269336"/>
              <a:gd name="connsiteY67" fmla="*/ 1400128 h 2323145"/>
              <a:gd name="connsiteX68" fmla="*/ 7311261 w 11269336"/>
              <a:gd name="connsiteY68" fmla="*/ 1412652 h 2323145"/>
              <a:gd name="connsiteX69" fmla="*/ 7275307 w 11269336"/>
              <a:gd name="connsiteY69" fmla="*/ 1422171 h 2323145"/>
              <a:gd name="connsiteX70" fmla="*/ 7247783 w 11269336"/>
              <a:gd name="connsiteY70" fmla="*/ 1426330 h 2323145"/>
              <a:gd name="connsiteX71" fmla="*/ 7185047 w 11269336"/>
              <a:gd name="connsiteY71" fmla="*/ 1451812 h 2323145"/>
              <a:gd name="connsiteX72" fmla="*/ 7084117 w 11269336"/>
              <a:gd name="connsiteY72" fmla="*/ 1500281 h 2323145"/>
              <a:gd name="connsiteX73" fmla="*/ 7062011 w 11269336"/>
              <a:gd name="connsiteY73" fmla="*/ 1509183 h 2323145"/>
              <a:gd name="connsiteX74" fmla="*/ 7040555 w 11269336"/>
              <a:gd name="connsiteY74" fmla="*/ 1511207 h 2323145"/>
              <a:gd name="connsiteX75" fmla="*/ 7033438 w 11269336"/>
              <a:gd name="connsiteY75" fmla="*/ 1506772 h 2323145"/>
              <a:gd name="connsiteX76" fmla="*/ 7020886 w 11269336"/>
              <a:gd name="connsiteY76" fmla="*/ 1510764 h 2323145"/>
              <a:gd name="connsiteX77" fmla="*/ 7017033 w 11269336"/>
              <a:gd name="connsiteY77" fmla="*/ 1510650 h 2323145"/>
              <a:gd name="connsiteX78" fmla="*/ 6995460 w 11269336"/>
              <a:gd name="connsiteY78" fmla="*/ 1511173 h 2323145"/>
              <a:gd name="connsiteX79" fmla="*/ 6962144 w 11269336"/>
              <a:gd name="connsiteY79" fmla="*/ 1541508 h 2323145"/>
              <a:gd name="connsiteX80" fmla="*/ 6910674 w 11269336"/>
              <a:gd name="connsiteY80" fmla="*/ 1554793 h 2323145"/>
              <a:gd name="connsiteX81" fmla="*/ 6732152 w 11269336"/>
              <a:gd name="connsiteY81" fmla="*/ 1642538 h 2323145"/>
              <a:gd name="connsiteX82" fmla="*/ 6694106 w 11269336"/>
              <a:gd name="connsiteY82" fmla="*/ 1632377 h 2323145"/>
              <a:gd name="connsiteX83" fmla="*/ 6617223 w 11269336"/>
              <a:gd name="connsiteY83" fmla="*/ 1659889 h 2323145"/>
              <a:gd name="connsiteX84" fmla="*/ 6521138 w 11269336"/>
              <a:gd name="connsiteY84" fmla="*/ 1744340 h 2323145"/>
              <a:gd name="connsiteX85" fmla="*/ 6380677 w 11269336"/>
              <a:gd name="connsiteY85" fmla="*/ 1796883 h 2323145"/>
              <a:gd name="connsiteX86" fmla="*/ 6374897 w 11269336"/>
              <a:gd name="connsiteY86" fmla="*/ 1809910 h 2323145"/>
              <a:gd name="connsiteX87" fmla="*/ 6364545 w 11269336"/>
              <a:gd name="connsiteY87" fmla="*/ 1820090 h 2323145"/>
              <a:gd name="connsiteX88" fmla="*/ 6362126 w 11269336"/>
              <a:gd name="connsiteY88" fmla="*/ 1819991 h 2323145"/>
              <a:gd name="connsiteX89" fmla="*/ 6346673 w 11269336"/>
              <a:gd name="connsiteY89" fmla="*/ 1827824 h 2323145"/>
              <a:gd name="connsiteX90" fmla="*/ 6345588 w 11269336"/>
              <a:gd name="connsiteY90" fmla="*/ 1832232 h 2323145"/>
              <a:gd name="connsiteX91" fmla="*/ 6335708 w 11269336"/>
              <a:gd name="connsiteY91" fmla="*/ 1838451 h 2323145"/>
              <a:gd name="connsiteX92" fmla="*/ 6318182 w 11269336"/>
              <a:gd name="connsiteY92" fmla="*/ 1852975 h 2323145"/>
              <a:gd name="connsiteX93" fmla="*/ 6313084 w 11269336"/>
              <a:gd name="connsiteY93" fmla="*/ 1853561 h 2323145"/>
              <a:gd name="connsiteX94" fmla="*/ 6283816 w 11269336"/>
              <a:gd name="connsiteY94" fmla="*/ 1872148 h 2323145"/>
              <a:gd name="connsiteX95" fmla="*/ 6282550 w 11269336"/>
              <a:gd name="connsiteY95" fmla="*/ 1871392 h 2323145"/>
              <a:gd name="connsiteX96" fmla="*/ 6270527 w 11269336"/>
              <a:gd name="connsiteY96" fmla="*/ 1872208 h 2323145"/>
              <a:gd name="connsiteX97" fmla="*/ 6249518 w 11269336"/>
              <a:gd name="connsiteY97" fmla="*/ 1876079 h 2323145"/>
              <a:gd name="connsiteX98" fmla="*/ 6190386 w 11269336"/>
              <a:gd name="connsiteY98" fmla="*/ 1872478 h 2323145"/>
              <a:gd name="connsiteX99" fmla="*/ 6159777 w 11269336"/>
              <a:gd name="connsiteY99" fmla="*/ 1891745 h 2323145"/>
              <a:gd name="connsiteX100" fmla="*/ 6153131 w 11269336"/>
              <a:gd name="connsiteY100" fmla="*/ 1895079 h 2323145"/>
              <a:gd name="connsiteX101" fmla="*/ 6152798 w 11269336"/>
              <a:gd name="connsiteY101" fmla="*/ 1894920 h 2323145"/>
              <a:gd name="connsiteX102" fmla="*/ 6145388 w 11269336"/>
              <a:gd name="connsiteY102" fmla="*/ 1897990 h 2323145"/>
              <a:gd name="connsiteX103" fmla="*/ 6141014 w 11269336"/>
              <a:gd name="connsiteY103" fmla="*/ 1901155 h 2323145"/>
              <a:gd name="connsiteX104" fmla="*/ 6128122 w 11269336"/>
              <a:gd name="connsiteY104" fmla="*/ 1907623 h 2323145"/>
              <a:gd name="connsiteX105" fmla="*/ 6122351 w 11269336"/>
              <a:gd name="connsiteY105" fmla="*/ 1908359 h 2323145"/>
              <a:gd name="connsiteX106" fmla="*/ 6064750 w 11269336"/>
              <a:gd name="connsiteY106" fmla="*/ 1896394 h 2323145"/>
              <a:gd name="connsiteX107" fmla="*/ 5964230 w 11269336"/>
              <a:gd name="connsiteY107" fmla="*/ 1910038 h 2323145"/>
              <a:gd name="connsiteX108" fmla="*/ 5865399 w 11269336"/>
              <a:gd name="connsiteY108" fmla="*/ 1926966 h 2323145"/>
              <a:gd name="connsiteX109" fmla="*/ 5829951 w 11269336"/>
              <a:gd name="connsiteY109" fmla="*/ 1934755 h 2323145"/>
              <a:gd name="connsiteX110" fmla="*/ 5765285 w 11269336"/>
              <a:gd name="connsiteY110" fmla="*/ 1941322 h 2323145"/>
              <a:gd name="connsiteX111" fmla="*/ 5734750 w 11269336"/>
              <a:gd name="connsiteY111" fmla="*/ 1939793 h 2323145"/>
              <a:gd name="connsiteX112" fmla="*/ 5733569 w 11269336"/>
              <a:gd name="connsiteY112" fmla="*/ 1940505 h 2323145"/>
              <a:gd name="connsiteX113" fmla="*/ 5730329 w 11269336"/>
              <a:gd name="connsiteY113" fmla="*/ 1937845 h 2323145"/>
              <a:gd name="connsiteX114" fmla="*/ 5724661 w 11269336"/>
              <a:gd name="connsiteY114" fmla="*/ 1937455 h 2323145"/>
              <a:gd name="connsiteX115" fmla="*/ 5710186 w 11269336"/>
              <a:gd name="connsiteY115" fmla="*/ 1941370 h 2323145"/>
              <a:gd name="connsiteX116" fmla="*/ 5704910 w 11269336"/>
              <a:gd name="connsiteY116" fmla="*/ 1943663 h 2323145"/>
              <a:gd name="connsiteX117" fmla="*/ 5696836 w 11269336"/>
              <a:gd name="connsiteY117" fmla="*/ 1945271 h 2323145"/>
              <a:gd name="connsiteX118" fmla="*/ 5696583 w 11269336"/>
              <a:gd name="connsiteY118" fmla="*/ 1945050 h 2323145"/>
              <a:gd name="connsiteX119" fmla="*/ 5689123 w 11269336"/>
              <a:gd name="connsiteY119" fmla="*/ 1947067 h 2323145"/>
              <a:gd name="connsiteX120" fmla="*/ 5653291 w 11269336"/>
              <a:gd name="connsiteY120" fmla="*/ 1960245 h 2323145"/>
              <a:gd name="connsiteX121" fmla="*/ 5599385 w 11269336"/>
              <a:gd name="connsiteY121" fmla="*/ 1945198 h 2323145"/>
              <a:gd name="connsiteX122" fmla="*/ 5578300 w 11269336"/>
              <a:gd name="connsiteY122" fmla="*/ 1944963 h 2323145"/>
              <a:gd name="connsiteX123" fmla="*/ 5566758 w 11269336"/>
              <a:gd name="connsiteY123" fmla="*/ 1943441 h 2323145"/>
              <a:gd name="connsiteX124" fmla="*/ 5565857 w 11269336"/>
              <a:gd name="connsiteY124" fmla="*/ 1942445 h 2323145"/>
              <a:gd name="connsiteX125" fmla="*/ 5531534 w 11269336"/>
              <a:gd name="connsiteY125" fmla="*/ 1955208 h 2323145"/>
              <a:gd name="connsiteX126" fmla="*/ 5526552 w 11269336"/>
              <a:gd name="connsiteY126" fmla="*/ 1954799 h 2323145"/>
              <a:gd name="connsiteX127" fmla="*/ 5504723 w 11269336"/>
              <a:gd name="connsiteY127" fmla="*/ 1965811 h 2323145"/>
              <a:gd name="connsiteX128" fmla="*/ 5493156 w 11269336"/>
              <a:gd name="connsiteY128" fmla="*/ 1970063 h 2323145"/>
              <a:gd name="connsiteX129" fmla="*/ 5490486 w 11269336"/>
              <a:gd name="connsiteY129" fmla="*/ 1974227 h 2323145"/>
              <a:gd name="connsiteX130" fmla="*/ 5473107 w 11269336"/>
              <a:gd name="connsiteY130" fmla="*/ 1979001 h 2323145"/>
              <a:gd name="connsiteX131" fmla="*/ 5470885 w 11269336"/>
              <a:gd name="connsiteY131" fmla="*/ 1978432 h 2323145"/>
              <a:gd name="connsiteX132" fmla="*/ 5457393 w 11269336"/>
              <a:gd name="connsiteY132" fmla="*/ 1986525 h 2323145"/>
              <a:gd name="connsiteX133" fmla="*/ 5447102 w 11269336"/>
              <a:gd name="connsiteY133" fmla="*/ 1998329 h 2323145"/>
              <a:gd name="connsiteX134" fmla="*/ 5159151 w 11269336"/>
              <a:gd name="connsiteY134" fmla="*/ 2029640 h 2323145"/>
              <a:gd name="connsiteX135" fmla="*/ 5041688 w 11269336"/>
              <a:gd name="connsiteY135" fmla="*/ 2022334 h 2323145"/>
              <a:gd name="connsiteX136" fmla="*/ 4860988 w 11269336"/>
              <a:gd name="connsiteY136" fmla="*/ 2135698 h 2323145"/>
              <a:gd name="connsiteX137" fmla="*/ 4807902 w 11269336"/>
              <a:gd name="connsiteY137" fmla="*/ 2138894 h 2323145"/>
              <a:gd name="connsiteX138" fmla="*/ 4765388 w 11269336"/>
              <a:gd name="connsiteY138" fmla="*/ 2162525 h 2323145"/>
              <a:gd name="connsiteX139" fmla="*/ 4745033 w 11269336"/>
              <a:gd name="connsiteY139" fmla="*/ 2158859 h 2323145"/>
              <a:gd name="connsiteX140" fmla="*/ 4741475 w 11269336"/>
              <a:gd name="connsiteY140" fmla="*/ 2157998 h 2323145"/>
              <a:gd name="connsiteX141" fmla="*/ 4728247 w 11269336"/>
              <a:gd name="connsiteY141" fmla="*/ 2159526 h 2323145"/>
              <a:gd name="connsiteX142" fmla="*/ 4723263 w 11269336"/>
              <a:gd name="connsiteY142" fmla="*/ 2153742 h 2323145"/>
              <a:gd name="connsiteX143" fmla="*/ 4702453 w 11269336"/>
              <a:gd name="connsiteY143" fmla="*/ 2151586 h 2323145"/>
              <a:gd name="connsiteX144" fmla="*/ 4678455 w 11269336"/>
              <a:gd name="connsiteY144" fmla="*/ 2156131 h 2323145"/>
              <a:gd name="connsiteX145" fmla="*/ 4593061 w 11269336"/>
              <a:gd name="connsiteY145" fmla="*/ 2171597 h 2323145"/>
              <a:gd name="connsiteX146" fmla="*/ 4579902 w 11269336"/>
              <a:gd name="connsiteY146" fmla="*/ 2177927 h 2323145"/>
              <a:gd name="connsiteX147" fmla="*/ 4533444 w 11269336"/>
              <a:gd name="connsiteY147" fmla="*/ 2181200 h 2323145"/>
              <a:gd name="connsiteX148" fmla="*/ 4492832 w 11269336"/>
              <a:gd name="connsiteY148" fmla="*/ 2188033 h 2323145"/>
              <a:gd name="connsiteX149" fmla="*/ 4467257 w 11269336"/>
              <a:gd name="connsiteY149" fmla="*/ 2196121 h 2323145"/>
              <a:gd name="connsiteX150" fmla="*/ 4459937 w 11269336"/>
              <a:gd name="connsiteY150" fmla="*/ 2195182 h 2323145"/>
              <a:gd name="connsiteX151" fmla="*/ 4433312 w 11269336"/>
              <a:gd name="connsiteY151" fmla="*/ 2199004 h 2323145"/>
              <a:gd name="connsiteX152" fmla="*/ 4420601 w 11269336"/>
              <a:gd name="connsiteY152" fmla="*/ 2205158 h 2323145"/>
              <a:gd name="connsiteX153" fmla="*/ 4405765 w 11269336"/>
              <a:gd name="connsiteY153" fmla="*/ 2199902 h 2323145"/>
              <a:gd name="connsiteX154" fmla="*/ 4401354 w 11269336"/>
              <a:gd name="connsiteY154" fmla="*/ 2194745 h 2323145"/>
              <a:gd name="connsiteX155" fmla="*/ 4383151 w 11269336"/>
              <a:gd name="connsiteY155" fmla="*/ 2201140 h 2323145"/>
              <a:gd name="connsiteX156" fmla="*/ 4366646 w 11269336"/>
              <a:gd name="connsiteY156" fmla="*/ 2198564 h 2323145"/>
              <a:gd name="connsiteX157" fmla="*/ 4354009 w 11269336"/>
              <a:gd name="connsiteY157" fmla="*/ 2204984 h 2323145"/>
              <a:gd name="connsiteX158" fmla="*/ 4348284 w 11269336"/>
              <a:gd name="connsiteY158" fmla="*/ 2205270 h 2323145"/>
              <a:gd name="connsiteX159" fmla="*/ 4333906 w 11269336"/>
              <a:gd name="connsiteY159" fmla="*/ 2205251 h 2323145"/>
              <a:gd name="connsiteX160" fmla="*/ 4308819 w 11269336"/>
              <a:gd name="connsiteY160" fmla="*/ 2203822 h 2323145"/>
              <a:gd name="connsiteX161" fmla="*/ 4301210 w 11269336"/>
              <a:gd name="connsiteY161" fmla="*/ 2204456 h 2323145"/>
              <a:gd name="connsiteX162" fmla="*/ 4283095 w 11269336"/>
              <a:gd name="connsiteY162" fmla="*/ 2198177 h 2323145"/>
              <a:gd name="connsiteX163" fmla="*/ 4250119 w 11269336"/>
              <a:gd name="connsiteY163" fmla="*/ 2196342 h 2323145"/>
              <a:gd name="connsiteX164" fmla="*/ 4189203 w 11269336"/>
              <a:gd name="connsiteY164" fmla="*/ 2178994 h 2323145"/>
              <a:gd name="connsiteX165" fmla="*/ 4154035 w 11269336"/>
              <a:gd name="connsiteY165" fmla="*/ 2171950 h 2323145"/>
              <a:gd name="connsiteX166" fmla="*/ 4129569 w 11269336"/>
              <a:gd name="connsiteY166" fmla="*/ 2163850 h 2323145"/>
              <a:gd name="connsiteX167" fmla="*/ 4061250 w 11269336"/>
              <a:gd name="connsiteY167" fmla="*/ 2159236 h 2323145"/>
              <a:gd name="connsiteX168" fmla="*/ 3945480 w 11269336"/>
              <a:gd name="connsiteY168" fmla="*/ 2158279 h 2323145"/>
              <a:gd name="connsiteX169" fmla="*/ 3921468 w 11269336"/>
              <a:gd name="connsiteY169" fmla="*/ 2156588 h 2323145"/>
              <a:gd name="connsiteX170" fmla="*/ 3903348 w 11269336"/>
              <a:gd name="connsiteY170" fmla="*/ 2149220 h 2323145"/>
              <a:gd name="connsiteX171" fmla="*/ 3901342 w 11269336"/>
              <a:gd name="connsiteY171" fmla="*/ 2142355 h 2323145"/>
              <a:gd name="connsiteX172" fmla="*/ 3888539 w 11269336"/>
              <a:gd name="connsiteY172" fmla="*/ 2140476 h 2323145"/>
              <a:gd name="connsiteX173" fmla="*/ 3885662 w 11269336"/>
              <a:gd name="connsiteY173" fmla="*/ 2138740 h 2323145"/>
              <a:gd name="connsiteX174" fmla="*/ 3868627 w 11269336"/>
              <a:gd name="connsiteY174" fmla="*/ 2130023 h 2323145"/>
              <a:gd name="connsiteX175" fmla="*/ 3819177 w 11269336"/>
              <a:gd name="connsiteY175" fmla="*/ 2142111 h 2323145"/>
              <a:gd name="connsiteX176" fmla="*/ 3769100 w 11269336"/>
              <a:gd name="connsiteY176" fmla="*/ 2131731 h 2323145"/>
              <a:gd name="connsiteX177" fmla="*/ 3562752 w 11269336"/>
              <a:gd name="connsiteY177" fmla="*/ 2131785 h 2323145"/>
              <a:gd name="connsiteX178" fmla="*/ 3541402 w 11269336"/>
              <a:gd name="connsiteY178" fmla="*/ 2106821 h 2323145"/>
              <a:gd name="connsiteX179" fmla="*/ 3365341 w 11269336"/>
              <a:gd name="connsiteY179" fmla="*/ 2077638 h 2323145"/>
              <a:gd name="connsiteX180" fmla="*/ 3170922 w 11269336"/>
              <a:gd name="connsiteY180" fmla="*/ 2115957 h 2323145"/>
              <a:gd name="connsiteX181" fmla="*/ 3156256 w 11269336"/>
              <a:gd name="connsiteY181" fmla="*/ 2124773 h 2323145"/>
              <a:gd name="connsiteX182" fmla="*/ 3140298 w 11269336"/>
              <a:gd name="connsiteY182" fmla="*/ 2129182 h 2323145"/>
              <a:gd name="connsiteX183" fmla="*/ 3138514 w 11269336"/>
              <a:gd name="connsiteY183" fmla="*/ 2128069 h 2323145"/>
              <a:gd name="connsiteX184" fmla="*/ 3120467 w 11269336"/>
              <a:gd name="connsiteY184" fmla="*/ 2128281 h 2323145"/>
              <a:gd name="connsiteX185" fmla="*/ 3116175 w 11269336"/>
              <a:gd name="connsiteY185" fmla="*/ 2131633 h 2323145"/>
              <a:gd name="connsiteX186" fmla="*/ 3103685 w 11269336"/>
              <a:gd name="connsiteY186" fmla="*/ 2132814 h 2323145"/>
              <a:gd name="connsiteX187" fmla="*/ 3078794 w 11269336"/>
              <a:gd name="connsiteY187" fmla="*/ 2137935 h 2323145"/>
              <a:gd name="connsiteX188" fmla="*/ 3074407 w 11269336"/>
              <a:gd name="connsiteY188" fmla="*/ 2136274 h 2323145"/>
              <a:gd name="connsiteX189" fmla="*/ 3037285 w 11269336"/>
              <a:gd name="connsiteY189" fmla="*/ 2139919 h 2323145"/>
              <a:gd name="connsiteX190" fmla="*/ 3036901 w 11269336"/>
              <a:gd name="connsiteY190" fmla="*/ 2138726 h 2323145"/>
              <a:gd name="connsiteX191" fmla="*/ 3026996 w 11269336"/>
              <a:gd name="connsiteY191" fmla="*/ 2134322 h 2323145"/>
              <a:gd name="connsiteX192" fmla="*/ 3007772 w 11269336"/>
              <a:gd name="connsiteY192" fmla="*/ 2128742 h 2323145"/>
              <a:gd name="connsiteX193" fmla="*/ 2965030 w 11269336"/>
              <a:gd name="connsiteY193" fmla="*/ 2100494 h 2323145"/>
              <a:gd name="connsiteX194" fmla="*/ 2926342 w 11269336"/>
              <a:gd name="connsiteY194" fmla="*/ 2104155 h 2323145"/>
              <a:gd name="connsiteX195" fmla="*/ 2918608 w 11269336"/>
              <a:gd name="connsiteY195" fmla="*/ 2104215 h 2323145"/>
              <a:gd name="connsiteX196" fmla="*/ 2918475 w 11269336"/>
              <a:gd name="connsiteY196" fmla="*/ 2103937 h 2323145"/>
              <a:gd name="connsiteX197" fmla="*/ 2910360 w 11269336"/>
              <a:gd name="connsiteY197" fmla="*/ 2103444 h 2323145"/>
              <a:gd name="connsiteX198" fmla="*/ 2904507 w 11269336"/>
              <a:gd name="connsiteY198" fmla="*/ 2104326 h 2323145"/>
              <a:gd name="connsiteX199" fmla="*/ 2889503 w 11269336"/>
              <a:gd name="connsiteY199" fmla="*/ 2104443 h 2323145"/>
              <a:gd name="connsiteX200" fmla="*/ 2884480 w 11269336"/>
              <a:gd name="connsiteY200" fmla="*/ 2102626 h 2323145"/>
              <a:gd name="connsiteX201" fmla="*/ 2882689 w 11269336"/>
              <a:gd name="connsiteY201" fmla="*/ 2099228 h 2323145"/>
              <a:gd name="connsiteX202" fmla="*/ 2881291 w 11269336"/>
              <a:gd name="connsiteY202" fmla="*/ 2099618 h 2323145"/>
              <a:gd name="connsiteX203" fmla="*/ 2853979 w 11269336"/>
              <a:gd name="connsiteY203" fmla="*/ 2090388 h 2323145"/>
              <a:gd name="connsiteX204" fmla="*/ 2791790 w 11269336"/>
              <a:gd name="connsiteY204" fmla="*/ 2080332 h 2323145"/>
              <a:gd name="connsiteX205" fmla="*/ 2755844 w 11269336"/>
              <a:gd name="connsiteY205" fmla="*/ 2078874 h 2323145"/>
              <a:gd name="connsiteX206" fmla="*/ 2657742 w 11269336"/>
              <a:gd name="connsiteY206" fmla="*/ 2070179 h 2323145"/>
              <a:gd name="connsiteX207" fmla="*/ 2559549 w 11269336"/>
              <a:gd name="connsiteY207" fmla="*/ 2057873 h 2323145"/>
              <a:gd name="connsiteX208" fmla="*/ 2512054 w 11269336"/>
              <a:gd name="connsiteY208" fmla="*/ 2031671 h 2323145"/>
              <a:gd name="connsiteX209" fmla="*/ 2506437 w 11269336"/>
              <a:gd name="connsiteY209" fmla="*/ 2030918 h 2323145"/>
              <a:gd name="connsiteX210" fmla="*/ 2491752 w 11269336"/>
              <a:gd name="connsiteY210" fmla="*/ 2033906 h 2323145"/>
              <a:gd name="connsiteX211" fmla="*/ 2486338 w 11269336"/>
              <a:gd name="connsiteY211" fmla="*/ 2035862 h 2323145"/>
              <a:gd name="connsiteX212" fmla="*/ 2478186 w 11269336"/>
              <a:gd name="connsiteY212" fmla="*/ 2036953 h 2323145"/>
              <a:gd name="connsiteX213" fmla="*/ 2477950 w 11269336"/>
              <a:gd name="connsiteY213" fmla="*/ 2036715 h 2323145"/>
              <a:gd name="connsiteX214" fmla="*/ 2470381 w 11269336"/>
              <a:gd name="connsiteY214" fmla="*/ 2038256 h 2323145"/>
              <a:gd name="connsiteX215" fmla="*/ 2433781 w 11269336"/>
              <a:gd name="connsiteY215" fmla="*/ 2049140 h 2323145"/>
              <a:gd name="connsiteX216" fmla="*/ 2381172 w 11269336"/>
              <a:gd name="connsiteY216" fmla="*/ 2030645 h 2323145"/>
              <a:gd name="connsiteX217" fmla="*/ 2360198 w 11269336"/>
              <a:gd name="connsiteY217" fmla="*/ 2029059 h 2323145"/>
              <a:gd name="connsiteX218" fmla="*/ 2348815 w 11269336"/>
              <a:gd name="connsiteY218" fmla="*/ 2026798 h 2323145"/>
              <a:gd name="connsiteX219" fmla="*/ 2347988 w 11269336"/>
              <a:gd name="connsiteY219" fmla="*/ 2025745 h 2323145"/>
              <a:gd name="connsiteX220" fmla="*/ 2312920 w 11269336"/>
              <a:gd name="connsiteY220" fmla="*/ 2036311 h 2323145"/>
              <a:gd name="connsiteX221" fmla="*/ 2307986 w 11269336"/>
              <a:gd name="connsiteY221" fmla="*/ 2035583 h 2323145"/>
              <a:gd name="connsiteX222" fmla="*/ 2285481 w 11269336"/>
              <a:gd name="connsiteY222" fmla="*/ 2045197 h 2323145"/>
              <a:gd name="connsiteX223" fmla="*/ 2273666 w 11269336"/>
              <a:gd name="connsiteY223" fmla="*/ 2048710 h 2323145"/>
              <a:gd name="connsiteX224" fmla="*/ 2270719 w 11269336"/>
              <a:gd name="connsiteY224" fmla="*/ 2052702 h 2323145"/>
              <a:gd name="connsiteX225" fmla="*/ 2253080 w 11269336"/>
              <a:gd name="connsiteY225" fmla="*/ 2056363 h 2323145"/>
              <a:gd name="connsiteX226" fmla="*/ 2250906 w 11269336"/>
              <a:gd name="connsiteY226" fmla="*/ 2055654 h 2323145"/>
              <a:gd name="connsiteX227" fmla="*/ 2236905 w 11269336"/>
              <a:gd name="connsiteY227" fmla="*/ 2062882 h 2323145"/>
              <a:gd name="connsiteX228" fmla="*/ 2225830 w 11269336"/>
              <a:gd name="connsiteY228" fmla="*/ 2074027 h 2323145"/>
              <a:gd name="connsiteX229" fmla="*/ 2073776 w 11269336"/>
              <a:gd name="connsiteY229" fmla="*/ 2089244 h 2323145"/>
              <a:gd name="connsiteX230" fmla="*/ 1948256 w 11269336"/>
              <a:gd name="connsiteY230" fmla="*/ 2146616 h 2323145"/>
              <a:gd name="connsiteX231" fmla="*/ 1865582 w 11269336"/>
              <a:gd name="connsiteY231" fmla="*/ 2153738 h 2323145"/>
              <a:gd name="connsiteX232" fmla="*/ 1835210 w 11269336"/>
              <a:gd name="connsiteY232" fmla="*/ 2134244 h 2323145"/>
              <a:gd name="connsiteX233" fmla="*/ 1632661 w 11269336"/>
              <a:gd name="connsiteY233" fmla="*/ 2173882 h 2323145"/>
              <a:gd name="connsiteX234" fmla="*/ 1579590 w 11269336"/>
              <a:gd name="connsiteY234" fmla="*/ 2173680 h 2323145"/>
              <a:gd name="connsiteX235" fmla="*/ 1535601 w 11269336"/>
              <a:gd name="connsiteY235" fmla="*/ 2194590 h 2323145"/>
              <a:gd name="connsiteX236" fmla="*/ 1515594 w 11269336"/>
              <a:gd name="connsiteY236" fmla="*/ 2189622 h 2323145"/>
              <a:gd name="connsiteX237" fmla="*/ 1512113 w 11269336"/>
              <a:gd name="connsiteY237" fmla="*/ 2188534 h 2323145"/>
              <a:gd name="connsiteX238" fmla="*/ 1498838 w 11269336"/>
              <a:gd name="connsiteY238" fmla="*/ 2189213 h 2323145"/>
              <a:gd name="connsiteX239" fmla="*/ 1494279 w 11269336"/>
              <a:gd name="connsiteY239" fmla="*/ 2183112 h 2323145"/>
              <a:gd name="connsiteX240" fmla="*/ 1473714 w 11269336"/>
              <a:gd name="connsiteY240" fmla="*/ 2179625 h 2323145"/>
              <a:gd name="connsiteX241" fmla="*/ 1449503 w 11269336"/>
              <a:gd name="connsiteY241" fmla="*/ 2182633 h 2323145"/>
              <a:gd name="connsiteX242" fmla="*/ 1266687 w 11269336"/>
              <a:gd name="connsiteY242" fmla="*/ 2212688 h 2323145"/>
              <a:gd name="connsiteX243" fmla="*/ 1239614 w 11269336"/>
              <a:gd name="connsiteY243" fmla="*/ 2209727 h 2323145"/>
              <a:gd name="connsiteX244" fmla="*/ 1202436 w 11269336"/>
              <a:gd name="connsiteY244" fmla="*/ 2209817 h 2323145"/>
              <a:gd name="connsiteX245" fmla="*/ 1136097 w 11269336"/>
              <a:gd name="connsiteY245" fmla="*/ 2205112 h 2323145"/>
              <a:gd name="connsiteX246" fmla="*/ 988232 w 11269336"/>
              <a:gd name="connsiteY246" fmla="*/ 2235635 h 2323145"/>
              <a:gd name="connsiteX247" fmla="*/ 981959 w 11269336"/>
              <a:gd name="connsiteY247" fmla="*/ 2231607 h 2323145"/>
              <a:gd name="connsiteX248" fmla="*/ 938600 w 11269336"/>
              <a:gd name="connsiteY248" fmla="*/ 2238113 h 2323145"/>
              <a:gd name="connsiteX249" fmla="*/ 791788 w 11269336"/>
              <a:gd name="connsiteY249" fmla="*/ 2293224 h 2323145"/>
              <a:gd name="connsiteX250" fmla="*/ 706914 w 11269336"/>
              <a:gd name="connsiteY250" fmla="*/ 2305046 h 2323145"/>
              <a:gd name="connsiteX251" fmla="*/ 675971 w 11269336"/>
              <a:gd name="connsiteY251" fmla="*/ 2304030 h 2323145"/>
              <a:gd name="connsiteX252" fmla="*/ 624180 w 11269336"/>
              <a:gd name="connsiteY252" fmla="*/ 2302650 h 2323145"/>
              <a:gd name="connsiteX253" fmla="*/ 583453 w 11269336"/>
              <a:gd name="connsiteY253" fmla="*/ 2288788 h 2323145"/>
              <a:gd name="connsiteX254" fmla="*/ 540946 w 11269336"/>
              <a:gd name="connsiteY254" fmla="*/ 2292721 h 2323145"/>
              <a:gd name="connsiteX255" fmla="*/ 533680 w 11269336"/>
              <a:gd name="connsiteY255" fmla="*/ 2310233 h 2323145"/>
              <a:gd name="connsiteX256" fmla="*/ 487366 w 11269336"/>
              <a:gd name="connsiteY256" fmla="*/ 2309053 h 2323145"/>
              <a:gd name="connsiteX257" fmla="*/ 416820 w 11269336"/>
              <a:gd name="connsiteY257" fmla="*/ 2305443 h 2323145"/>
              <a:gd name="connsiteX258" fmla="*/ 376805 w 11269336"/>
              <a:gd name="connsiteY258" fmla="*/ 2307647 h 2323145"/>
              <a:gd name="connsiteX259" fmla="*/ 266777 w 11269336"/>
              <a:gd name="connsiteY259" fmla="*/ 2309012 h 2323145"/>
              <a:gd name="connsiteX260" fmla="*/ 156013 w 11269336"/>
              <a:gd name="connsiteY260" fmla="*/ 2306832 h 2323145"/>
              <a:gd name="connsiteX261" fmla="*/ 87258 w 11269336"/>
              <a:gd name="connsiteY261" fmla="*/ 2285511 h 2323145"/>
              <a:gd name="connsiteX262" fmla="*/ 23798 w 11269336"/>
              <a:gd name="connsiteY262" fmla="*/ 2281822 h 2323145"/>
              <a:gd name="connsiteX263" fmla="*/ 0 w 11269336"/>
              <a:gd name="connsiteY263" fmla="*/ 2285369 h 2323145"/>
              <a:gd name="connsiteX264" fmla="*/ 0 w 11269336"/>
              <a:gd name="connsiteY26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9062863 w 11269336"/>
              <a:gd name="connsiteY22" fmla="*/ 754656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33444 w 11269336"/>
              <a:gd name="connsiteY144" fmla="*/ 2181200 h 2323145"/>
              <a:gd name="connsiteX145" fmla="*/ 4492832 w 11269336"/>
              <a:gd name="connsiteY145" fmla="*/ 2188033 h 2323145"/>
              <a:gd name="connsiteX146" fmla="*/ 4467257 w 11269336"/>
              <a:gd name="connsiteY146" fmla="*/ 2196121 h 2323145"/>
              <a:gd name="connsiteX147" fmla="*/ 4459937 w 11269336"/>
              <a:gd name="connsiteY147" fmla="*/ 2195182 h 2323145"/>
              <a:gd name="connsiteX148" fmla="*/ 4433312 w 11269336"/>
              <a:gd name="connsiteY148" fmla="*/ 2199004 h 2323145"/>
              <a:gd name="connsiteX149" fmla="*/ 4420601 w 11269336"/>
              <a:gd name="connsiteY149" fmla="*/ 2205158 h 2323145"/>
              <a:gd name="connsiteX150" fmla="*/ 4405765 w 11269336"/>
              <a:gd name="connsiteY150" fmla="*/ 2199902 h 2323145"/>
              <a:gd name="connsiteX151" fmla="*/ 4401354 w 11269336"/>
              <a:gd name="connsiteY151" fmla="*/ 2194745 h 2323145"/>
              <a:gd name="connsiteX152" fmla="*/ 4383151 w 11269336"/>
              <a:gd name="connsiteY152" fmla="*/ 2201140 h 2323145"/>
              <a:gd name="connsiteX153" fmla="*/ 4366646 w 11269336"/>
              <a:gd name="connsiteY153" fmla="*/ 2198564 h 2323145"/>
              <a:gd name="connsiteX154" fmla="*/ 4354009 w 11269336"/>
              <a:gd name="connsiteY154" fmla="*/ 2204984 h 2323145"/>
              <a:gd name="connsiteX155" fmla="*/ 4348284 w 11269336"/>
              <a:gd name="connsiteY155" fmla="*/ 2205270 h 2323145"/>
              <a:gd name="connsiteX156" fmla="*/ 4333906 w 11269336"/>
              <a:gd name="connsiteY156" fmla="*/ 2205251 h 2323145"/>
              <a:gd name="connsiteX157" fmla="*/ 4308819 w 11269336"/>
              <a:gd name="connsiteY157" fmla="*/ 2203822 h 2323145"/>
              <a:gd name="connsiteX158" fmla="*/ 4301210 w 11269336"/>
              <a:gd name="connsiteY158" fmla="*/ 2204456 h 2323145"/>
              <a:gd name="connsiteX159" fmla="*/ 4283095 w 11269336"/>
              <a:gd name="connsiteY159" fmla="*/ 2198177 h 2323145"/>
              <a:gd name="connsiteX160" fmla="*/ 4250119 w 11269336"/>
              <a:gd name="connsiteY160" fmla="*/ 2196342 h 2323145"/>
              <a:gd name="connsiteX161" fmla="*/ 4189203 w 11269336"/>
              <a:gd name="connsiteY161" fmla="*/ 2178994 h 2323145"/>
              <a:gd name="connsiteX162" fmla="*/ 4154035 w 11269336"/>
              <a:gd name="connsiteY162" fmla="*/ 2171950 h 2323145"/>
              <a:gd name="connsiteX163" fmla="*/ 4129569 w 11269336"/>
              <a:gd name="connsiteY163" fmla="*/ 2163850 h 2323145"/>
              <a:gd name="connsiteX164" fmla="*/ 4061250 w 11269336"/>
              <a:gd name="connsiteY164" fmla="*/ 2159236 h 2323145"/>
              <a:gd name="connsiteX165" fmla="*/ 3945480 w 11269336"/>
              <a:gd name="connsiteY165" fmla="*/ 2158279 h 2323145"/>
              <a:gd name="connsiteX166" fmla="*/ 3921468 w 11269336"/>
              <a:gd name="connsiteY166" fmla="*/ 2156588 h 2323145"/>
              <a:gd name="connsiteX167" fmla="*/ 3903348 w 11269336"/>
              <a:gd name="connsiteY167" fmla="*/ 2149220 h 2323145"/>
              <a:gd name="connsiteX168" fmla="*/ 3901342 w 11269336"/>
              <a:gd name="connsiteY168" fmla="*/ 2142355 h 2323145"/>
              <a:gd name="connsiteX169" fmla="*/ 3888539 w 11269336"/>
              <a:gd name="connsiteY169" fmla="*/ 2140476 h 2323145"/>
              <a:gd name="connsiteX170" fmla="*/ 3885662 w 11269336"/>
              <a:gd name="connsiteY170" fmla="*/ 2138740 h 2323145"/>
              <a:gd name="connsiteX171" fmla="*/ 3868627 w 11269336"/>
              <a:gd name="connsiteY171" fmla="*/ 2130023 h 2323145"/>
              <a:gd name="connsiteX172" fmla="*/ 3819177 w 11269336"/>
              <a:gd name="connsiteY172" fmla="*/ 2142111 h 2323145"/>
              <a:gd name="connsiteX173" fmla="*/ 3769100 w 11269336"/>
              <a:gd name="connsiteY173" fmla="*/ 2131731 h 2323145"/>
              <a:gd name="connsiteX174" fmla="*/ 3562752 w 11269336"/>
              <a:gd name="connsiteY174" fmla="*/ 2131785 h 2323145"/>
              <a:gd name="connsiteX175" fmla="*/ 3541402 w 11269336"/>
              <a:gd name="connsiteY175" fmla="*/ 2106821 h 2323145"/>
              <a:gd name="connsiteX176" fmla="*/ 3365341 w 11269336"/>
              <a:gd name="connsiteY176" fmla="*/ 2077638 h 2323145"/>
              <a:gd name="connsiteX177" fmla="*/ 3170922 w 11269336"/>
              <a:gd name="connsiteY177" fmla="*/ 2115957 h 2323145"/>
              <a:gd name="connsiteX178" fmla="*/ 3156256 w 11269336"/>
              <a:gd name="connsiteY178" fmla="*/ 2124773 h 2323145"/>
              <a:gd name="connsiteX179" fmla="*/ 3140298 w 11269336"/>
              <a:gd name="connsiteY179" fmla="*/ 2129182 h 2323145"/>
              <a:gd name="connsiteX180" fmla="*/ 3138514 w 11269336"/>
              <a:gd name="connsiteY180" fmla="*/ 2128069 h 2323145"/>
              <a:gd name="connsiteX181" fmla="*/ 3120467 w 11269336"/>
              <a:gd name="connsiteY181" fmla="*/ 2128281 h 2323145"/>
              <a:gd name="connsiteX182" fmla="*/ 3116175 w 11269336"/>
              <a:gd name="connsiteY182" fmla="*/ 2131633 h 2323145"/>
              <a:gd name="connsiteX183" fmla="*/ 3103685 w 11269336"/>
              <a:gd name="connsiteY183" fmla="*/ 2132814 h 2323145"/>
              <a:gd name="connsiteX184" fmla="*/ 3078794 w 11269336"/>
              <a:gd name="connsiteY184" fmla="*/ 2137935 h 2323145"/>
              <a:gd name="connsiteX185" fmla="*/ 3074407 w 11269336"/>
              <a:gd name="connsiteY185" fmla="*/ 2136274 h 2323145"/>
              <a:gd name="connsiteX186" fmla="*/ 3037285 w 11269336"/>
              <a:gd name="connsiteY186" fmla="*/ 2139919 h 2323145"/>
              <a:gd name="connsiteX187" fmla="*/ 3036901 w 11269336"/>
              <a:gd name="connsiteY187" fmla="*/ 2138726 h 2323145"/>
              <a:gd name="connsiteX188" fmla="*/ 3026996 w 11269336"/>
              <a:gd name="connsiteY188" fmla="*/ 2134322 h 2323145"/>
              <a:gd name="connsiteX189" fmla="*/ 3007772 w 11269336"/>
              <a:gd name="connsiteY189" fmla="*/ 2128742 h 2323145"/>
              <a:gd name="connsiteX190" fmla="*/ 2965030 w 11269336"/>
              <a:gd name="connsiteY190" fmla="*/ 2100494 h 2323145"/>
              <a:gd name="connsiteX191" fmla="*/ 2926342 w 11269336"/>
              <a:gd name="connsiteY191" fmla="*/ 2104155 h 2323145"/>
              <a:gd name="connsiteX192" fmla="*/ 2918608 w 11269336"/>
              <a:gd name="connsiteY192" fmla="*/ 2104215 h 2323145"/>
              <a:gd name="connsiteX193" fmla="*/ 2918475 w 11269336"/>
              <a:gd name="connsiteY193" fmla="*/ 2103937 h 2323145"/>
              <a:gd name="connsiteX194" fmla="*/ 2910360 w 11269336"/>
              <a:gd name="connsiteY194" fmla="*/ 2103444 h 2323145"/>
              <a:gd name="connsiteX195" fmla="*/ 2904507 w 11269336"/>
              <a:gd name="connsiteY195" fmla="*/ 2104326 h 2323145"/>
              <a:gd name="connsiteX196" fmla="*/ 2889503 w 11269336"/>
              <a:gd name="connsiteY196" fmla="*/ 2104443 h 2323145"/>
              <a:gd name="connsiteX197" fmla="*/ 2884480 w 11269336"/>
              <a:gd name="connsiteY197" fmla="*/ 2102626 h 2323145"/>
              <a:gd name="connsiteX198" fmla="*/ 2882689 w 11269336"/>
              <a:gd name="connsiteY198" fmla="*/ 2099228 h 2323145"/>
              <a:gd name="connsiteX199" fmla="*/ 2881291 w 11269336"/>
              <a:gd name="connsiteY199" fmla="*/ 2099618 h 2323145"/>
              <a:gd name="connsiteX200" fmla="*/ 2853979 w 11269336"/>
              <a:gd name="connsiteY200" fmla="*/ 2090388 h 2323145"/>
              <a:gd name="connsiteX201" fmla="*/ 2791790 w 11269336"/>
              <a:gd name="connsiteY201" fmla="*/ 2080332 h 2323145"/>
              <a:gd name="connsiteX202" fmla="*/ 2755844 w 11269336"/>
              <a:gd name="connsiteY202" fmla="*/ 2078874 h 2323145"/>
              <a:gd name="connsiteX203" fmla="*/ 2657742 w 11269336"/>
              <a:gd name="connsiteY203" fmla="*/ 2070179 h 2323145"/>
              <a:gd name="connsiteX204" fmla="*/ 2559549 w 11269336"/>
              <a:gd name="connsiteY204" fmla="*/ 2057873 h 2323145"/>
              <a:gd name="connsiteX205" fmla="*/ 2512054 w 11269336"/>
              <a:gd name="connsiteY205" fmla="*/ 2031671 h 2323145"/>
              <a:gd name="connsiteX206" fmla="*/ 2506437 w 11269336"/>
              <a:gd name="connsiteY206" fmla="*/ 2030918 h 2323145"/>
              <a:gd name="connsiteX207" fmla="*/ 2491752 w 11269336"/>
              <a:gd name="connsiteY207" fmla="*/ 2033906 h 2323145"/>
              <a:gd name="connsiteX208" fmla="*/ 2486338 w 11269336"/>
              <a:gd name="connsiteY208" fmla="*/ 2035862 h 2323145"/>
              <a:gd name="connsiteX209" fmla="*/ 2478186 w 11269336"/>
              <a:gd name="connsiteY209" fmla="*/ 2036953 h 2323145"/>
              <a:gd name="connsiteX210" fmla="*/ 2477950 w 11269336"/>
              <a:gd name="connsiteY210" fmla="*/ 2036715 h 2323145"/>
              <a:gd name="connsiteX211" fmla="*/ 2470381 w 11269336"/>
              <a:gd name="connsiteY211" fmla="*/ 2038256 h 2323145"/>
              <a:gd name="connsiteX212" fmla="*/ 2433781 w 11269336"/>
              <a:gd name="connsiteY212" fmla="*/ 2049140 h 2323145"/>
              <a:gd name="connsiteX213" fmla="*/ 2381172 w 11269336"/>
              <a:gd name="connsiteY213" fmla="*/ 2030645 h 2323145"/>
              <a:gd name="connsiteX214" fmla="*/ 2360198 w 11269336"/>
              <a:gd name="connsiteY214" fmla="*/ 2029059 h 2323145"/>
              <a:gd name="connsiteX215" fmla="*/ 2348815 w 11269336"/>
              <a:gd name="connsiteY215" fmla="*/ 2026798 h 2323145"/>
              <a:gd name="connsiteX216" fmla="*/ 2347988 w 11269336"/>
              <a:gd name="connsiteY216" fmla="*/ 2025745 h 2323145"/>
              <a:gd name="connsiteX217" fmla="*/ 2312920 w 11269336"/>
              <a:gd name="connsiteY217" fmla="*/ 2036311 h 2323145"/>
              <a:gd name="connsiteX218" fmla="*/ 2307986 w 11269336"/>
              <a:gd name="connsiteY218" fmla="*/ 2035583 h 2323145"/>
              <a:gd name="connsiteX219" fmla="*/ 2285481 w 11269336"/>
              <a:gd name="connsiteY219" fmla="*/ 2045197 h 2323145"/>
              <a:gd name="connsiteX220" fmla="*/ 2273666 w 11269336"/>
              <a:gd name="connsiteY220" fmla="*/ 2048710 h 2323145"/>
              <a:gd name="connsiteX221" fmla="*/ 2270719 w 11269336"/>
              <a:gd name="connsiteY221" fmla="*/ 2052702 h 2323145"/>
              <a:gd name="connsiteX222" fmla="*/ 2253080 w 11269336"/>
              <a:gd name="connsiteY222" fmla="*/ 2056363 h 2323145"/>
              <a:gd name="connsiteX223" fmla="*/ 2250906 w 11269336"/>
              <a:gd name="connsiteY223" fmla="*/ 2055654 h 2323145"/>
              <a:gd name="connsiteX224" fmla="*/ 2236905 w 11269336"/>
              <a:gd name="connsiteY224" fmla="*/ 2062882 h 2323145"/>
              <a:gd name="connsiteX225" fmla="*/ 2225830 w 11269336"/>
              <a:gd name="connsiteY225" fmla="*/ 2074027 h 2323145"/>
              <a:gd name="connsiteX226" fmla="*/ 2073776 w 11269336"/>
              <a:gd name="connsiteY226" fmla="*/ 2089244 h 2323145"/>
              <a:gd name="connsiteX227" fmla="*/ 1948256 w 11269336"/>
              <a:gd name="connsiteY227" fmla="*/ 2146616 h 2323145"/>
              <a:gd name="connsiteX228" fmla="*/ 1865582 w 11269336"/>
              <a:gd name="connsiteY228" fmla="*/ 2153738 h 2323145"/>
              <a:gd name="connsiteX229" fmla="*/ 1835210 w 11269336"/>
              <a:gd name="connsiteY229" fmla="*/ 2134244 h 2323145"/>
              <a:gd name="connsiteX230" fmla="*/ 1632661 w 11269336"/>
              <a:gd name="connsiteY230" fmla="*/ 2173882 h 2323145"/>
              <a:gd name="connsiteX231" fmla="*/ 1579590 w 11269336"/>
              <a:gd name="connsiteY231" fmla="*/ 2173680 h 2323145"/>
              <a:gd name="connsiteX232" fmla="*/ 1535601 w 11269336"/>
              <a:gd name="connsiteY232" fmla="*/ 2194590 h 2323145"/>
              <a:gd name="connsiteX233" fmla="*/ 1515594 w 11269336"/>
              <a:gd name="connsiteY233" fmla="*/ 2189622 h 2323145"/>
              <a:gd name="connsiteX234" fmla="*/ 1512113 w 11269336"/>
              <a:gd name="connsiteY234" fmla="*/ 2188534 h 2323145"/>
              <a:gd name="connsiteX235" fmla="*/ 1498838 w 11269336"/>
              <a:gd name="connsiteY235" fmla="*/ 2189213 h 2323145"/>
              <a:gd name="connsiteX236" fmla="*/ 1494279 w 11269336"/>
              <a:gd name="connsiteY236" fmla="*/ 2183112 h 2323145"/>
              <a:gd name="connsiteX237" fmla="*/ 1473714 w 11269336"/>
              <a:gd name="connsiteY237" fmla="*/ 2179625 h 2323145"/>
              <a:gd name="connsiteX238" fmla="*/ 1449503 w 11269336"/>
              <a:gd name="connsiteY238" fmla="*/ 2182633 h 2323145"/>
              <a:gd name="connsiteX239" fmla="*/ 1266687 w 11269336"/>
              <a:gd name="connsiteY239" fmla="*/ 2212688 h 2323145"/>
              <a:gd name="connsiteX240" fmla="*/ 1239614 w 11269336"/>
              <a:gd name="connsiteY240" fmla="*/ 2209727 h 2323145"/>
              <a:gd name="connsiteX241" fmla="*/ 1202436 w 11269336"/>
              <a:gd name="connsiteY241" fmla="*/ 2209817 h 2323145"/>
              <a:gd name="connsiteX242" fmla="*/ 1136097 w 11269336"/>
              <a:gd name="connsiteY242" fmla="*/ 2205112 h 2323145"/>
              <a:gd name="connsiteX243" fmla="*/ 988232 w 11269336"/>
              <a:gd name="connsiteY243" fmla="*/ 2235635 h 2323145"/>
              <a:gd name="connsiteX244" fmla="*/ 981959 w 11269336"/>
              <a:gd name="connsiteY244" fmla="*/ 2231607 h 2323145"/>
              <a:gd name="connsiteX245" fmla="*/ 938600 w 11269336"/>
              <a:gd name="connsiteY245" fmla="*/ 2238113 h 2323145"/>
              <a:gd name="connsiteX246" fmla="*/ 791788 w 11269336"/>
              <a:gd name="connsiteY246" fmla="*/ 2293224 h 2323145"/>
              <a:gd name="connsiteX247" fmla="*/ 706914 w 11269336"/>
              <a:gd name="connsiteY247" fmla="*/ 2305046 h 2323145"/>
              <a:gd name="connsiteX248" fmla="*/ 675971 w 11269336"/>
              <a:gd name="connsiteY248" fmla="*/ 2304030 h 2323145"/>
              <a:gd name="connsiteX249" fmla="*/ 624180 w 11269336"/>
              <a:gd name="connsiteY249" fmla="*/ 2302650 h 2323145"/>
              <a:gd name="connsiteX250" fmla="*/ 583453 w 11269336"/>
              <a:gd name="connsiteY250" fmla="*/ 2288788 h 2323145"/>
              <a:gd name="connsiteX251" fmla="*/ 540946 w 11269336"/>
              <a:gd name="connsiteY251" fmla="*/ 2292721 h 2323145"/>
              <a:gd name="connsiteX252" fmla="*/ 533680 w 11269336"/>
              <a:gd name="connsiteY252" fmla="*/ 2310233 h 2323145"/>
              <a:gd name="connsiteX253" fmla="*/ 487366 w 11269336"/>
              <a:gd name="connsiteY253" fmla="*/ 2309053 h 2323145"/>
              <a:gd name="connsiteX254" fmla="*/ 416820 w 11269336"/>
              <a:gd name="connsiteY254" fmla="*/ 2305443 h 2323145"/>
              <a:gd name="connsiteX255" fmla="*/ 376805 w 11269336"/>
              <a:gd name="connsiteY255" fmla="*/ 2307647 h 2323145"/>
              <a:gd name="connsiteX256" fmla="*/ 266777 w 11269336"/>
              <a:gd name="connsiteY256" fmla="*/ 2309012 h 2323145"/>
              <a:gd name="connsiteX257" fmla="*/ 156013 w 11269336"/>
              <a:gd name="connsiteY257" fmla="*/ 2306832 h 2323145"/>
              <a:gd name="connsiteX258" fmla="*/ 87258 w 11269336"/>
              <a:gd name="connsiteY258" fmla="*/ 2285511 h 2323145"/>
              <a:gd name="connsiteX259" fmla="*/ 23798 w 11269336"/>
              <a:gd name="connsiteY259" fmla="*/ 2281822 h 2323145"/>
              <a:gd name="connsiteX260" fmla="*/ 0 w 11269336"/>
              <a:gd name="connsiteY260" fmla="*/ 2285369 h 2323145"/>
              <a:gd name="connsiteX261" fmla="*/ 0 w 11269336"/>
              <a:gd name="connsiteY26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593061 w 11269336"/>
              <a:gd name="connsiteY142" fmla="*/ 2171597 h 2323145"/>
              <a:gd name="connsiteX143" fmla="*/ 4533444 w 11269336"/>
              <a:gd name="connsiteY143" fmla="*/ 2181200 h 2323145"/>
              <a:gd name="connsiteX144" fmla="*/ 4492832 w 11269336"/>
              <a:gd name="connsiteY144" fmla="*/ 2188033 h 2323145"/>
              <a:gd name="connsiteX145" fmla="*/ 4467257 w 11269336"/>
              <a:gd name="connsiteY145" fmla="*/ 2196121 h 2323145"/>
              <a:gd name="connsiteX146" fmla="*/ 4459937 w 11269336"/>
              <a:gd name="connsiteY146" fmla="*/ 2195182 h 2323145"/>
              <a:gd name="connsiteX147" fmla="*/ 4433312 w 11269336"/>
              <a:gd name="connsiteY147" fmla="*/ 2199004 h 2323145"/>
              <a:gd name="connsiteX148" fmla="*/ 4420601 w 11269336"/>
              <a:gd name="connsiteY148" fmla="*/ 2205158 h 2323145"/>
              <a:gd name="connsiteX149" fmla="*/ 4405765 w 11269336"/>
              <a:gd name="connsiteY149" fmla="*/ 2199902 h 2323145"/>
              <a:gd name="connsiteX150" fmla="*/ 4401354 w 11269336"/>
              <a:gd name="connsiteY150" fmla="*/ 2194745 h 2323145"/>
              <a:gd name="connsiteX151" fmla="*/ 4383151 w 11269336"/>
              <a:gd name="connsiteY151" fmla="*/ 2201140 h 2323145"/>
              <a:gd name="connsiteX152" fmla="*/ 4366646 w 11269336"/>
              <a:gd name="connsiteY152" fmla="*/ 2198564 h 2323145"/>
              <a:gd name="connsiteX153" fmla="*/ 4354009 w 11269336"/>
              <a:gd name="connsiteY153" fmla="*/ 2204984 h 2323145"/>
              <a:gd name="connsiteX154" fmla="*/ 4348284 w 11269336"/>
              <a:gd name="connsiteY154" fmla="*/ 2205270 h 2323145"/>
              <a:gd name="connsiteX155" fmla="*/ 4333906 w 11269336"/>
              <a:gd name="connsiteY155" fmla="*/ 2205251 h 2323145"/>
              <a:gd name="connsiteX156" fmla="*/ 4308819 w 11269336"/>
              <a:gd name="connsiteY156" fmla="*/ 2203822 h 2323145"/>
              <a:gd name="connsiteX157" fmla="*/ 4301210 w 11269336"/>
              <a:gd name="connsiteY157" fmla="*/ 2204456 h 2323145"/>
              <a:gd name="connsiteX158" fmla="*/ 4283095 w 11269336"/>
              <a:gd name="connsiteY158" fmla="*/ 2198177 h 2323145"/>
              <a:gd name="connsiteX159" fmla="*/ 4250119 w 11269336"/>
              <a:gd name="connsiteY159" fmla="*/ 2196342 h 2323145"/>
              <a:gd name="connsiteX160" fmla="*/ 4189203 w 11269336"/>
              <a:gd name="connsiteY160" fmla="*/ 2178994 h 2323145"/>
              <a:gd name="connsiteX161" fmla="*/ 4154035 w 11269336"/>
              <a:gd name="connsiteY161" fmla="*/ 2171950 h 2323145"/>
              <a:gd name="connsiteX162" fmla="*/ 4129569 w 11269336"/>
              <a:gd name="connsiteY162" fmla="*/ 2163850 h 2323145"/>
              <a:gd name="connsiteX163" fmla="*/ 4061250 w 11269336"/>
              <a:gd name="connsiteY163" fmla="*/ 2159236 h 2323145"/>
              <a:gd name="connsiteX164" fmla="*/ 3945480 w 11269336"/>
              <a:gd name="connsiteY164" fmla="*/ 2158279 h 2323145"/>
              <a:gd name="connsiteX165" fmla="*/ 3921468 w 11269336"/>
              <a:gd name="connsiteY165" fmla="*/ 2156588 h 2323145"/>
              <a:gd name="connsiteX166" fmla="*/ 3903348 w 11269336"/>
              <a:gd name="connsiteY166" fmla="*/ 2149220 h 2323145"/>
              <a:gd name="connsiteX167" fmla="*/ 3901342 w 11269336"/>
              <a:gd name="connsiteY167" fmla="*/ 2142355 h 2323145"/>
              <a:gd name="connsiteX168" fmla="*/ 3888539 w 11269336"/>
              <a:gd name="connsiteY168" fmla="*/ 2140476 h 2323145"/>
              <a:gd name="connsiteX169" fmla="*/ 3885662 w 11269336"/>
              <a:gd name="connsiteY169" fmla="*/ 2138740 h 2323145"/>
              <a:gd name="connsiteX170" fmla="*/ 3868627 w 11269336"/>
              <a:gd name="connsiteY170" fmla="*/ 2130023 h 2323145"/>
              <a:gd name="connsiteX171" fmla="*/ 3819177 w 11269336"/>
              <a:gd name="connsiteY171" fmla="*/ 2142111 h 2323145"/>
              <a:gd name="connsiteX172" fmla="*/ 3769100 w 11269336"/>
              <a:gd name="connsiteY172" fmla="*/ 2131731 h 2323145"/>
              <a:gd name="connsiteX173" fmla="*/ 3562752 w 11269336"/>
              <a:gd name="connsiteY173" fmla="*/ 2131785 h 2323145"/>
              <a:gd name="connsiteX174" fmla="*/ 3541402 w 11269336"/>
              <a:gd name="connsiteY174" fmla="*/ 2106821 h 2323145"/>
              <a:gd name="connsiteX175" fmla="*/ 3365341 w 11269336"/>
              <a:gd name="connsiteY175" fmla="*/ 2077638 h 2323145"/>
              <a:gd name="connsiteX176" fmla="*/ 3170922 w 11269336"/>
              <a:gd name="connsiteY176" fmla="*/ 2115957 h 2323145"/>
              <a:gd name="connsiteX177" fmla="*/ 3156256 w 11269336"/>
              <a:gd name="connsiteY177" fmla="*/ 2124773 h 2323145"/>
              <a:gd name="connsiteX178" fmla="*/ 3140298 w 11269336"/>
              <a:gd name="connsiteY178" fmla="*/ 2129182 h 2323145"/>
              <a:gd name="connsiteX179" fmla="*/ 3138514 w 11269336"/>
              <a:gd name="connsiteY179" fmla="*/ 2128069 h 2323145"/>
              <a:gd name="connsiteX180" fmla="*/ 3120467 w 11269336"/>
              <a:gd name="connsiteY180" fmla="*/ 2128281 h 2323145"/>
              <a:gd name="connsiteX181" fmla="*/ 3116175 w 11269336"/>
              <a:gd name="connsiteY181" fmla="*/ 2131633 h 2323145"/>
              <a:gd name="connsiteX182" fmla="*/ 3103685 w 11269336"/>
              <a:gd name="connsiteY182" fmla="*/ 2132814 h 2323145"/>
              <a:gd name="connsiteX183" fmla="*/ 3078794 w 11269336"/>
              <a:gd name="connsiteY183" fmla="*/ 2137935 h 2323145"/>
              <a:gd name="connsiteX184" fmla="*/ 3074407 w 11269336"/>
              <a:gd name="connsiteY184" fmla="*/ 2136274 h 2323145"/>
              <a:gd name="connsiteX185" fmla="*/ 3037285 w 11269336"/>
              <a:gd name="connsiteY185" fmla="*/ 2139919 h 2323145"/>
              <a:gd name="connsiteX186" fmla="*/ 3036901 w 11269336"/>
              <a:gd name="connsiteY186" fmla="*/ 2138726 h 2323145"/>
              <a:gd name="connsiteX187" fmla="*/ 3026996 w 11269336"/>
              <a:gd name="connsiteY187" fmla="*/ 2134322 h 2323145"/>
              <a:gd name="connsiteX188" fmla="*/ 3007772 w 11269336"/>
              <a:gd name="connsiteY188" fmla="*/ 2128742 h 2323145"/>
              <a:gd name="connsiteX189" fmla="*/ 2965030 w 11269336"/>
              <a:gd name="connsiteY189" fmla="*/ 2100494 h 2323145"/>
              <a:gd name="connsiteX190" fmla="*/ 2926342 w 11269336"/>
              <a:gd name="connsiteY190" fmla="*/ 2104155 h 2323145"/>
              <a:gd name="connsiteX191" fmla="*/ 2918608 w 11269336"/>
              <a:gd name="connsiteY191" fmla="*/ 2104215 h 2323145"/>
              <a:gd name="connsiteX192" fmla="*/ 2918475 w 11269336"/>
              <a:gd name="connsiteY192" fmla="*/ 2103937 h 2323145"/>
              <a:gd name="connsiteX193" fmla="*/ 2910360 w 11269336"/>
              <a:gd name="connsiteY193" fmla="*/ 2103444 h 2323145"/>
              <a:gd name="connsiteX194" fmla="*/ 2904507 w 11269336"/>
              <a:gd name="connsiteY194" fmla="*/ 2104326 h 2323145"/>
              <a:gd name="connsiteX195" fmla="*/ 2889503 w 11269336"/>
              <a:gd name="connsiteY195" fmla="*/ 2104443 h 2323145"/>
              <a:gd name="connsiteX196" fmla="*/ 2884480 w 11269336"/>
              <a:gd name="connsiteY196" fmla="*/ 2102626 h 2323145"/>
              <a:gd name="connsiteX197" fmla="*/ 2882689 w 11269336"/>
              <a:gd name="connsiteY197" fmla="*/ 2099228 h 2323145"/>
              <a:gd name="connsiteX198" fmla="*/ 2881291 w 11269336"/>
              <a:gd name="connsiteY198" fmla="*/ 2099618 h 2323145"/>
              <a:gd name="connsiteX199" fmla="*/ 2853979 w 11269336"/>
              <a:gd name="connsiteY199" fmla="*/ 2090388 h 2323145"/>
              <a:gd name="connsiteX200" fmla="*/ 2791790 w 11269336"/>
              <a:gd name="connsiteY200" fmla="*/ 2080332 h 2323145"/>
              <a:gd name="connsiteX201" fmla="*/ 2755844 w 11269336"/>
              <a:gd name="connsiteY201" fmla="*/ 2078874 h 2323145"/>
              <a:gd name="connsiteX202" fmla="*/ 2657742 w 11269336"/>
              <a:gd name="connsiteY202" fmla="*/ 2070179 h 2323145"/>
              <a:gd name="connsiteX203" fmla="*/ 2559549 w 11269336"/>
              <a:gd name="connsiteY203" fmla="*/ 2057873 h 2323145"/>
              <a:gd name="connsiteX204" fmla="*/ 2512054 w 11269336"/>
              <a:gd name="connsiteY204" fmla="*/ 2031671 h 2323145"/>
              <a:gd name="connsiteX205" fmla="*/ 2506437 w 11269336"/>
              <a:gd name="connsiteY205" fmla="*/ 2030918 h 2323145"/>
              <a:gd name="connsiteX206" fmla="*/ 2491752 w 11269336"/>
              <a:gd name="connsiteY206" fmla="*/ 2033906 h 2323145"/>
              <a:gd name="connsiteX207" fmla="*/ 2486338 w 11269336"/>
              <a:gd name="connsiteY207" fmla="*/ 2035862 h 2323145"/>
              <a:gd name="connsiteX208" fmla="*/ 2478186 w 11269336"/>
              <a:gd name="connsiteY208" fmla="*/ 2036953 h 2323145"/>
              <a:gd name="connsiteX209" fmla="*/ 2477950 w 11269336"/>
              <a:gd name="connsiteY209" fmla="*/ 2036715 h 2323145"/>
              <a:gd name="connsiteX210" fmla="*/ 2470381 w 11269336"/>
              <a:gd name="connsiteY210" fmla="*/ 2038256 h 2323145"/>
              <a:gd name="connsiteX211" fmla="*/ 2433781 w 11269336"/>
              <a:gd name="connsiteY211" fmla="*/ 2049140 h 2323145"/>
              <a:gd name="connsiteX212" fmla="*/ 2381172 w 11269336"/>
              <a:gd name="connsiteY212" fmla="*/ 2030645 h 2323145"/>
              <a:gd name="connsiteX213" fmla="*/ 2360198 w 11269336"/>
              <a:gd name="connsiteY213" fmla="*/ 2029059 h 2323145"/>
              <a:gd name="connsiteX214" fmla="*/ 2348815 w 11269336"/>
              <a:gd name="connsiteY214" fmla="*/ 2026798 h 2323145"/>
              <a:gd name="connsiteX215" fmla="*/ 2347988 w 11269336"/>
              <a:gd name="connsiteY215" fmla="*/ 2025745 h 2323145"/>
              <a:gd name="connsiteX216" fmla="*/ 2312920 w 11269336"/>
              <a:gd name="connsiteY216" fmla="*/ 2036311 h 2323145"/>
              <a:gd name="connsiteX217" fmla="*/ 2307986 w 11269336"/>
              <a:gd name="connsiteY217" fmla="*/ 2035583 h 2323145"/>
              <a:gd name="connsiteX218" fmla="*/ 2285481 w 11269336"/>
              <a:gd name="connsiteY218" fmla="*/ 2045197 h 2323145"/>
              <a:gd name="connsiteX219" fmla="*/ 2273666 w 11269336"/>
              <a:gd name="connsiteY219" fmla="*/ 2048710 h 2323145"/>
              <a:gd name="connsiteX220" fmla="*/ 2270719 w 11269336"/>
              <a:gd name="connsiteY220" fmla="*/ 2052702 h 2323145"/>
              <a:gd name="connsiteX221" fmla="*/ 2253080 w 11269336"/>
              <a:gd name="connsiteY221" fmla="*/ 2056363 h 2323145"/>
              <a:gd name="connsiteX222" fmla="*/ 2250906 w 11269336"/>
              <a:gd name="connsiteY222" fmla="*/ 2055654 h 2323145"/>
              <a:gd name="connsiteX223" fmla="*/ 2236905 w 11269336"/>
              <a:gd name="connsiteY223" fmla="*/ 2062882 h 2323145"/>
              <a:gd name="connsiteX224" fmla="*/ 2225830 w 11269336"/>
              <a:gd name="connsiteY224" fmla="*/ 2074027 h 2323145"/>
              <a:gd name="connsiteX225" fmla="*/ 2073776 w 11269336"/>
              <a:gd name="connsiteY225" fmla="*/ 2089244 h 2323145"/>
              <a:gd name="connsiteX226" fmla="*/ 1948256 w 11269336"/>
              <a:gd name="connsiteY226" fmla="*/ 2146616 h 2323145"/>
              <a:gd name="connsiteX227" fmla="*/ 1865582 w 11269336"/>
              <a:gd name="connsiteY227" fmla="*/ 2153738 h 2323145"/>
              <a:gd name="connsiteX228" fmla="*/ 1835210 w 11269336"/>
              <a:gd name="connsiteY228" fmla="*/ 2134244 h 2323145"/>
              <a:gd name="connsiteX229" fmla="*/ 1632661 w 11269336"/>
              <a:gd name="connsiteY229" fmla="*/ 2173882 h 2323145"/>
              <a:gd name="connsiteX230" fmla="*/ 1579590 w 11269336"/>
              <a:gd name="connsiteY230" fmla="*/ 2173680 h 2323145"/>
              <a:gd name="connsiteX231" fmla="*/ 1535601 w 11269336"/>
              <a:gd name="connsiteY231" fmla="*/ 2194590 h 2323145"/>
              <a:gd name="connsiteX232" fmla="*/ 1515594 w 11269336"/>
              <a:gd name="connsiteY232" fmla="*/ 2189622 h 2323145"/>
              <a:gd name="connsiteX233" fmla="*/ 1512113 w 11269336"/>
              <a:gd name="connsiteY233" fmla="*/ 2188534 h 2323145"/>
              <a:gd name="connsiteX234" fmla="*/ 1498838 w 11269336"/>
              <a:gd name="connsiteY234" fmla="*/ 2189213 h 2323145"/>
              <a:gd name="connsiteX235" fmla="*/ 1494279 w 11269336"/>
              <a:gd name="connsiteY235" fmla="*/ 2183112 h 2323145"/>
              <a:gd name="connsiteX236" fmla="*/ 1473714 w 11269336"/>
              <a:gd name="connsiteY236" fmla="*/ 2179625 h 2323145"/>
              <a:gd name="connsiteX237" fmla="*/ 1449503 w 11269336"/>
              <a:gd name="connsiteY237" fmla="*/ 2182633 h 2323145"/>
              <a:gd name="connsiteX238" fmla="*/ 1266687 w 11269336"/>
              <a:gd name="connsiteY238" fmla="*/ 2212688 h 2323145"/>
              <a:gd name="connsiteX239" fmla="*/ 1239614 w 11269336"/>
              <a:gd name="connsiteY239" fmla="*/ 2209727 h 2323145"/>
              <a:gd name="connsiteX240" fmla="*/ 1202436 w 11269336"/>
              <a:gd name="connsiteY240" fmla="*/ 2209817 h 2323145"/>
              <a:gd name="connsiteX241" fmla="*/ 1136097 w 11269336"/>
              <a:gd name="connsiteY241" fmla="*/ 2205112 h 2323145"/>
              <a:gd name="connsiteX242" fmla="*/ 988232 w 11269336"/>
              <a:gd name="connsiteY242" fmla="*/ 2235635 h 2323145"/>
              <a:gd name="connsiteX243" fmla="*/ 981959 w 11269336"/>
              <a:gd name="connsiteY243" fmla="*/ 2231607 h 2323145"/>
              <a:gd name="connsiteX244" fmla="*/ 938600 w 11269336"/>
              <a:gd name="connsiteY244" fmla="*/ 2238113 h 2323145"/>
              <a:gd name="connsiteX245" fmla="*/ 791788 w 11269336"/>
              <a:gd name="connsiteY245" fmla="*/ 2293224 h 2323145"/>
              <a:gd name="connsiteX246" fmla="*/ 706914 w 11269336"/>
              <a:gd name="connsiteY246" fmla="*/ 2305046 h 2323145"/>
              <a:gd name="connsiteX247" fmla="*/ 675971 w 11269336"/>
              <a:gd name="connsiteY247" fmla="*/ 2304030 h 2323145"/>
              <a:gd name="connsiteX248" fmla="*/ 624180 w 11269336"/>
              <a:gd name="connsiteY248" fmla="*/ 2302650 h 2323145"/>
              <a:gd name="connsiteX249" fmla="*/ 583453 w 11269336"/>
              <a:gd name="connsiteY249" fmla="*/ 2288788 h 2323145"/>
              <a:gd name="connsiteX250" fmla="*/ 540946 w 11269336"/>
              <a:gd name="connsiteY250" fmla="*/ 2292721 h 2323145"/>
              <a:gd name="connsiteX251" fmla="*/ 533680 w 11269336"/>
              <a:gd name="connsiteY251" fmla="*/ 2310233 h 2323145"/>
              <a:gd name="connsiteX252" fmla="*/ 487366 w 11269336"/>
              <a:gd name="connsiteY252" fmla="*/ 2309053 h 2323145"/>
              <a:gd name="connsiteX253" fmla="*/ 416820 w 11269336"/>
              <a:gd name="connsiteY253" fmla="*/ 2305443 h 2323145"/>
              <a:gd name="connsiteX254" fmla="*/ 376805 w 11269336"/>
              <a:gd name="connsiteY254" fmla="*/ 2307647 h 2323145"/>
              <a:gd name="connsiteX255" fmla="*/ 266777 w 11269336"/>
              <a:gd name="connsiteY255" fmla="*/ 2309012 h 2323145"/>
              <a:gd name="connsiteX256" fmla="*/ 156013 w 11269336"/>
              <a:gd name="connsiteY256" fmla="*/ 2306832 h 2323145"/>
              <a:gd name="connsiteX257" fmla="*/ 87258 w 11269336"/>
              <a:gd name="connsiteY257" fmla="*/ 2285511 h 2323145"/>
              <a:gd name="connsiteX258" fmla="*/ 23798 w 11269336"/>
              <a:gd name="connsiteY258" fmla="*/ 2281822 h 2323145"/>
              <a:gd name="connsiteX259" fmla="*/ 0 w 11269336"/>
              <a:gd name="connsiteY259" fmla="*/ 2285369 h 2323145"/>
              <a:gd name="connsiteX260" fmla="*/ 0 w 11269336"/>
              <a:gd name="connsiteY26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593061 w 11269336"/>
              <a:gd name="connsiteY141" fmla="*/ 2171597 h 2323145"/>
              <a:gd name="connsiteX142" fmla="*/ 4533444 w 11269336"/>
              <a:gd name="connsiteY142" fmla="*/ 2181200 h 2323145"/>
              <a:gd name="connsiteX143" fmla="*/ 4492832 w 11269336"/>
              <a:gd name="connsiteY143" fmla="*/ 2188033 h 2323145"/>
              <a:gd name="connsiteX144" fmla="*/ 4467257 w 11269336"/>
              <a:gd name="connsiteY144" fmla="*/ 2196121 h 2323145"/>
              <a:gd name="connsiteX145" fmla="*/ 4459937 w 11269336"/>
              <a:gd name="connsiteY145" fmla="*/ 2195182 h 2323145"/>
              <a:gd name="connsiteX146" fmla="*/ 4433312 w 11269336"/>
              <a:gd name="connsiteY146" fmla="*/ 2199004 h 2323145"/>
              <a:gd name="connsiteX147" fmla="*/ 4420601 w 11269336"/>
              <a:gd name="connsiteY147" fmla="*/ 2205158 h 2323145"/>
              <a:gd name="connsiteX148" fmla="*/ 4405765 w 11269336"/>
              <a:gd name="connsiteY148" fmla="*/ 2199902 h 2323145"/>
              <a:gd name="connsiteX149" fmla="*/ 4401354 w 11269336"/>
              <a:gd name="connsiteY149" fmla="*/ 2194745 h 2323145"/>
              <a:gd name="connsiteX150" fmla="*/ 4383151 w 11269336"/>
              <a:gd name="connsiteY150" fmla="*/ 2201140 h 2323145"/>
              <a:gd name="connsiteX151" fmla="*/ 4366646 w 11269336"/>
              <a:gd name="connsiteY151" fmla="*/ 2198564 h 2323145"/>
              <a:gd name="connsiteX152" fmla="*/ 4354009 w 11269336"/>
              <a:gd name="connsiteY152" fmla="*/ 2204984 h 2323145"/>
              <a:gd name="connsiteX153" fmla="*/ 4348284 w 11269336"/>
              <a:gd name="connsiteY153" fmla="*/ 2205270 h 2323145"/>
              <a:gd name="connsiteX154" fmla="*/ 4333906 w 11269336"/>
              <a:gd name="connsiteY154" fmla="*/ 2205251 h 2323145"/>
              <a:gd name="connsiteX155" fmla="*/ 4308819 w 11269336"/>
              <a:gd name="connsiteY155" fmla="*/ 2203822 h 2323145"/>
              <a:gd name="connsiteX156" fmla="*/ 4301210 w 11269336"/>
              <a:gd name="connsiteY156" fmla="*/ 2204456 h 2323145"/>
              <a:gd name="connsiteX157" fmla="*/ 4283095 w 11269336"/>
              <a:gd name="connsiteY157" fmla="*/ 2198177 h 2323145"/>
              <a:gd name="connsiteX158" fmla="*/ 4250119 w 11269336"/>
              <a:gd name="connsiteY158" fmla="*/ 2196342 h 2323145"/>
              <a:gd name="connsiteX159" fmla="*/ 4189203 w 11269336"/>
              <a:gd name="connsiteY159" fmla="*/ 2178994 h 2323145"/>
              <a:gd name="connsiteX160" fmla="*/ 4154035 w 11269336"/>
              <a:gd name="connsiteY160" fmla="*/ 2171950 h 2323145"/>
              <a:gd name="connsiteX161" fmla="*/ 4129569 w 11269336"/>
              <a:gd name="connsiteY161" fmla="*/ 2163850 h 2323145"/>
              <a:gd name="connsiteX162" fmla="*/ 4061250 w 11269336"/>
              <a:gd name="connsiteY162" fmla="*/ 2159236 h 2323145"/>
              <a:gd name="connsiteX163" fmla="*/ 3945480 w 11269336"/>
              <a:gd name="connsiteY163" fmla="*/ 2158279 h 2323145"/>
              <a:gd name="connsiteX164" fmla="*/ 3921468 w 11269336"/>
              <a:gd name="connsiteY164" fmla="*/ 2156588 h 2323145"/>
              <a:gd name="connsiteX165" fmla="*/ 3903348 w 11269336"/>
              <a:gd name="connsiteY165" fmla="*/ 2149220 h 2323145"/>
              <a:gd name="connsiteX166" fmla="*/ 3901342 w 11269336"/>
              <a:gd name="connsiteY166" fmla="*/ 2142355 h 2323145"/>
              <a:gd name="connsiteX167" fmla="*/ 3888539 w 11269336"/>
              <a:gd name="connsiteY167" fmla="*/ 2140476 h 2323145"/>
              <a:gd name="connsiteX168" fmla="*/ 3885662 w 11269336"/>
              <a:gd name="connsiteY168" fmla="*/ 2138740 h 2323145"/>
              <a:gd name="connsiteX169" fmla="*/ 3868627 w 11269336"/>
              <a:gd name="connsiteY169" fmla="*/ 2130023 h 2323145"/>
              <a:gd name="connsiteX170" fmla="*/ 3819177 w 11269336"/>
              <a:gd name="connsiteY170" fmla="*/ 2142111 h 2323145"/>
              <a:gd name="connsiteX171" fmla="*/ 3769100 w 11269336"/>
              <a:gd name="connsiteY171" fmla="*/ 2131731 h 2323145"/>
              <a:gd name="connsiteX172" fmla="*/ 3562752 w 11269336"/>
              <a:gd name="connsiteY172" fmla="*/ 2131785 h 2323145"/>
              <a:gd name="connsiteX173" fmla="*/ 3541402 w 11269336"/>
              <a:gd name="connsiteY173" fmla="*/ 2106821 h 2323145"/>
              <a:gd name="connsiteX174" fmla="*/ 3365341 w 11269336"/>
              <a:gd name="connsiteY174" fmla="*/ 2077638 h 2323145"/>
              <a:gd name="connsiteX175" fmla="*/ 3170922 w 11269336"/>
              <a:gd name="connsiteY175" fmla="*/ 2115957 h 2323145"/>
              <a:gd name="connsiteX176" fmla="*/ 3156256 w 11269336"/>
              <a:gd name="connsiteY176" fmla="*/ 2124773 h 2323145"/>
              <a:gd name="connsiteX177" fmla="*/ 3140298 w 11269336"/>
              <a:gd name="connsiteY177" fmla="*/ 2129182 h 2323145"/>
              <a:gd name="connsiteX178" fmla="*/ 3138514 w 11269336"/>
              <a:gd name="connsiteY178" fmla="*/ 2128069 h 2323145"/>
              <a:gd name="connsiteX179" fmla="*/ 3120467 w 11269336"/>
              <a:gd name="connsiteY179" fmla="*/ 2128281 h 2323145"/>
              <a:gd name="connsiteX180" fmla="*/ 3116175 w 11269336"/>
              <a:gd name="connsiteY180" fmla="*/ 2131633 h 2323145"/>
              <a:gd name="connsiteX181" fmla="*/ 3103685 w 11269336"/>
              <a:gd name="connsiteY181" fmla="*/ 2132814 h 2323145"/>
              <a:gd name="connsiteX182" fmla="*/ 3078794 w 11269336"/>
              <a:gd name="connsiteY182" fmla="*/ 2137935 h 2323145"/>
              <a:gd name="connsiteX183" fmla="*/ 3074407 w 11269336"/>
              <a:gd name="connsiteY183" fmla="*/ 2136274 h 2323145"/>
              <a:gd name="connsiteX184" fmla="*/ 3037285 w 11269336"/>
              <a:gd name="connsiteY184" fmla="*/ 2139919 h 2323145"/>
              <a:gd name="connsiteX185" fmla="*/ 3036901 w 11269336"/>
              <a:gd name="connsiteY185" fmla="*/ 2138726 h 2323145"/>
              <a:gd name="connsiteX186" fmla="*/ 3026996 w 11269336"/>
              <a:gd name="connsiteY186" fmla="*/ 2134322 h 2323145"/>
              <a:gd name="connsiteX187" fmla="*/ 3007772 w 11269336"/>
              <a:gd name="connsiteY187" fmla="*/ 2128742 h 2323145"/>
              <a:gd name="connsiteX188" fmla="*/ 2965030 w 11269336"/>
              <a:gd name="connsiteY188" fmla="*/ 2100494 h 2323145"/>
              <a:gd name="connsiteX189" fmla="*/ 2926342 w 11269336"/>
              <a:gd name="connsiteY189" fmla="*/ 2104155 h 2323145"/>
              <a:gd name="connsiteX190" fmla="*/ 2918608 w 11269336"/>
              <a:gd name="connsiteY190" fmla="*/ 2104215 h 2323145"/>
              <a:gd name="connsiteX191" fmla="*/ 2918475 w 11269336"/>
              <a:gd name="connsiteY191" fmla="*/ 2103937 h 2323145"/>
              <a:gd name="connsiteX192" fmla="*/ 2910360 w 11269336"/>
              <a:gd name="connsiteY192" fmla="*/ 2103444 h 2323145"/>
              <a:gd name="connsiteX193" fmla="*/ 2904507 w 11269336"/>
              <a:gd name="connsiteY193" fmla="*/ 2104326 h 2323145"/>
              <a:gd name="connsiteX194" fmla="*/ 2889503 w 11269336"/>
              <a:gd name="connsiteY194" fmla="*/ 2104443 h 2323145"/>
              <a:gd name="connsiteX195" fmla="*/ 2884480 w 11269336"/>
              <a:gd name="connsiteY195" fmla="*/ 2102626 h 2323145"/>
              <a:gd name="connsiteX196" fmla="*/ 2882689 w 11269336"/>
              <a:gd name="connsiteY196" fmla="*/ 2099228 h 2323145"/>
              <a:gd name="connsiteX197" fmla="*/ 2881291 w 11269336"/>
              <a:gd name="connsiteY197" fmla="*/ 2099618 h 2323145"/>
              <a:gd name="connsiteX198" fmla="*/ 2853979 w 11269336"/>
              <a:gd name="connsiteY198" fmla="*/ 2090388 h 2323145"/>
              <a:gd name="connsiteX199" fmla="*/ 2791790 w 11269336"/>
              <a:gd name="connsiteY199" fmla="*/ 2080332 h 2323145"/>
              <a:gd name="connsiteX200" fmla="*/ 2755844 w 11269336"/>
              <a:gd name="connsiteY200" fmla="*/ 2078874 h 2323145"/>
              <a:gd name="connsiteX201" fmla="*/ 2657742 w 11269336"/>
              <a:gd name="connsiteY201" fmla="*/ 2070179 h 2323145"/>
              <a:gd name="connsiteX202" fmla="*/ 2559549 w 11269336"/>
              <a:gd name="connsiteY202" fmla="*/ 2057873 h 2323145"/>
              <a:gd name="connsiteX203" fmla="*/ 2512054 w 11269336"/>
              <a:gd name="connsiteY203" fmla="*/ 2031671 h 2323145"/>
              <a:gd name="connsiteX204" fmla="*/ 2506437 w 11269336"/>
              <a:gd name="connsiteY204" fmla="*/ 2030918 h 2323145"/>
              <a:gd name="connsiteX205" fmla="*/ 2491752 w 11269336"/>
              <a:gd name="connsiteY205" fmla="*/ 2033906 h 2323145"/>
              <a:gd name="connsiteX206" fmla="*/ 2486338 w 11269336"/>
              <a:gd name="connsiteY206" fmla="*/ 2035862 h 2323145"/>
              <a:gd name="connsiteX207" fmla="*/ 2478186 w 11269336"/>
              <a:gd name="connsiteY207" fmla="*/ 2036953 h 2323145"/>
              <a:gd name="connsiteX208" fmla="*/ 2477950 w 11269336"/>
              <a:gd name="connsiteY208" fmla="*/ 2036715 h 2323145"/>
              <a:gd name="connsiteX209" fmla="*/ 2470381 w 11269336"/>
              <a:gd name="connsiteY209" fmla="*/ 2038256 h 2323145"/>
              <a:gd name="connsiteX210" fmla="*/ 2433781 w 11269336"/>
              <a:gd name="connsiteY210" fmla="*/ 2049140 h 2323145"/>
              <a:gd name="connsiteX211" fmla="*/ 2381172 w 11269336"/>
              <a:gd name="connsiteY211" fmla="*/ 2030645 h 2323145"/>
              <a:gd name="connsiteX212" fmla="*/ 2360198 w 11269336"/>
              <a:gd name="connsiteY212" fmla="*/ 2029059 h 2323145"/>
              <a:gd name="connsiteX213" fmla="*/ 2348815 w 11269336"/>
              <a:gd name="connsiteY213" fmla="*/ 2026798 h 2323145"/>
              <a:gd name="connsiteX214" fmla="*/ 2347988 w 11269336"/>
              <a:gd name="connsiteY214" fmla="*/ 2025745 h 2323145"/>
              <a:gd name="connsiteX215" fmla="*/ 2312920 w 11269336"/>
              <a:gd name="connsiteY215" fmla="*/ 2036311 h 2323145"/>
              <a:gd name="connsiteX216" fmla="*/ 2307986 w 11269336"/>
              <a:gd name="connsiteY216" fmla="*/ 2035583 h 2323145"/>
              <a:gd name="connsiteX217" fmla="*/ 2285481 w 11269336"/>
              <a:gd name="connsiteY217" fmla="*/ 2045197 h 2323145"/>
              <a:gd name="connsiteX218" fmla="*/ 2273666 w 11269336"/>
              <a:gd name="connsiteY218" fmla="*/ 2048710 h 2323145"/>
              <a:gd name="connsiteX219" fmla="*/ 2270719 w 11269336"/>
              <a:gd name="connsiteY219" fmla="*/ 2052702 h 2323145"/>
              <a:gd name="connsiteX220" fmla="*/ 2253080 w 11269336"/>
              <a:gd name="connsiteY220" fmla="*/ 2056363 h 2323145"/>
              <a:gd name="connsiteX221" fmla="*/ 2250906 w 11269336"/>
              <a:gd name="connsiteY221" fmla="*/ 2055654 h 2323145"/>
              <a:gd name="connsiteX222" fmla="*/ 2236905 w 11269336"/>
              <a:gd name="connsiteY222" fmla="*/ 2062882 h 2323145"/>
              <a:gd name="connsiteX223" fmla="*/ 2225830 w 11269336"/>
              <a:gd name="connsiteY223" fmla="*/ 2074027 h 2323145"/>
              <a:gd name="connsiteX224" fmla="*/ 2073776 w 11269336"/>
              <a:gd name="connsiteY224" fmla="*/ 2089244 h 2323145"/>
              <a:gd name="connsiteX225" fmla="*/ 1948256 w 11269336"/>
              <a:gd name="connsiteY225" fmla="*/ 2146616 h 2323145"/>
              <a:gd name="connsiteX226" fmla="*/ 1865582 w 11269336"/>
              <a:gd name="connsiteY226" fmla="*/ 2153738 h 2323145"/>
              <a:gd name="connsiteX227" fmla="*/ 1835210 w 11269336"/>
              <a:gd name="connsiteY227" fmla="*/ 2134244 h 2323145"/>
              <a:gd name="connsiteX228" fmla="*/ 1632661 w 11269336"/>
              <a:gd name="connsiteY228" fmla="*/ 2173882 h 2323145"/>
              <a:gd name="connsiteX229" fmla="*/ 1579590 w 11269336"/>
              <a:gd name="connsiteY229" fmla="*/ 2173680 h 2323145"/>
              <a:gd name="connsiteX230" fmla="*/ 1535601 w 11269336"/>
              <a:gd name="connsiteY230" fmla="*/ 2194590 h 2323145"/>
              <a:gd name="connsiteX231" fmla="*/ 1515594 w 11269336"/>
              <a:gd name="connsiteY231" fmla="*/ 2189622 h 2323145"/>
              <a:gd name="connsiteX232" fmla="*/ 1512113 w 11269336"/>
              <a:gd name="connsiteY232" fmla="*/ 2188534 h 2323145"/>
              <a:gd name="connsiteX233" fmla="*/ 1498838 w 11269336"/>
              <a:gd name="connsiteY233" fmla="*/ 2189213 h 2323145"/>
              <a:gd name="connsiteX234" fmla="*/ 1494279 w 11269336"/>
              <a:gd name="connsiteY234" fmla="*/ 2183112 h 2323145"/>
              <a:gd name="connsiteX235" fmla="*/ 1473714 w 11269336"/>
              <a:gd name="connsiteY235" fmla="*/ 2179625 h 2323145"/>
              <a:gd name="connsiteX236" fmla="*/ 1449503 w 11269336"/>
              <a:gd name="connsiteY236" fmla="*/ 2182633 h 2323145"/>
              <a:gd name="connsiteX237" fmla="*/ 1266687 w 11269336"/>
              <a:gd name="connsiteY237" fmla="*/ 2212688 h 2323145"/>
              <a:gd name="connsiteX238" fmla="*/ 1239614 w 11269336"/>
              <a:gd name="connsiteY238" fmla="*/ 2209727 h 2323145"/>
              <a:gd name="connsiteX239" fmla="*/ 1202436 w 11269336"/>
              <a:gd name="connsiteY239" fmla="*/ 2209817 h 2323145"/>
              <a:gd name="connsiteX240" fmla="*/ 1136097 w 11269336"/>
              <a:gd name="connsiteY240" fmla="*/ 2205112 h 2323145"/>
              <a:gd name="connsiteX241" fmla="*/ 988232 w 11269336"/>
              <a:gd name="connsiteY241" fmla="*/ 2235635 h 2323145"/>
              <a:gd name="connsiteX242" fmla="*/ 981959 w 11269336"/>
              <a:gd name="connsiteY242" fmla="*/ 2231607 h 2323145"/>
              <a:gd name="connsiteX243" fmla="*/ 938600 w 11269336"/>
              <a:gd name="connsiteY243" fmla="*/ 2238113 h 2323145"/>
              <a:gd name="connsiteX244" fmla="*/ 791788 w 11269336"/>
              <a:gd name="connsiteY244" fmla="*/ 2293224 h 2323145"/>
              <a:gd name="connsiteX245" fmla="*/ 706914 w 11269336"/>
              <a:gd name="connsiteY245" fmla="*/ 2305046 h 2323145"/>
              <a:gd name="connsiteX246" fmla="*/ 675971 w 11269336"/>
              <a:gd name="connsiteY246" fmla="*/ 2304030 h 2323145"/>
              <a:gd name="connsiteX247" fmla="*/ 624180 w 11269336"/>
              <a:gd name="connsiteY247" fmla="*/ 2302650 h 2323145"/>
              <a:gd name="connsiteX248" fmla="*/ 583453 w 11269336"/>
              <a:gd name="connsiteY248" fmla="*/ 2288788 h 2323145"/>
              <a:gd name="connsiteX249" fmla="*/ 540946 w 11269336"/>
              <a:gd name="connsiteY249" fmla="*/ 2292721 h 2323145"/>
              <a:gd name="connsiteX250" fmla="*/ 533680 w 11269336"/>
              <a:gd name="connsiteY250" fmla="*/ 2310233 h 2323145"/>
              <a:gd name="connsiteX251" fmla="*/ 487366 w 11269336"/>
              <a:gd name="connsiteY251" fmla="*/ 2309053 h 2323145"/>
              <a:gd name="connsiteX252" fmla="*/ 416820 w 11269336"/>
              <a:gd name="connsiteY252" fmla="*/ 2305443 h 2323145"/>
              <a:gd name="connsiteX253" fmla="*/ 376805 w 11269336"/>
              <a:gd name="connsiteY253" fmla="*/ 2307647 h 2323145"/>
              <a:gd name="connsiteX254" fmla="*/ 266777 w 11269336"/>
              <a:gd name="connsiteY254" fmla="*/ 2309012 h 2323145"/>
              <a:gd name="connsiteX255" fmla="*/ 156013 w 11269336"/>
              <a:gd name="connsiteY255" fmla="*/ 2306832 h 2323145"/>
              <a:gd name="connsiteX256" fmla="*/ 87258 w 11269336"/>
              <a:gd name="connsiteY256" fmla="*/ 2285511 h 2323145"/>
              <a:gd name="connsiteX257" fmla="*/ 23798 w 11269336"/>
              <a:gd name="connsiteY257" fmla="*/ 2281822 h 2323145"/>
              <a:gd name="connsiteX258" fmla="*/ 0 w 11269336"/>
              <a:gd name="connsiteY258" fmla="*/ 2285369 h 2323145"/>
              <a:gd name="connsiteX259" fmla="*/ 0 w 11269336"/>
              <a:gd name="connsiteY25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83151 w 11269336"/>
              <a:gd name="connsiteY149" fmla="*/ 2201140 h 2323145"/>
              <a:gd name="connsiteX150" fmla="*/ 4366646 w 11269336"/>
              <a:gd name="connsiteY150" fmla="*/ 2198564 h 2323145"/>
              <a:gd name="connsiteX151" fmla="*/ 4354009 w 11269336"/>
              <a:gd name="connsiteY151" fmla="*/ 2204984 h 2323145"/>
              <a:gd name="connsiteX152" fmla="*/ 4348284 w 11269336"/>
              <a:gd name="connsiteY152" fmla="*/ 2205270 h 2323145"/>
              <a:gd name="connsiteX153" fmla="*/ 4333906 w 11269336"/>
              <a:gd name="connsiteY153" fmla="*/ 2205251 h 2323145"/>
              <a:gd name="connsiteX154" fmla="*/ 4308819 w 11269336"/>
              <a:gd name="connsiteY154" fmla="*/ 2203822 h 2323145"/>
              <a:gd name="connsiteX155" fmla="*/ 4301210 w 11269336"/>
              <a:gd name="connsiteY155" fmla="*/ 2204456 h 2323145"/>
              <a:gd name="connsiteX156" fmla="*/ 4283095 w 11269336"/>
              <a:gd name="connsiteY156" fmla="*/ 2198177 h 2323145"/>
              <a:gd name="connsiteX157" fmla="*/ 4250119 w 11269336"/>
              <a:gd name="connsiteY157" fmla="*/ 2196342 h 2323145"/>
              <a:gd name="connsiteX158" fmla="*/ 4189203 w 11269336"/>
              <a:gd name="connsiteY158" fmla="*/ 2178994 h 2323145"/>
              <a:gd name="connsiteX159" fmla="*/ 4154035 w 11269336"/>
              <a:gd name="connsiteY159" fmla="*/ 2171950 h 2323145"/>
              <a:gd name="connsiteX160" fmla="*/ 4129569 w 11269336"/>
              <a:gd name="connsiteY160" fmla="*/ 2163850 h 2323145"/>
              <a:gd name="connsiteX161" fmla="*/ 4061250 w 11269336"/>
              <a:gd name="connsiteY161" fmla="*/ 2159236 h 2323145"/>
              <a:gd name="connsiteX162" fmla="*/ 3945480 w 11269336"/>
              <a:gd name="connsiteY162" fmla="*/ 2158279 h 2323145"/>
              <a:gd name="connsiteX163" fmla="*/ 3921468 w 11269336"/>
              <a:gd name="connsiteY163" fmla="*/ 2156588 h 2323145"/>
              <a:gd name="connsiteX164" fmla="*/ 3903348 w 11269336"/>
              <a:gd name="connsiteY164" fmla="*/ 2149220 h 2323145"/>
              <a:gd name="connsiteX165" fmla="*/ 3901342 w 11269336"/>
              <a:gd name="connsiteY165" fmla="*/ 2142355 h 2323145"/>
              <a:gd name="connsiteX166" fmla="*/ 3888539 w 11269336"/>
              <a:gd name="connsiteY166" fmla="*/ 2140476 h 2323145"/>
              <a:gd name="connsiteX167" fmla="*/ 3885662 w 11269336"/>
              <a:gd name="connsiteY167" fmla="*/ 2138740 h 2323145"/>
              <a:gd name="connsiteX168" fmla="*/ 3868627 w 11269336"/>
              <a:gd name="connsiteY168" fmla="*/ 2130023 h 2323145"/>
              <a:gd name="connsiteX169" fmla="*/ 3819177 w 11269336"/>
              <a:gd name="connsiteY169" fmla="*/ 2142111 h 2323145"/>
              <a:gd name="connsiteX170" fmla="*/ 3769100 w 11269336"/>
              <a:gd name="connsiteY170" fmla="*/ 2131731 h 2323145"/>
              <a:gd name="connsiteX171" fmla="*/ 3562752 w 11269336"/>
              <a:gd name="connsiteY171" fmla="*/ 2131785 h 2323145"/>
              <a:gd name="connsiteX172" fmla="*/ 3541402 w 11269336"/>
              <a:gd name="connsiteY172" fmla="*/ 2106821 h 2323145"/>
              <a:gd name="connsiteX173" fmla="*/ 3365341 w 11269336"/>
              <a:gd name="connsiteY173" fmla="*/ 2077638 h 2323145"/>
              <a:gd name="connsiteX174" fmla="*/ 3170922 w 11269336"/>
              <a:gd name="connsiteY174" fmla="*/ 2115957 h 2323145"/>
              <a:gd name="connsiteX175" fmla="*/ 3156256 w 11269336"/>
              <a:gd name="connsiteY175" fmla="*/ 2124773 h 2323145"/>
              <a:gd name="connsiteX176" fmla="*/ 3140298 w 11269336"/>
              <a:gd name="connsiteY176" fmla="*/ 2129182 h 2323145"/>
              <a:gd name="connsiteX177" fmla="*/ 3138514 w 11269336"/>
              <a:gd name="connsiteY177" fmla="*/ 2128069 h 2323145"/>
              <a:gd name="connsiteX178" fmla="*/ 3120467 w 11269336"/>
              <a:gd name="connsiteY178" fmla="*/ 2128281 h 2323145"/>
              <a:gd name="connsiteX179" fmla="*/ 3116175 w 11269336"/>
              <a:gd name="connsiteY179" fmla="*/ 2131633 h 2323145"/>
              <a:gd name="connsiteX180" fmla="*/ 3103685 w 11269336"/>
              <a:gd name="connsiteY180" fmla="*/ 2132814 h 2323145"/>
              <a:gd name="connsiteX181" fmla="*/ 3078794 w 11269336"/>
              <a:gd name="connsiteY181" fmla="*/ 2137935 h 2323145"/>
              <a:gd name="connsiteX182" fmla="*/ 3074407 w 11269336"/>
              <a:gd name="connsiteY182" fmla="*/ 2136274 h 2323145"/>
              <a:gd name="connsiteX183" fmla="*/ 3037285 w 11269336"/>
              <a:gd name="connsiteY183" fmla="*/ 2139919 h 2323145"/>
              <a:gd name="connsiteX184" fmla="*/ 3036901 w 11269336"/>
              <a:gd name="connsiteY184" fmla="*/ 2138726 h 2323145"/>
              <a:gd name="connsiteX185" fmla="*/ 3026996 w 11269336"/>
              <a:gd name="connsiteY185" fmla="*/ 2134322 h 2323145"/>
              <a:gd name="connsiteX186" fmla="*/ 3007772 w 11269336"/>
              <a:gd name="connsiteY186" fmla="*/ 2128742 h 2323145"/>
              <a:gd name="connsiteX187" fmla="*/ 2965030 w 11269336"/>
              <a:gd name="connsiteY187" fmla="*/ 2100494 h 2323145"/>
              <a:gd name="connsiteX188" fmla="*/ 2926342 w 11269336"/>
              <a:gd name="connsiteY188" fmla="*/ 2104155 h 2323145"/>
              <a:gd name="connsiteX189" fmla="*/ 2918608 w 11269336"/>
              <a:gd name="connsiteY189" fmla="*/ 2104215 h 2323145"/>
              <a:gd name="connsiteX190" fmla="*/ 2918475 w 11269336"/>
              <a:gd name="connsiteY190" fmla="*/ 2103937 h 2323145"/>
              <a:gd name="connsiteX191" fmla="*/ 2910360 w 11269336"/>
              <a:gd name="connsiteY191" fmla="*/ 2103444 h 2323145"/>
              <a:gd name="connsiteX192" fmla="*/ 2904507 w 11269336"/>
              <a:gd name="connsiteY192" fmla="*/ 2104326 h 2323145"/>
              <a:gd name="connsiteX193" fmla="*/ 2889503 w 11269336"/>
              <a:gd name="connsiteY193" fmla="*/ 2104443 h 2323145"/>
              <a:gd name="connsiteX194" fmla="*/ 2884480 w 11269336"/>
              <a:gd name="connsiteY194" fmla="*/ 2102626 h 2323145"/>
              <a:gd name="connsiteX195" fmla="*/ 2882689 w 11269336"/>
              <a:gd name="connsiteY195" fmla="*/ 2099228 h 2323145"/>
              <a:gd name="connsiteX196" fmla="*/ 2881291 w 11269336"/>
              <a:gd name="connsiteY196" fmla="*/ 2099618 h 2323145"/>
              <a:gd name="connsiteX197" fmla="*/ 2853979 w 11269336"/>
              <a:gd name="connsiteY197" fmla="*/ 2090388 h 2323145"/>
              <a:gd name="connsiteX198" fmla="*/ 2791790 w 11269336"/>
              <a:gd name="connsiteY198" fmla="*/ 2080332 h 2323145"/>
              <a:gd name="connsiteX199" fmla="*/ 2755844 w 11269336"/>
              <a:gd name="connsiteY199" fmla="*/ 2078874 h 2323145"/>
              <a:gd name="connsiteX200" fmla="*/ 2657742 w 11269336"/>
              <a:gd name="connsiteY200" fmla="*/ 2070179 h 2323145"/>
              <a:gd name="connsiteX201" fmla="*/ 2559549 w 11269336"/>
              <a:gd name="connsiteY201" fmla="*/ 2057873 h 2323145"/>
              <a:gd name="connsiteX202" fmla="*/ 2512054 w 11269336"/>
              <a:gd name="connsiteY202" fmla="*/ 2031671 h 2323145"/>
              <a:gd name="connsiteX203" fmla="*/ 2506437 w 11269336"/>
              <a:gd name="connsiteY203" fmla="*/ 2030918 h 2323145"/>
              <a:gd name="connsiteX204" fmla="*/ 2491752 w 11269336"/>
              <a:gd name="connsiteY204" fmla="*/ 2033906 h 2323145"/>
              <a:gd name="connsiteX205" fmla="*/ 2486338 w 11269336"/>
              <a:gd name="connsiteY205" fmla="*/ 2035862 h 2323145"/>
              <a:gd name="connsiteX206" fmla="*/ 2478186 w 11269336"/>
              <a:gd name="connsiteY206" fmla="*/ 2036953 h 2323145"/>
              <a:gd name="connsiteX207" fmla="*/ 2477950 w 11269336"/>
              <a:gd name="connsiteY207" fmla="*/ 2036715 h 2323145"/>
              <a:gd name="connsiteX208" fmla="*/ 2470381 w 11269336"/>
              <a:gd name="connsiteY208" fmla="*/ 2038256 h 2323145"/>
              <a:gd name="connsiteX209" fmla="*/ 2433781 w 11269336"/>
              <a:gd name="connsiteY209" fmla="*/ 2049140 h 2323145"/>
              <a:gd name="connsiteX210" fmla="*/ 2381172 w 11269336"/>
              <a:gd name="connsiteY210" fmla="*/ 2030645 h 2323145"/>
              <a:gd name="connsiteX211" fmla="*/ 2360198 w 11269336"/>
              <a:gd name="connsiteY211" fmla="*/ 2029059 h 2323145"/>
              <a:gd name="connsiteX212" fmla="*/ 2348815 w 11269336"/>
              <a:gd name="connsiteY212" fmla="*/ 2026798 h 2323145"/>
              <a:gd name="connsiteX213" fmla="*/ 2347988 w 11269336"/>
              <a:gd name="connsiteY213" fmla="*/ 2025745 h 2323145"/>
              <a:gd name="connsiteX214" fmla="*/ 2312920 w 11269336"/>
              <a:gd name="connsiteY214" fmla="*/ 2036311 h 2323145"/>
              <a:gd name="connsiteX215" fmla="*/ 2307986 w 11269336"/>
              <a:gd name="connsiteY215" fmla="*/ 2035583 h 2323145"/>
              <a:gd name="connsiteX216" fmla="*/ 2285481 w 11269336"/>
              <a:gd name="connsiteY216" fmla="*/ 2045197 h 2323145"/>
              <a:gd name="connsiteX217" fmla="*/ 2273666 w 11269336"/>
              <a:gd name="connsiteY217" fmla="*/ 2048710 h 2323145"/>
              <a:gd name="connsiteX218" fmla="*/ 2270719 w 11269336"/>
              <a:gd name="connsiteY218" fmla="*/ 2052702 h 2323145"/>
              <a:gd name="connsiteX219" fmla="*/ 2253080 w 11269336"/>
              <a:gd name="connsiteY219" fmla="*/ 2056363 h 2323145"/>
              <a:gd name="connsiteX220" fmla="*/ 2250906 w 11269336"/>
              <a:gd name="connsiteY220" fmla="*/ 2055654 h 2323145"/>
              <a:gd name="connsiteX221" fmla="*/ 2236905 w 11269336"/>
              <a:gd name="connsiteY221" fmla="*/ 2062882 h 2323145"/>
              <a:gd name="connsiteX222" fmla="*/ 2225830 w 11269336"/>
              <a:gd name="connsiteY222" fmla="*/ 2074027 h 2323145"/>
              <a:gd name="connsiteX223" fmla="*/ 2073776 w 11269336"/>
              <a:gd name="connsiteY223" fmla="*/ 2089244 h 2323145"/>
              <a:gd name="connsiteX224" fmla="*/ 1948256 w 11269336"/>
              <a:gd name="connsiteY224" fmla="*/ 2146616 h 2323145"/>
              <a:gd name="connsiteX225" fmla="*/ 1865582 w 11269336"/>
              <a:gd name="connsiteY225" fmla="*/ 2153738 h 2323145"/>
              <a:gd name="connsiteX226" fmla="*/ 1835210 w 11269336"/>
              <a:gd name="connsiteY226" fmla="*/ 2134244 h 2323145"/>
              <a:gd name="connsiteX227" fmla="*/ 1632661 w 11269336"/>
              <a:gd name="connsiteY227" fmla="*/ 2173882 h 2323145"/>
              <a:gd name="connsiteX228" fmla="*/ 1579590 w 11269336"/>
              <a:gd name="connsiteY228" fmla="*/ 2173680 h 2323145"/>
              <a:gd name="connsiteX229" fmla="*/ 1535601 w 11269336"/>
              <a:gd name="connsiteY229" fmla="*/ 2194590 h 2323145"/>
              <a:gd name="connsiteX230" fmla="*/ 1515594 w 11269336"/>
              <a:gd name="connsiteY230" fmla="*/ 2189622 h 2323145"/>
              <a:gd name="connsiteX231" fmla="*/ 1512113 w 11269336"/>
              <a:gd name="connsiteY231" fmla="*/ 2188534 h 2323145"/>
              <a:gd name="connsiteX232" fmla="*/ 1498838 w 11269336"/>
              <a:gd name="connsiteY232" fmla="*/ 2189213 h 2323145"/>
              <a:gd name="connsiteX233" fmla="*/ 1494279 w 11269336"/>
              <a:gd name="connsiteY233" fmla="*/ 2183112 h 2323145"/>
              <a:gd name="connsiteX234" fmla="*/ 1473714 w 11269336"/>
              <a:gd name="connsiteY234" fmla="*/ 2179625 h 2323145"/>
              <a:gd name="connsiteX235" fmla="*/ 1449503 w 11269336"/>
              <a:gd name="connsiteY235" fmla="*/ 2182633 h 2323145"/>
              <a:gd name="connsiteX236" fmla="*/ 1266687 w 11269336"/>
              <a:gd name="connsiteY236" fmla="*/ 2212688 h 2323145"/>
              <a:gd name="connsiteX237" fmla="*/ 1239614 w 11269336"/>
              <a:gd name="connsiteY237" fmla="*/ 2209727 h 2323145"/>
              <a:gd name="connsiteX238" fmla="*/ 1202436 w 11269336"/>
              <a:gd name="connsiteY238" fmla="*/ 2209817 h 2323145"/>
              <a:gd name="connsiteX239" fmla="*/ 1136097 w 11269336"/>
              <a:gd name="connsiteY239" fmla="*/ 2205112 h 2323145"/>
              <a:gd name="connsiteX240" fmla="*/ 988232 w 11269336"/>
              <a:gd name="connsiteY240" fmla="*/ 2235635 h 2323145"/>
              <a:gd name="connsiteX241" fmla="*/ 981959 w 11269336"/>
              <a:gd name="connsiteY241" fmla="*/ 2231607 h 2323145"/>
              <a:gd name="connsiteX242" fmla="*/ 938600 w 11269336"/>
              <a:gd name="connsiteY242" fmla="*/ 2238113 h 2323145"/>
              <a:gd name="connsiteX243" fmla="*/ 791788 w 11269336"/>
              <a:gd name="connsiteY243" fmla="*/ 2293224 h 2323145"/>
              <a:gd name="connsiteX244" fmla="*/ 706914 w 11269336"/>
              <a:gd name="connsiteY244" fmla="*/ 2305046 h 2323145"/>
              <a:gd name="connsiteX245" fmla="*/ 675971 w 11269336"/>
              <a:gd name="connsiteY245" fmla="*/ 2304030 h 2323145"/>
              <a:gd name="connsiteX246" fmla="*/ 624180 w 11269336"/>
              <a:gd name="connsiteY246" fmla="*/ 2302650 h 2323145"/>
              <a:gd name="connsiteX247" fmla="*/ 583453 w 11269336"/>
              <a:gd name="connsiteY247" fmla="*/ 2288788 h 2323145"/>
              <a:gd name="connsiteX248" fmla="*/ 540946 w 11269336"/>
              <a:gd name="connsiteY248" fmla="*/ 2292721 h 2323145"/>
              <a:gd name="connsiteX249" fmla="*/ 533680 w 11269336"/>
              <a:gd name="connsiteY249" fmla="*/ 2310233 h 2323145"/>
              <a:gd name="connsiteX250" fmla="*/ 487366 w 11269336"/>
              <a:gd name="connsiteY250" fmla="*/ 2309053 h 2323145"/>
              <a:gd name="connsiteX251" fmla="*/ 416820 w 11269336"/>
              <a:gd name="connsiteY251" fmla="*/ 2305443 h 2323145"/>
              <a:gd name="connsiteX252" fmla="*/ 376805 w 11269336"/>
              <a:gd name="connsiteY252" fmla="*/ 2307647 h 2323145"/>
              <a:gd name="connsiteX253" fmla="*/ 266777 w 11269336"/>
              <a:gd name="connsiteY253" fmla="*/ 2309012 h 2323145"/>
              <a:gd name="connsiteX254" fmla="*/ 156013 w 11269336"/>
              <a:gd name="connsiteY254" fmla="*/ 2306832 h 2323145"/>
              <a:gd name="connsiteX255" fmla="*/ 87258 w 11269336"/>
              <a:gd name="connsiteY255" fmla="*/ 2285511 h 2323145"/>
              <a:gd name="connsiteX256" fmla="*/ 23798 w 11269336"/>
              <a:gd name="connsiteY256" fmla="*/ 2281822 h 2323145"/>
              <a:gd name="connsiteX257" fmla="*/ 0 w 11269336"/>
              <a:gd name="connsiteY257" fmla="*/ 2285369 h 2323145"/>
              <a:gd name="connsiteX258" fmla="*/ 0 w 11269336"/>
              <a:gd name="connsiteY25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66646 w 11269336"/>
              <a:gd name="connsiteY149" fmla="*/ 2198564 h 2323145"/>
              <a:gd name="connsiteX150" fmla="*/ 4354009 w 11269336"/>
              <a:gd name="connsiteY150" fmla="*/ 2204984 h 2323145"/>
              <a:gd name="connsiteX151" fmla="*/ 4348284 w 11269336"/>
              <a:gd name="connsiteY151" fmla="*/ 2205270 h 2323145"/>
              <a:gd name="connsiteX152" fmla="*/ 4333906 w 11269336"/>
              <a:gd name="connsiteY152" fmla="*/ 2205251 h 2323145"/>
              <a:gd name="connsiteX153" fmla="*/ 4308819 w 11269336"/>
              <a:gd name="connsiteY153" fmla="*/ 2203822 h 2323145"/>
              <a:gd name="connsiteX154" fmla="*/ 4301210 w 11269336"/>
              <a:gd name="connsiteY154" fmla="*/ 2204456 h 2323145"/>
              <a:gd name="connsiteX155" fmla="*/ 4283095 w 11269336"/>
              <a:gd name="connsiteY155" fmla="*/ 2198177 h 2323145"/>
              <a:gd name="connsiteX156" fmla="*/ 4250119 w 11269336"/>
              <a:gd name="connsiteY156" fmla="*/ 2196342 h 2323145"/>
              <a:gd name="connsiteX157" fmla="*/ 4189203 w 11269336"/>
              <a:gd name="connsiteY157" fmla="*/ 2178994 h 2323145"/>
              <a:gd name="connsiteX158" fmla="*/ 4154035 w 11269336"/>
              <a:gd name="connsiteY158" fmla="*/ 2171950 h 2323145"/>
              <a:gd name="connsiteX159" fmla="*/ 4129569 w 11269336"/>
              <a:gd name="connsiteY159" fmla="*/ 2163850 h 2323145"/>
              <a:gd name="connsiteX160" fmla="*/ 4061250 w 11269336"/>
              <a:gd name="connsiteY160" fmla="*/ 2159236 h 2323145"/>
              <a:gd name="connsiteX161" fmla="*/ 3945480 w 11269336"/>
              <a:gd name="connsiteY161" fmla="*/ 2158279 h 2323145"/>
              <a:gd name="connsiteX162" fmla="*/ 3921468 w 11269336"/>
              <a:gd name="connsiteY162" fmla="*/ 2156588 h 2323145"/>
              <a:gd name="connsiteX163" fmla="*/ 3903348 w 11269336"/>
              <a:gd name="connsiteY163" fmla="*/ 2149220 h 2323145"/>
              <a:gd name="connsiteX164" fmla="*/ 3901342 w 11269336"/>
              <a:gd name="connsiteY164" fmla="*/ 2142355 h 2323145"/>
              <a:gd name="connsiteX165" fmla="*/ 3888539 w 11269336"/>
              <a:gd name="connsiteY165" fmla="*/ 2140476 h 2323145"/>
              <a:gd name="connsiteX166" fmla="*/ 3885662 w 11269336"/>
              <a:gd name="connsiteY166" fmla="*/ 2138740 h 2323145"/>
              <a:gd name="connsiteX167" fmla="*/ 3868627 w 11269336"/>
              <a:gd name="connsiteY167" fmla="*/ 2130023 h 2323145"/>
              <a:gd name="connsiteX168" fmla="*/ 3819177 w 11269336"/>
              <a:gd name="connsiteY168" fmla="*/ 2142111 h 2323145"/>
              <a:gd name="connsiteX169" fmla="*/ 3769100 w 11269336"/>
              <a:gd name="connsiteY169" fmla="*/ 2131731 h 2323145"/>
              <a:gd name="connsiteX170" fmla="*/ 3562752 w 11269336"/>
              <a:gd name="connsiteY170" fmla="*/ 2131785 h 2323145"/>
              <a:gd name="connsiteX171" fmla="*/ 3541402 w 11269336"/>
              <a:gd name="connsiteY171" fmla="*/ 2106821 h 2323145"/>
              <a:gd name="connsiteX172" fmla="*/ 3365341 w 11269336"/>
              <a:gd name="connsiteY172" fmla="*/ 2077638 h 2323145"/>
              <a:gd name="connsiteX173" fmla="*/ 3170922 w 11269336"/>
              <a:gd name="connsiteY173" fmla="*/ 2115957 h 2323145"/>
              <a:gd name="connsiteX174" fmla="*/ 3156256 w 11269336"/>
              <a:gd name="connsiteY174" fmla="*/ 2124773 h 2323145"/>
              <a:gd name="connsiteX175" fmla="*/ 3140298 w 11269336"/>
              <a:gd name="connsiteY175" fmla="*/ 2129182 h 2323145"/>
              <a:gd name="connsiteX176" fmla="*/ 3138514 w 11269336"/>
              <a:gd name="connsiteY176" fmla="*/ 2128069 h 2323145"/>
              <a:gd name="connsiteX177" fmla="*/ 3120467 w 11269336"/>
              <a:gd name="connsiteY177" fmla="*/ 2128281 h 2323145"/>
              <a:gd name="connsiteX178" fmla="*/ 3116175 w 11269336"/>
              <a:gd name="connsiteY178" fmla="*/ 2131633 h 2323145"/>
              <a:gd name="connsiteX179" fmla="*/ 3103685 w 11269336"/>
              <a:gd name="connsiteY179" fmla="*/ 2132814 h 2323145"/>
              <a:gd name="connsiteX180" fmla="*/ 3078794 w 11269336"/>
              <a:gd name="connsiteY180" fmla="*/ 2137935 h 2323145"/>
              <a:gd name="connsiteX181" fmla="*/ 3074407 w 11269336"/>
              <a:gd name="connsiteY181" fmla="*/ 2136274 h 2323145"/>
              <a:gd name="connsiteX182" fmla="*/ 3037285 w 11269336"/>
              <a:gd name="connsiteY182" fmla="*/ 2139919 h 2323145"/>
              <a:gd name="connsiteX183" fmla="*/ 3036901 w 11269336"/>
              <a:gd name="connsiteY183" fmla="*/ 2138726 h 2323145"/>
              <a:gd name="connsiteX184" fmla="*/ 3026996 w 11269336"/>
              <a:gd name="connsiteY184" fmla="*/ 2134322 h 2323145"/>
              <a:gd name="connsiteX185" fmla="*/ 3007772 w 11269336"/>
              <a:gd name="connsiteY185" fmla="*/ 2128742 h 2323145"/>
              <a:gd name="connsiteX186" fmla="*/ 2965030 w 11269336"/>
              <a:gd name="connsiteY186" fmla="*/ 2100494 h 2323145"/>
              <a:gd name="connsiteX187" fmla="*/ 2926342 w 11269336"/>
              <a:gd name="connsiteY187" fmla="*/ 2104155 h 2323145"/>
              <a:gd name="connsiteX188" fmla="*/ 2918608 w 11269336"/>
              <a:gd name="connsiteY188" fmla="*/ 2104215 h 2323145"/>
              <a:gd name="connsiteX189" fmla="*/ 2918475 w 11269336"/>
              <a:gd name="connsiteY189" fmla="*/ 2103937 h 2323145"/>
              <a:gd name="connsiteX190" fmla="*/ 2910360 w 11269336"/>
              <a:gd name="connsiteY190" fmla="*/ 2103444 h 2323145"/>
              <a:gd name="connsiteX191" fmla="*/ 2904507 w 11269336"/>
              <a:gd name="connsiteY191" fmla="*/ 2104326 h 2323145"/>
              <a:gd name="connsiteX192" fmla="*/ 2889503 w 11269336"/>
              <a:gd name="connsiteY192" fmla="*/ 2104443 h 2323145"/>
              <a:gd name="connsiteX193" fmla="*/ 2884480 w 11269336"/>
              <a:gd name="connsiteY193" fmla="*/ 2102626 h 2323145"/>
              <a:gd name="connsiteX194" fmla="*/ 2882689 w 11269336"/>
              <a:gd name="connsiteY194" fmla="*/ 2099228 h 2323145"/>
              <a:gd name="connsiteX195" fmla="*/ 2881291 w 11269336"/>
              <a:gd name="connsiteY195" fmla="*/ 2099618 h 2323145"/>
              <a:gd name="connsiteX196" fmla="*/ 2853979 w 11269336"/>
              <a:gd name="connsiteY196" fmla="*/ 2090388 h 2323145"/>
              <a:gd name="connsiteX197" fmla="*/ 2791790 w 11269336"/>
              <a:gd name="connsiteY197" fmla="*/ 2080332 h 2323145"/>
              <a:gd name="connsiteX198" fmla="*/ 2755844 w 11269336"/>
              <a:gd name="connsiteY198" fmla="*/ 2078874 h 2323145"/>
              <a:gd name="connsiteX199" fmla="*/ 2657742 w 11269336"/>
              <a:gd name="connsiteY199" fmla="*/ 2070179 h 2323145"/>
              <a:gd name="connsiteX200" fmla="*/ 2559549 w 11269336"/>
              <a:gd name="connsiteY200" fmla="*/ 2057873 h 2323145"/>
              <a:gd name="connsiteX201" fmla="*/ 2512054 w 11269336"/>
              <a:gd name="connsiteY201" fmla="*/ 2031671 h 2323145"/>
              <a:gd name="connsiteX202" fmla="*/ 2506437 w 11269336"/>
              <a:gd name="connsiteY202" fmla="*/ 2030918 h 2323145"/>
              <a:gd name="connsiteX203" fmla="*/ 2491752 w 11269336"/>
              <a:gd name="connsiteY203" fmla="*/ 2033906 h 2323145"/>
              <a:gd name="connsiteX204" fmla="*/ 2486338 w 11269336"/>
              <a:gd name="connsiteY204" fmla="*/ 2035862 h 2323145"/>
              <a:gd name="connsiteX205" fmla="*/ 2478186 w 11269336"/>
              <a:gd name="connsiteY205" fmla="*/ 2036953 h 2323145"/>
              <a:gd name="connsiteX206" fmla="*/ 2477950 w 11269336"/>
              <a:gd name="connsiteY206" fmla="*/ 2036715 h 2323145"/>
              <a:gd name="connsiteX207" fmla="*/ 2470381 w 11269336"/>
              <a:gd name="connsiteY207" fmla="*/ 2038256 h 2323145"/>
              <a:gd name="connsiteX208" fmla="*/ 2433781 w 11269336"/>
              <a:gd name="connsiteY208" fmla="*/ 2049140 h 2323145"/>
              <a:gd name="connsiteX209" fmla="*/ 2381172 w 11269336"/>
              <a:gd name="connsiteY209" fmla="*/ 2030645 h 2323145"/>
              <a:gd name="connsiteX210" fmla="*/ 2360198 w 11269336"/>
              <a:gd name="connsiteY210" fmla="*/ 2029059 h 2323145"/>
              <a:gd name="connsiteX211" fmla="*/ 2348815 w 11269336"/>
              <a:gd name="connsiteY211" fmla="*/ 2026798 h 2323145"/>
              <a:gd name="connsiteX212" fmla="*/ 2347988 w 11269336"/>
              <a:gd name="connsiteY212" fmla="*/ 2025745 h 2323145"/>
              <a:gd name="connsiteX213" fmla="*/ 2312920 w 11269336"/>
              <a:gd name="connsiteY213" fmla="*/ 2036311 h 2323145"/>
              <a:gd name="connsiteX214" fmla="*/ 2307986 w 11269336"/>
              <a:gd name="connsiteY214" fmla="*/ 2035583 h 2323145"/>
              <a:gd name="connsiteX215" fmla="*/ 2285481 w 11269336"/>
              <a:gd name="connsiteY215" fmla="*/ 2045197 h 2323145"/>
              <a:gd name="connsiteX216" fmla="*/ 2273666 w 11269336"/>
              <a:gd name="connsiteY216" fmla="*/ 2048710 h 2323145"/>
              <a:gd name="connsiteX217" fmla="*/ 2270719 w 11269336"/>
              <a:gd name="connsiteY217" fmla="*/ 2052702 h 2323145"/>
              <a:gd name="connsiteX218" fmla="*/ 2253080 w 11269336"/>
              <a:gd name="connsiteY218" fmla="*/ 2056363 h 2323145"/>
              <a:gd name="connsiteX219" fmla="*/ 2250906 w 11269336"/>
              <a:gd name="connsiteY219" fmla="*/ 2055654 h 2323145"/>
              <a:gd name="connsiteX220" fmla="*/ 2236905 w 11269336"/>
              <a:gd name="connsiteY220" fmla="*/ 2062882 h 2323145"/>
              <a:gd name="connsiteX221" fmla="*/ 2225830 w 11269336"/>
              <a:gd name="connsiteY221" fmla="*/ 2074027 h 2323145"/>
              <a:gd name="connsiteX222" fmla="*/ 2073776 w 11269336"/>
              <a:gd name="connsiteY222" fmla="*/ 2089244 h 2323145"/>
              <a:gd name="connsiteX223" fmla="*/ 1948256 w 11269336"/>
              <a:gd name="connsiteY223" fmla="*/ 2146616 h 2323145"/>
              <a:gd name="connsiteX224" fmla="*/ 1865582 w 11269336"/>
              <a:gd name="connsiteY224" fmla="*/ 2153738 h 2323145"/>
              <a:gd name="connsiteX225" fmla="*/ 1835210 w 11269336"/>
              <a:gd name="connsiteY225" fmla="*/ 2134244 h 2323145"/>
              <a:gd name="connsiteX226" fmla="*/ 1632661 w 11269336"/>
              <a:gd name="connsiteY226" fmla="*/ 2173882 h 2323145"/>
              <a:gd name="connsiteX227" fmla="*/ 1579590 w 11269336"/>
              <a:gd name="connsiteY227" fmla="*/ 2173680 h 2323145"/>
              <a:gd name="connsiteX228" fmla="*/ 1535601 w 11269336"/>
              <a:gd name="connsiteY228" fmla="*/ 2194590 h 2323145"/>
              <a:gd name="connsiteX229" fmla="*/ 1515594 w 11269336"/>
              <a:gd name="connsiteY229" fmla="*/ 2189622 h 2323145"/>
              <a:gd name="connsiteX230" fmla="*/ 1512113 w 11269336"/>
              <a:gd name="connsiteY230" fmla="*/ 2188534 h 2323145"/>
              <a:gd name="connsiteX231" fmla="*/ 1498838 w 11269336"/>
              <a:gd name="connsiteY231" fmla="*/ 2189213 h 2323145"/>
              <a:gd name="connsiteX232" fmla="*/ 1494279 w 11269336"/>
              <a:gd name="connsiteY232" fmla="*/ 2183112 h 2323145"/>
              <a:gd name="connsiteX233" fmla="*/ 1473714 w 11269336"/>
              <a:gd name="connsiteY233" fmla="*/ 2179625 h 2323145"/>
              <a:gd name="connsiteX234" fmla="*/ 1449503 w 11269336"/>
              <a:gd name="connsiteY234" fmla="*/ 2182633 h 2323145"/>
              <a:gd name="connsiteX235" fmla="*/ 1266687 w 11269336"/>
              <a:gd name="connsiteY235" fmla="*/ 2212688 h 2323145"/>
              <a:gd name="connsiteX236" fmla="*/ 1239614 w 11269336"/>
              <a:gd name="connsiteY236" fmla="*/ 2209727 h 2323145"/>
              <a:gd name="connsiteX237" fmla="*/ 1202436 w 11269336"/>
              <a:gd name="connsiteY237" fmla="*/ 2209817 h 2323145"/>
              <a:gd name="connsiteX238" fmla="*/ 1136097 w 11269336"/>
              <a:gd name="connsiteY238" fmla="*/ 2205112 h 2323145"/>
              <a:gd name="connsiteX239" fmla="*/ 988232 w 11269336"/>
              <a:gd name="connsiteY239" fmla="*/ 2235635 h 2323145"/>
              <a:gd name="connsiteX240" fmla="*/ 981959 w 11269336"/>
              <a:gd name="connsiteY240" fmla="*/ 2231607 h 2323145"/>
              <a:gd name="connsiteX241" fmla="*/ 938600 w 11269336"/>
              <a:gd name="connsiteY241" fmla="*/ 2238113 h 2323145"/>
              <a:gd name="connsiteX242" fmla="*/ 791788 w 11269336"/>
              <a:gd name="connsiteY242" fmla="*/ 2293224 h 2323145"/>
              <a:gd name="connsiteX243" fmla="*/ 706914 w 11269336"/>
              <a:gd name="connsiteY243" fmla="*/ 2305046 h 2323145"/>
              <a:gd name="connsiteX244" fmla="*/ 675971 w 11269336"/>
              <a:gd name="connsiteY244" fmla="*/ 2304030 h 2323145"/>
              <a:gd name="connsiteX245" fmla="*/ 624180 w 11269336"/>
              <a:gd name="connsiteY245" fmla="*/ 2302650 h 2323145"/>
              <a:gd name="connsiteX246" fmla="*/ 583453 w 11269336"/>
              <a:gd name="connsiteY246" fmla="*/ 2288788 h 2323145"/>
              <a:gd name="connsiteX247" fmla="*/ 540946 w 11269336"/>
              <a:gd name="connsiteY247" fmla="*/ 2292721 h 2323145"/>
              <a:gd name="connsiteX248" fmla="*/ 533680 w 11269336"/>
              <a:gd name="connsiteY248" fmla="*/ 2310233 h 2323145"/>
              <a:gd name="connsiteX249" fmla="*/ 487366 w 11269336"/>
              <a:gd name="connsiteY249" fmla="*/ 2309053 h 2323145"/>
              <a:gd name="connsiteX250" fmla="*/ 416820 w 11269336"/>
              <a:gd name="connsiteY250" fmla="*/ 2305443 h 2323145"/>
              <a:gd name="connsiteX251" fmla="*/ 376805 w 11269336"/>
              <a:gd name="connsiteY251" fmla="*/ 2307647 h 2323145"/>
              <a:gd name="connsiteX252" fmla="*/ 266777 w 11269336"/>
              <a:gd name="connsiteY252" fmla="*/ 2309012 h 2323145"/>
              <a:gd name="connsiteX253" fmla="*/ 156013 w 11269336"/>
              <a:gd name="connsiteY253" fmla="*/ 2306832 h 2323145"/>
              <a:gd name="connsiteX254" fmla="*/ 87258 w 11269336"/>
              <a:gd name="connsiteY254" fmla="*/ 2285511 h 2323145"/>
              <a:gd name="connsiteX255" fmla="*/ 23798 w 11269336"/>
              <a:gd name="connsiteY255" fmla="*/ 2281822 h 2323145"/>
              <a:gd name="connsiteX256" fmla="*/ 0 w 11269336"/>
              <a:gd name="connsiteY256" fmla="*/ 2285369 h 2323145"/>
              <a:gd name="connsiteX257" fmla="*/ 0 w 11269336"/>
              <a:gd name="connsiteY25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05765 w 11269336"/>
              <a:gd name="connsiteY146" fmla="*/ 2199902 h 2323145"/>
              <a:gd name="connsiteX147" fmla="*/ 4401354 w 11269336"/>
              <a:gd name="connsiteY147" fmla="*/ 2194745 h 2323145"/>
              <a:gd name="connsiteX148" fmla="*/ 4366646 w 11269336"/>
              <a:gd name="connsiteY148" fmla="*/ 2198564 h 2323145"/>
              <a:gd name="connsiteX149" fmla="*/ 4354009 w 11269336"/>
              <a:gd name="connsiteY149" fmla="*/ 2204984 h 2323145"/>
              <a:gd name="connsiteX150" fmla="*/ 4348284 w 11269336"/>
              <a:gd name="connsiteY150" fmla="*/ 2205270 h 2323145"/>
              <a:gd name="connsiteX151" fmla="*/ 4333906 w 11269336"/>
              <a:gd name="connsiteY151" fmla="*/ 2205251 h 2323145"/>
              <a:gd name="connsiteX152" fmla="*/ 4308819 w 11269336"/>
              <a:gd name="connsiteY152" fmla="*/ 2203822 h 2323145"/>
              <a:gd name="connsiteX153" fmla="*/ 4301210 w 11269336"/>
              <a:gd name="connsiteY153" fmla="*/ 2204456 h 2323145"/>
              <a:gd name="connsiteX154" fmla="*/ 4283095 w 11269336"/>
              <a:gd name="connsiteY154" fmla="*/ 2198177 h 2323145"/>
              <a:gd name="connsiteX155" fmla="*/ 4250119 w 11269336"/>
              <a:gd name="connsiteY155" fmla="*/ 2196342 h 2323145"/>
              <a:gd name="connsiteX156" fmla="*/ 4189203 w 11269336"/>
              <a:gd name="connsiteY156" fmla="*/ 2178994 h 2323145"/>
              <a:gd name="connsiteX157" fmla="*/ 4154035 w 11269336"/>
              <a:gd name="connsiteY157" fmla="*/ 2171950 h 2323145"/>
              <a:gd name="connsiteX158" fmla="*/ 4129569 w 11269336"/>
              <a:gd name="connsiteY158" fmla="*/ 2163850 h 2323145"/>
              <a:gd name="connsiteX159" fmla="*/ 4061250 w 11269336"/>
              <a:gd name="connsiteY159" fmla="*/ 2159236 h 2323145"/>
              <a:gd name="connsiteX160" fmla="*/ 3945480 w 11269336"/>
              <a:gd name="connsiteY160" fmla="*/ 2158279 h 2323145"/>
              <a:gd name="connsiteX161" fmla="*/ 3921468 w 11269336"/>
              <a:gd name="connsiteY161" fmla="*/ 2156588 h 2323145"/>
              <a:gd name="connsiteX162" fmla="*/ 3903348 w 11269336"/>
              <a:gd name="connsiteY162" fmla="*/ 2149220 h 2323145"/>
              <a:gd name="connsiteX163" fmla="*/ 3901342 w 11269336"/>
              <a:gd name="connsiteY163" fmla="*/ 2142355 h 2323145"/>
              <a:gd name="connsiteX164" fmla="*/ 3888539 w 11269336"/>
              <a:gd name="connsiteY164" fmla="*/ 2140476 h 2323145"/>
              <a:gd name="connsiteX165" fmla="*/ 3885662 w 11269336"/>
              <a:gd name="connsiteY165" fmla="*/ 2138740 h 2323145"/>
              <a:gd name="connsiteX166" fmla="*/ 3868627 w 11269336"/>
              <a:gd name="connsiteY166" fmla="*/ 2130023 h 2323145"/>
              <a:gd name="connsiteX167" fmla="*/ 3819177 w 11269336"/>
              <a:gd name="connsiteY167" fmla="*/ 2142111 h 2323145"/>
              <a:gd name="connsiteX168" fmla="*/ 3769100 w 11269336"/>
              <a:gd name="connsiteY168" fmla="*/ 2131731 h 2323145"/>
              <a:gd name="connsiteX169" fmla="*/ 3562752 w 11269336"/>
              <a:gd name="connsiteY169" fmla="*/ 2131785 h 2323145"/>
              <a:gd name="connsiteX170" fmla="*/ 3541402 w 11269336"/>
              <a:gd name="connsiteY170" fmla="*/ 2106821 h 2323145"/>
              <a:gd name="connsiteX171" fmla="*/ 3365341 w 11269336"/>
              <a:gd name="connsiteY171" fmla="*/ 2077638 h 2323145"/>
              <a:gd name="connsiteX172" fmla="*/ 3170922 w 11269336"/>
              <a:gd name="connsiteY172" fmla="*/ 2115957 h 2323145"/>
              <a:gd name="connsiteX173" fmla="*/ 3156256 w 11269336"/>
              <a:gd name="connsiteY173" fmla="*/ 2124773 h 2323145"/>
              <a:gd name="connsiteX174" fmla="*/ 3140298 w 11269336"/>
              <a:gd name="connsiteY174" fmla="*/ 2129182 h 2323145"/>
              <a:gd name="connsiteX175" fmla="*/ 3138514 w 11269336"/>
              <a:gd name="connsiteY175" fmla="*/ 2128069 h 2323145"/>
              <a:gd name="connsiteX176" fmla="*/ 3120467 w 11269336"/>
              <a:gd name="connsiteY176" fmla="*/ 2128281 h 2323145"/>
              <a:gd name="connsiteX177" fmla="*/ 3116175 w 11269336"/>
              <a:gd name="connsiteY177" fmla="*/ 2131633 h 2323145"/>
              <a:gd name="connsiteX178" fmla="*/ 3103685 w 11269336"/>
              <a:gd name="connsiteY178" fmla="*/ 2132814 h 2323145"/>
              <a:gd name="connsiteX179" fmla="*/ 3078794 w 11269336"/>
              <a:gd name="connsiteY179" fmla="*/ 2137935 h 2323145"/>
              <a:gd name="connsiteX180" fmla="*/ 3074407 w 11269336"/>
              <a:gd name="connsiteY180" fmla="*/ 2136274 h 2323145"/>
              <a:gd name="connsiteX181" fmla="*/ 3037285 w 11269336"/>
              <a:gd name="connsiteY181" fmla="*/ 2139919 h 2323145"/>
              <a:gd name="connsiteX182" fmla="*/ 3036901 w 11269336"/>
              <a:gd name="connsiteY182" fmla="*/ 2138726 h 2323145"/>
              <a:gd name="connsiteX183" fmla="*/ 3026996 w 11269336"/>
              <a:gd name="connsiteY183" fmla="*/ 2134322 h 2323145"/>
              <a:gd name="connsiteX184" fmla="*/ 3007772 w 11269336"/>
              <a:gd name="connsiteY184" fmla="*/ 2128742 h 2323145"/>
              <a:gd name="connsiteX185" fmla="*/ 2965030 w 11269336"/>
              <a:gd name="connsiteY185" fmla="*/ 2100494 h 2323145"/>
              <a:gd name="connsiteX186" fmla="*/ 2926342 w 11269336"/>
              <a:gd name="connsiteY186" fmla="*/ 2104155 h 2323145"/>
              <a:gd name="connsiteX187" fmla="*/ 2918608 w 11269336"/>
              <a:gd name="connsiteY187" fmla="*/ 2104215 h 2323145"/>
              <a:gd name="connsiteX188" fmla="*/ 2918475 w 11269336"/>
              <a:gd name="connsiteY188" fmla="*/ 2103937 h 2323145"/>
              <a:gd name="connsiteX189" fmla="*/ 2910360 w 11269336"/>
              <a:gd name="connsiteY189" fmla="*/ 2103444 h 2323145"/>
              <a:gd name="connsiteX190" fmla="*/ 2904507 w 11269336"/>
              <a:gd name="connsiteY190" fmla="*/ 2104326 h 2323145"/>
              <a:gd name="connsiteX191" fmla="*/ 2889503 w 11269336"/>
              <a:gd name="connsiteY191" fmla="*/ 2104443 h 2323145"/>
              <a:gd name="connsiteX192" fmla="*/ 2884480 w 11269336"/>
              <a:gd name="connsiteY192" fmla="*/ 2102626 h 2323145"/>
              <a:gd name="connsiteX193" fmla="*/ 2882689 w 11269336"/>
              <a:gd name="connsiteY193" fmla="*/ 2099228 h 2323145"/>
              <a:gd name="connsiteX194" fmla="*/ 2881291 w 11269336"/>
              <a:gd name="connsiteY194" fmla="*/ 2099618 h 2323145"/>
              <a:gd name="connsiteX195" fmla="*/ 2853979 w 11269336"/>
              <a:gd name="connsiteY195" fmla="*/ 2090388 h 2323145"/>
              <a:gd name="connsiteX196" fmla="*/ 2791790 w 11269336"/>
              <a:gd name="connsiteY196" fmla="*/ 2080332 h 2323145"/>
              <a:gd name="connsiteX197" fmla="*/ 2755844 w 11269336"/>
              <a:gd name="connsiteY197" fmla="*/ 2078874 h 2323145"/>
              <a:gd name="connsiteX198" fmla="*/ 2657742 w 11269336"/>
              <a:gd name="connsiteY198" fmla="*/ 2070179 h 2323145"/>
              <a:gd name="connsiteX199" fmla="*/ 2559549 w 11269336"/>
              <a:gd name="connsiteY199" fmla="*/ 2057873 h 2323145"/>
              <a:gd name="connsiteX200" fmla="*/ 2512054 w 11269336"/>
              <a:gd name="connsiteY200" fmla="*/ 2031671 h 2323145"/>
              <a:gd name="connsiteX201" fmla="*/ 2506437 w 11269336"/>
              <a:gd name="connsiteY201" fmla="*/ 2030918 h 2323145"/>
              <a:gd name="connsiteX202" fmla="*/ 2491752 w 11269336"/>
              <a:gd name="connsiteY202" fmla="*/ 2033906 h 2323145"/>
              <a:gd name="connsiteX203" fmla="*/ 2486338 w 11269336"/>
              <a:gd name="connsiteY203" fmla="*/ 2035862 h 2323145"/>
              <a:gd name="connsiteX204" fmla="*/ 2478186 w 11269336"/>
              <a:gd name="connsiteY204" fmla="*/ 2036953 h 2323145"/>
              <a:gd name="connsiteX205" fmla="*/ 2477950 w 11269336"/>
              <a:gd name="connsiteY205" fmla="*/ 2036715 h 2323145"/>
              <a:gd name="connsiteX206" fmla="*/ 2470381 w 11269336"/>
              <a:gd name="connsiteY206" fmla="*/ 2038256 h 2323145"/>
              <a:gd name="connsiteX207" fmla="*/ 2433781 w 11269336"/>
              <a:gd name="connsiteY207" fmla="*/ 2049140 h 2323145"/>
              <a:gd name="connsiteX208" fmla="*/ 2381172 w 11269336"/>
              <a:gd name="connsiteY208" fmla="*/ 2030645 h 2323145"/>
              <a:gd name="connsiteX209" fmla="*/ 2360198 w 11269336"/>
              <a:gd name="connsiteY209" fmla="*/ 2029059 h 2323145"/>
              <a:gd name="connsiteX210" fmla="*/ 2348815 w 11269336"/>
              <a:gd name="connsiteY210" fmla="*/ 2026798 h 2323145"/>
              <a:gd name="connsiteX211" fmla="*/ 2347988 w 11269336"/>
              <a:gd name="connsiteY211" fmla="*/ 2025745 h 2323145"/>
              <a:gd name="connsiteX212" fmla="*/ 2312920 w 11269336"/>
              <a:gd name="connsiteY212" fmla="*/ 2036311 h 2323145"/>
              <a:gd name="connsiteX213" fmla="*/ 2307986 w 11269336"/>
              <a:gd name="connsiteY213" fmla="*/ 2035583 h 2323145"/>
              <a:gd name="connsiteX214" fmla="*/ 2285481 w 11269336"/>
              <a:gd name="connsiteY214" fmla="*/ 2045197 h 2323145"/>
              <a:gd name="connsiteX215" fmla="*/ 2273666 w 11269336"/>
              <a:gd name="connsiteY215" fmla="*/ 2048710 h 2323145"/>
              <a:gd name="connsiteX216" fmla="*/ 2270719 w 11269336"/>
              <a:gd name="connsiteY216" fmla="*/ 2052702 h 2323145"/>
              <a:gd name="connsiteX217" fmla="*/ 2253080 w 11269336"/>
              <a:gd name="connsiteY217" fmla="*/ 2056363 h 2323145"/>
              <a:gd name="connsiteX218" fmla="*/ 2250906 w 11269336"/>
              <a:gd name="connsiteY218" fmla="*/ 2055654 h 2323145"/>
              <a:gd name="connsiteX219" fmla="*/ 2236905 w 11269336"/>
              <a:gd name="connsiteY219" fmla="*/ 2062882 h 2323145"/>
              <a:gd name="connsiteX220" fmla="*/ 2225830 w 11269336"/>
              <a:gd name="connsiteY220" fmla="*/ 2074027 h 2323145"/>
              <a:gd name="connsiteX221" fmla="*/ 2073776 w 11269336"/>
              <a:gd name="connsiteY221" fmla="*/ 2089244 h 2323145"/>
              <a:gd name="connsiteX222" fmla="*/ 1948256 w 11269336"/>
              <a:gd name="connsiteY222" fmla="*/ 2146616 h 2323145"/>
              <a:gd name="connsiteX223" fmla="*/ 1865582 w 11269336"/>
              <a:gd name="connsiteY223" fmla="*/ 2153738 h 2323145"/>
              <a:gd name="connsiteX224" fmla="*/ 1835210 w 11269336"/>
              <a:gd name="connsiteY224" fmla="*/ 2134244 h 2323145"/>
              <a:gd name="connsiteX225" fmla="*/ 1632661 w 11269336"/>
              <a:gd name="connsiteY225" fmla="*/ 2173882 h 2323145"/>
              <a:gd name="connsiteX226" fmla="*/ 1579590 w 11269336"/>
              <a:gd name="connsiteY226" fmla="*/ 2173680 h 2323145"/>
              <a:gd name="connsiteX227" fmla="*/ 1535601 w 11269336"/>
              <a:gd name="connsiteY227" fmla="*/ 2194590 h 2323145"/>
              <a:gd name="connsiteX228" fmla="*/ 1515594 w 11269336"/>
              <a:gd name="connsiteY228" fmla="*/ 2189622 h 2323145"/>
              <a:gd name="connsiteX229" fmla="*/ 1512113 w 11269336"/>
              <a:gd name="connsiteY229" fmla="*/ 2188534 h 2323145"/>
              <a:gd name="connsiteX230" fmla="*/ 1498838 w 11269336"/>
              <a:gd name="connsiteY230" fmla="*/ 2189213 h 2323145"/>
              <a:gd name="connsiteX231" fmla="*/ 1494279 w 11269336"/>
              <a:gd name="connsiteY231" fmla="*/ 2183112 h 2323145"/>
              <a:gd name="connsiteX232" fmla="*/ 1473714 w 11269336"/>
              <a:gd name="connsiteY232" fmla="*/ 2179625 h 2323145"/>
              <a:gd name="connsiteX233" fmla="*/ 1449503 w 11269336"/>
              <a:gd name="connsiteY233" fmla="*/ 2182633 h 2323145"/>
              <a:gd name="connsiteX234" fmla="*/ 1266687 w 11269336"/>
              <a:gd name="connsiteY234" fmla="*/ 2212688 h 2323145"/>
              <a:gd name="connsiteX235" fmla="*/ 1239614 w 11269336"/>
              <a:gd name="connsiteY235" fmla="*/ 2209727 h 2323145"/>
              <a:gd name="connsiteX236" fmla="*/ 1202436 w 11269336"/>
              <a:gd name="connsiteY236" fmla="*/ 2209817 h 2323145"/>
              <a:gd name="connsiteX237" fmla="*/ 1136097 w 11269336"/>
              <a:gd name="connsiteY237" fmla="*/ 2205112 h 2323145"/>
              <a:gd name="connsiteX238" fmla="*/ 988232 w 11269336"/>
              <a:gd name="connsiteY238" fmla="*/ 2235635 h 2323145"/>
              <a:gd name="connsiteX239" fmla="*/ 981959 w 11269336"/>
              <a:gd name="connsiteY239" fmla="*/ 2231607 h 2323145"/>
              <a:gd name="connsiteX240" fmla="*/ 938600 w 11269336"/>
              <a:gd name="connsiteY240" fmla="*/ 2238113 h 2323145"/>
              <a:gd name="connsiteX241" fmla="*/ 791788 w 11269336"/>
              <a:gd name="connsiteY241" fmla="*/ 2293224 h 2323145"/>
              <a:gd name="connsiteX242" fmla="*/ 706914 w 11269336"/>
              <a:gd name="connsiteY242" fmla="*/ 2305046 h 2323145"/>
              <a:gd name="connsiteX243" fmla="*/ 675971 w 11269336"/>
              <a:gd name="connsiteY243" fmla="*/ 2304030 h 2323145"/>
              <a:gd name="connsiteX244" fmla="*/ 624180 w 11269336"/>
              <a:gd name="connsiteY244" fmla="*/ 2302650 h 2323145"/>
              <a:gd name="connsiteX245" fmla="*/ 583453 w 11269336"/>
              <a:gd name="connsiteY245" fmla="*/ 2288788 h 2323145"/>
              <a:gd name="connsiteX246" fmla="*/ 540946 w 11269336"/>
              <a:gd name="connsiteY246" fmla="*/ 2292721 h 2323145"/>
              <a:gd name="connsiteX247" fmla="*/ 533680 w 11269336"/>
              <a:gd name="connsiteY247" fmla="*/ 2310233 h 2323145"/>
              <a:gd name="connsiteX248" fmla="*/ 487366 w 11269336"/>
              <a:gd name="connsiteY248" fmla="*/ 2309053 h 2323145"/>
              <a:gd name="connsiteX249" fmla="*/ 416820 w 11269336"/>
              <a:gd name="connsiteY249" fmla="*/ 2305443 h 2323145"/>
              <a:gd name="connsiteX250" fmla="*/ 376805 w 11269336"/>
              <a:gd name="connsiteY250" fmla="*/ 2307647 h 2323145"/>
              <a:gd name="connsiteX251" fmla="*/ 266777 w 11269336"/>
              <a:gd name="connsiteY251" fmla="*/ 2309012 h 2323145"/>
              <a:gd name="connsiteX252" fmla="*/ 156013 w 11269336"/>
              <a:gd name="connsiteY252" fmla="*/ 2306832 h 2323145"/>
              <a:gd name="connsiteX253" fmla="*/ 87258 w 11269336"/>
              <a:gd name="connsiteY253" fmla="*/ 2285511 h 2323145"/>
              <a:gd name="connsiteX254" fmla="*/ 23798 w 11269336"/>
              <a:gd name="connsiteY254" fmla="*/ 2281822 h 2323145"/>
              <a:gd name="connsiteX255" fmla="*/ 0 w 11269336"/>
              <a:gd name="connsiteY255" fmla="*/ 2285369 h 2323145"/>
              <a:gd name="connsiteX256" fmla="*/ 0 w 11269336"/>
              <a:gd name="connsiteY25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05765 w 11269336"/>
              <a:gd name="connsiteY145" fmla="*/ 2199902 h 2323145"/>
              <a:gd name="connsiteX146" fmla="*/ 4401354 w 11269336"/>
              <a:gd name="connsiteY146" fmla="*/ 2194745 h 2323145"/>
              <a:gd name="connsiteX147" fmla="*/ 4366646 w 11269336"/>
              <a:gd name="connsiteY147" fmla="*/ 2198564 h 2323145"/>
              <a:gd name="connsiteX148" fmla="*/ 4354009 w 11269336"/>
              <a:gd name="connsiteY148" fmla="*/ 2204984 h 2323145"/>
              <a:gd name="connsiteX149" fmla="*/ 4348284 w 11269336"/>
              <a:gd name="connsiteY149" fmla="*/ 2205270 h 2323145"/>
              <a:gd name="connsiteX150" fmla="*/ 4333906 w 11269336"/>
              <a:gd name="connsiteY150" fmla="*/ 2205251 h 2323145"/>
              <a:gd name="connsiteX151" fmla="*/ 4308819 w 11269336"/>
              <a:gd name="connsiteY151" fmla="*/ 2203822 h 2323145"/>
              <a:gd name="connsiteX152" fmla="*/ 4301210 w 11269336"/>
              <a:gd name="connsiteY152" fmla="*/ 2204456 h 2323145"/>
              <a:gd name="connsiteX153" fmla="*/ 4283095 w 11269336"/>
              <a:gd name="connsiteY153" fmla="*/ 2198177 h 2323145"/>
              <a:gd name="connsiteX154" fmla="*/ 4250119 w 11269336"/>
              <a:gd name="connsiteY154" fmla="*/ 2196342 h 2323145"/>
              <a:gd name="connsiteX155" fmla="*/ 4189203 w 11269336"/>
              <a:gd name="connsiteY155" fmla="*/ 2178994 h 2323145"/>
              <a:gd name="connsiteX156" fmla="*/ 4154035 w 11269336"/>
              <a:gd name="connsiteY156" fmla="*/ 2171950 h 2323145"/>
              <a:gd name="connsiteX157" fmla="*/ 4129569 w 11269336"/>
              <a:gd name="connsiteY157" fmla="*/ 2163850 h 2323145"/>
              <a:gd name="connsiteX158" fmla="*/ 4061250 w 11269336"/>
              <a:gd name="connsiteY158" fmla="*/ 2159236 h 2323145"/>
              <a:gd name="connsiteX159" fmla="*/ 3945480 w 11269336"/>
              <a:gd name="connsiteY159" fmla="*/ 2158279 h 2323145"/>
              <a:gd name="connsiteX160" fmla="*/ 3921468 w 11269336"/>
              <a:gd name="connsiteY160" fmla="*/ 2156588 h 2323145"/>
              <a:gd name="connsiteX161" fmla="*/ 3903348 w 11269336"/>
              <a:gd name="connsiteY161" fmla="*/ 2149220 h 2323145"/>
              <a:gd name="connsiteX162" fmla="*/ 3901342 w 11269336"/>
              <a:gd name="connsiteY162" fmla="*/ 2142355 h 2323145"/>
              <a:gd name="connsiteX163" fmla="*/ 3888539 w 11269336"/>
              <a:gd name="connsiteY163" fmla="*/ 2140476 h 2323145"/>
              <a:gd name="connsiteX164" fmla="*/ 3885662 w 11269336"/>
              <a:gd name="connsiteY164" fmla="*/ 2138740 h 2323145"/>
              <a:gd name="connsiteX165" fmla="*/ 3868627 w 11269336"/>
              <a:gd name="connsiteY165" fmla="*/ 2130023 h 2323145"/>
              <a:gd name="connsiteX166" fmla="*/ 3819177 w 11269336"/>
              <a:gd name="connsiteY166" fmla="*/ 2142111 h 2323145"/>
              <a:gd name="connsiteX167" fmla="*/ 3769100 w 11269336"/>
              <a:gd name="connsiteY167" fmla="*/ 2131731 h 2323145"/>
              <a:gd name="connsiteX168" fmla="*/ 3562752 w 11269336"/>
              <a:gd name="connsiteY168" fmla="*/ 2131785 h 2323145"/>
              <a:gd name="connsiteX169" fmla="*/ 3541402 w 11269336"/>
              <a:gd name="connsiteY169" fmla="*/ 2106821 h 2323145"/>
              <a:gd name="connsiteX170" fmla="*/ 3365341 w 11269336"/>
              <a:gd name="connsiteY170" fmla="*/ 2077638 h 2323145"/>
              <a:gd name="connsiteX171" fmla="*/ 3170922 w 11269336"/>
              <a:gd name="connsiteY171" fmla="*/ 2115957 h 2323145"/>
              <a:gd name="connsiteX172" fmla="*/ 3156256 w 11269336"/>
              <a:gd name="connsiteY172" fmla="*/ 2124773 h 2323145"/>
              <a:gd name="connsiteX173" fmla="*/ 3140298 w 11269336"/>
              <a:gd name="connsiteY173" fmla="*/ 2129182 h 2323145"/>
              <a:gd name="connsiteX174" fmla="*/ 3138514 w 11269336"/>
              <a:gd name="connsiteY174" fmla="*/ 2128069 h 2323145"/>
              <a:gd name="connsiteX175" fmla="*/ 3120467 w 11269336"/>
              <a:gd name="connsiteY175" fmla="*/ 2128281 h 2323145"/>
              <a:gd name="connsiteX176" fmla="*/ 3116175 w 11269336"/>
              <a:gd name="connsiteY176" fmla="*/ 2131633 h 2323145"/>
              <a:gd name="connsiteX177" fmla="*/ 3103685 w 11269336"/>
              <a:gd name="connsiteY177" fmla="*/ 2132814 h 2323145"/>
              <a:gd name="connsiteX178" fmla="*/ 3078794 w 11269336"/>
              <a:gd name="connsiteY178" fmla="*/ 2137935 h 2323145"/>
              <a:gd name="connsiteX179" fmla="*/ 3074407 w 11269336"/>
              <a:gd name="connsiteY179" fmla="*/ 2136274 h 2323145"/>
              <a:gd name="connsiteX180" fmla="*/ 3037285 w 11269336"/>
              <a:gd name="connsiteY180" fmla="*/ 2139919 h 2323145"/>
              <a:gd name="connsiteX181" fmla="*/ 3036901 w 11269336"/>
              <a:gd name="connsiteY181" fmla="*/ 2138726 h 2323145"/>
              <a:gd name="connsiteX182" fmla="*/ 3026996 w 11269336"/>
              <a:gd name="connsiteY182" fmla="*/ 2134322 h 2323145"/>
              <a:gd name="connsiteX183" fmla="*/ 3007772 w 11269336"/>
              <a:gd name="connsiteY183" fmla="*/ 2128742 h 2323145"/>
              <a:gd name="connsiteX184" fmla="*/ 2965030 w 11269336"/>
              <a:gd name="connsiteY184" fmla="*/ 2100494 h 2323145"/>
              <a:gd name="connsiteX185" fmla="*/ 2926342 w 11269336"/>
              <a:gd name="connsiteY185" fmla="*/ 2104155 h 2323145"/>
              <a:gd name="connsiteX186" fmla="*/ 2918608 w 11269336"/>
              <a:gd name="connsiteY186" fmla="*/ 2104215 h 2323145"/>
              <a:gd name="connsiteX187" fmla="*/ 2918475 w 11269336"/>
              <a:gd name="connsiteY187" fmla="*/ 2103937 h 2323145"/>
              <a:gd name="connsiteX188" fmla="*/ 2910360 w 11269336"/>
              <a:gd name="connsiteY188" fmla="*/ 2103444 h 2323145"/>
              <a:gd name="connsiteX189" fmla="*/ 2904507 w 11269336"/>
              <a:gd name="connsiteY189" fmla="*/ 2104326 h 2323145"/>
              <a:gd name="connsiteX190" fmla="*/ 2889503 w 11269336"/>
              <a:gd name="connsiteY190" fmla="*/ 2104443 h 2323145"/>
              <a:gd name="connsiteX191" fmla="*/ 2884480 w 11269336"/>
              <a:gd name="connsiteY191" fmla="*/ 2102626 h 2323145"/>
              <a:gd name="connsiteX192" fmla="*/ 2882689 w 11269336"/>
              <a:gd name="connsiteY192" fmla="*/ 2099228 h 2323145"/>
              <a:gd name="connsiteX193" fmla="*/ 2881291 w 11269336"/>
              <a:gd name="connsiteY193" fmla="*/ 2099618 h 2323145"/>
              <a:gd name="connsiteX194" fmla="*/ 2853979 w 11269336"/>
              <a:gd name="connsiteY194" fmla="*/ 2090388 h 2323145"/>
              <a:gd name="connsiteX195" fmla="*/ 2791790 w 11269336"/>
              <a:gd name="connsiteY195" fmla="*/ 2080332 h 2323145"/>
              <a:gd name="connsiteX196" fmla="*/ 2755844 w 11269336"/>
              <a:gd name="connsiteY196" fmla="*/ 2078874 h 2323145"/>
              <a:gd name="connsiteX197" fmla="*/ 2657742 w 11269336"/>
              <a:gd name="connsiteY197" fmla="*/ 2070179 h 2323145"/>
              <a:gd name="connsiteX198" fmla="*/ 2559549 w 11269336"/>
              <a:gd name="connsiteY198" fmla="*/ 2057873 h 2323145"/>
              <a:gd name="connsiteX199" fmla="*/ 2512054 w 11269336"/>
              <a:gd name="connsiteY199" fmla="*/ 2031671 h 2323145"/>
              <a:gd name="connsiteX200" fmla="*/ 2506437 w 11269336"/>
              <a:gd name="connsiteY200" fmla="*/ 2030918 h 2323145"/>
              <a:gd name="connsiteX201" fmla="*/ 2491752 w 11269336"/>
              <a:gd name="connsiteY201" fmla="*/ 2033906 h 2323145"/>
              <a:gd name="connsiteX202" fmla="*/ 2486338 w 11269336"/>
              <a:gd name="connsiteY202" fmla="*/ 2035862 h 2323145"/>
              <a:gd name="connsiteX203" fmla="*/ 2478186 w 11269336"/>
              <a:gd name="connsiteY203" fmla="*/ 2036953 h 2323145"/>
              <a:gd name="connsiteX204" fmla="*/ 2477950 w 11269336"/>
              <a:gd name="connsiteY204" fmla="*/ 2036715 h 2323145"/>
              <a:gd name="connsiteX205" fmla="*/ 2470381 w 11269336"/>
              <a:gd name="connsiteY205" fmla="*/ 2038256 h 2323145"/>
              <a:gd name="connsiteX206" fmla="*/ 2433781 w 11269336"/>
              <a:gd name="connsiteY206" fmla="*/ 2049140 h 2323145"/>
              <a:gd name="connsiteX207" fmla="*/ 2381172 w 11269336"/>
              <a:gd name="connsiteY207" fmla="*/ 2030645 h 2323145"/>
              <a:gd name="connsiteX208" fmla="*/ 2360198 w 11269336"/>
              <a:gd name="connsiteY208" fmla="*/ 2029059 h 2323145"/>
              <a:gd name="connsiteX209" fmla="*/ 2348815 w 11269336"/>
              <a:gd name="connsiteY209" fmla="*/ 2026798 h 2323145"/>
              <a:gd name="connsiteX210" fmla="*/ 2347988 w 11269336"/>
              <a:gd name="connsiteY210" fmla="*/ 2025745 h 2323145"/>
              <a:gd name="connsiteX211" fmla="*/ 2312920 w 11269336"/>
              <a:gd name="connsiteY211" fmla="*/ 2036311 h 2323145"/>
              <a:gd name="connsiteX212" fmla="*/ 2307986 w 11269336"/>
              <a:gd name="connsiteY212" fmla="*/ 2035583 h 2323145"/>
              <a:gd name="connsiteX213" fmla="*/ 2285481 w 11269336"/>
              <a:gd name="connsiteY213" fmla="*/ 2045197 h 2323145"/>
              <a:gd name="connsiteX214" fmla="*/ 2273666 w 11269336"/>
              <a:gd name="connsiteY214" fmla="*/ 2048710 h 2323145"/>
              <a:gd name="connsiteX215" fmla="*/ 2270719 w 11269336"/>
              <a:gd name="connsiteY215" fmla="*/ 2052702 h 2323145"/>
              <a:gd name="connsiteX216" fmla="*/ 2253080 w 11269336"/>
              <a:gd name="connsiteY216" fmla="*/ 2056363 h 2323145"/>
              <a:gd name="connsiteX217" fmla="*/ 2250906 w 11269336"/>
              <a:gd name="connsiteY217" fmla="*/ 2055654 h 2323145"/>
              <a:gd name="connsiteX218" fmla="*/ 2236905 w 11269336"/>
              <a:gd name="connsiteY218" fmla="*/ 2062882 h 2323145"/>
              <a:gd name="connsiteX219" fmla="*/ 2225830 w 11269336"/>
              <a:gd name="connsiteY219" fmla="*/ 2074027 h 2323145"/>
              <a:gd name="connsiteX220" fmla="*/ 2073776 w 11269336"/>
              <a:gd name="connsiteY220" fmla="*/ 2089244 h 2323145"/>
              <a:gd name="connsiteX221" fmla="*/ 1948256 w 11269336"/>
              <a:gd name="connsiteY221" fmla="*/ 2146616 h 2323145"/>
              <a:gd name="connsiteX222" fmla="*/ 1865582 w 11269336"/>
              <a:gd name="connsiteY222" fmla="*/ 2153738 h 2323145"/>
              <a:gd name="connsiteX223" fmla="*/ 1835210 w 11269336"/>
              <a:gd name="connsiteY223" fmla="*/ 2134244 h 2323145"/>
              <a:gd name="connsiteX224" fmla="*/ 1632661 w 11269336"/>
              <a:gd name="connsiteY224" fmla="*/ 2173882 h 2323145"/>
              <a:gd name="connsiteX225" fmla="*/ 1579590 w 11269336"/>
              <a:gd name="connsiteY225" fmla="*/ 2173680 h 2323145"/>
              <a:gd name="connsiteX226" fmla="*/ 1535601 w 11269336"/>
              <a:gd name="connsiteY226" fmla="*/ 2194590 h 2323145"/>
              <a:gd name="connsiteX227" fmla="*/ 1515594 w 11269336"/>
              <a:gd name="connsiteY227" fmla="*/ 2189622 h 2323145"/>
              <a:gd name="connsiteX228" fmla="*/ 1512113 w 11269336"/>
              <a:gd name="connsiteY228" fmla="*/ 2188534 h 2323145"/>
              <a:gd name="connsiteX229" fmla="*/ 1498838 w 11269336"/>
              <a:gd name="connsiteY229" fmla="*/ 2189213 h 2323145"/>
              <a:gd name="connsiteX230" fmla="*/ 1494279 w 11269336"/>
              <a:gd name="connsiteY230" fmla="*/ 2183112 h 2323145"/>
              <a:gd name="connsiteX231" fmla="*/ 1473714 w 11269336"/>
              <a:gd name="connsiteY231" fmla="*/ 2179625 h 2323145"/>
              <a:gd name="connsiteX232" fmla="*/ 1449503 w 11269336"/>
              <a:gd name="connsiteY232" fmla="*/ 2182633 h 2323145"/>
              <a:gd name="connsiteX233" fmla="*/ 1266687 w 11269336"/>
              <a:gd name="connsiteY233" fmla="*/ 2212688 h 2323145"/>
              <a:gd name="connsiteX234" fmla="*/ 1239614 w 11269336"/>
              <a:gd name="connsiteY234" fmla="*/ 2209727 h 2323145"/>
              <a:gd name="connsiteX235" fmla="*/ 1202436 w 11269336"/>
              <a:gd name="connsiteY235" fmla="*/ 2209817 h 2323145"/>
              <a:gd name="connsiteX236" fmla="*/ 1136097 w 11269336"/>
              <a:gd name="connsiteY236" fmla="*/ 2205112 h 2323145"/>
              <a:gd name="connsiteX237" fmla="*/ 988232 w 11269336"/>
              <a:gd name="connsiteY237" fmla="*/ 2235635 h 2323145"/>
              <a:gd name="connsiteX238" fmla="*/ 981959 w 11269336"/>
              <a:gd name="connsiteY238" fmla="*/ 2231607 h 2323145"/>
              <a:gd name="connsiteX239" fmla="*/ 938600 w 11269336"/>
              <a:gd name="connsiteY239" fmla="*/ 2238113 h 2323145"/>
              <a:gd name="connsiteX240" fmla="*/ 791788 w 11269336"/>
              <a:gd name="connsiteY240" fmla="*/ 2293224 h 2323145"/>
              <a:gd name="connsiteX241" fmla="*/ 706914 w 11269336"/>
              <a:gd name="connsiteY241" fmla="*/ 2305046 h 2323145"/>
              <a:gd name="connsiteX242" fmla="*/ 675971 w 11269336"/>
              <a:gd name="connsiteY242" fmla="*/ 2304030 h 2323145"/>
              <a:gd name="connsiteX243" fmla="*/ 624180 w 11269336"/>
              <a:gd name="connsiteY243" fmla="*/ 2302650 h 2323145"/>
              <a:gd name="connsiteX244" fmla="*/ 583453 w 11269336"/>
              <a:gd name="connsiteY244" fmla="*/ 2288788 h 2323145"/>
              <a:gd name="connsiteX245" fmla="*/ 540946 w 11269336"/>
              <a:gd name="connsiteY245" fmla="*/ 2292721 h 2323145"/>
              <a:gd name="connsiteX246" fmla="*/ 533680 w 11269336"/>
              <a:gd name="connsiteY246" fmla="*/ 2310233 h 2323145"/>
              <a:gd name="connsiteX247" fmla="*/ 487366 w 11269336"/>
              <a:gd name="connsiteY247" fmla="*/ 2309053 h 2323145"/>
              <a:gd name="connsiteX248" fmla="*/ 416820 w 11269336"/>
              <a:gd name="connsiteY248" fmla="*/ 2305443 h 2323145"/>
              <a:gd name="connsiteX249" fmla="*/ 376805 w 11269336"/>
              <a:gd name="connsiteY249" fmla="*/ 2307647 h 2323145"/>
              <a:gd name="connsiteX250" fmla="*/ 266777 w 11269336"/>
              <a:gd name="connsiteY250" fmla="*/ 2309012 h 2323145"/>
              <a:gd name="connsiteX251" fmla="*/ 156013 w 11269336"/>
              <a:gd name="connsiteY251" fmla="*/ 2306832 h 2323145"/>
              <a:gd name="connsiteX252" fmla="*/ 87258 w 11269336"/>
              <a:gd name="connsiteY252" fmla="*/ 2285511 h 2323145"/>
              <a:gd name="connsiteX253" fmla="*/ 23798 w 11269336"/>
              <a:gd name="connsiteY253" fmla="*/ 2281822 h 2323145"/>
              <a:gd name="connsiteX254" fmla="*/ 0 w 11269336"/>
              <a:gd name="connsiteY254" fmla="*/ 2285369 h 2323145"/>
              <a:gd name="connsiteX255" fmla="*/ 0 w 11269336"/>
              <a:gd name="connsiteY25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05765 w 11269336"/>
              <a:gd name="connsiteY144" fmla="*/ 2199902 h 2323145"/>
              <a:gd name="connsiteX145" fmla="*/ 4401354 w 11269336"/>
              <a:gd name="connsiteY145" fmla="*/ 2194745 h 2323145"/>
              <a:gd name="connsiteX146" fmla="*/ 4366646 w 11269336"/>
              <a:gd name="connsiteY146" fmla="*/ 2198564 h 2323145"/>
              <a:gd name="connsiteX147" fmla="*/ 4354009 w 11269336"/>
              <a:gd name="connsiteY147" fmla="*/ 2204984 h 2323145"/>
              <a:gd name="connsiteX148" fmla="*/ 4348284 w 11269336"/>
              <a:gd name="connsiteY148" fmla="*/ 2205270 h 2323145"/>
              <a:gd name="connsiteX149" fmla="*/ 4333906 w 11269336"/>
              <a:gd name="connsiteY149" fmla="*/ 2205251 h 2323145"/>
              <a:gd name="connsiteX150" fmla="*/ 4308819 w 11269336"/>
              <a:gd name="connsiteY150" fmla="*/ 2203822 h 2323145"/>
              <a:gd name="connsiteX151" fmla="*/ 4301210 w 11269336"/>
              <a:gd name="connsiteY151" fmla="*/ 2204456 h 2323145"/>
              <a:gd name="connsiteX152" fmla="*/ 4283095 w 11269336"/>
              <a:gd name="connsiteY152" fmla="*/ 2198177 h 2323145"/>
              <a:gd name="connsiteX153" fmla="*/ 4250119 w 11269336"/>
              <a:gd name="connsiteY153" fmla="*/ 2196342 h 2323145"/>
              <a:gd name="connsiteX154" fmla="*/ 4189203 w 11269336"/>
              <a:gd name="connsiteY154" fmla="*/ 2178994 h 2323145"/>
              <a:gd name="connsiteX155" fmla="*/ 4154035 w 11269336"/>
              <a:gd name="connsiteY155" fmla="*/ 2171950 h 2323145"/>
              <a:gd name="connsiteX156" fmla="*/ 4129569 w 11269336"/>
              <a:gd name="connsiteY156" fmla="*/ 2163850 h 2323145"/>
              <a:gd name="connsiteX157" fmla="*/ 4061250 w 11269336"/>
              <a:gd name="connsiteY157" fmla="*/ 2159236 h 2323145"/>
              <a:gd name="connsiteX158" fmla="*/ 3945480 w 11269336"/>
              <a:gd name="connsiteY158" fmla="*/ 2158279 h 2323145"/>
              <a:gd name="connsiteX159" fmla="*/ 3921468 w 11269336"/>
              <a:gd name="connsiteY159" fmla="*/ 2156588 h 2323145"/>
              <a:gd name="connsiteX160" fmla="*/ 3903348 w 11269336"/>
              <a:gd name="connsiteY160" fmla="*/ 2149220 h 2323145"/>
              <a:gd name="connsiteX161" fmla="*/ 3901342 w 11269336"/>
              <a:gd name="connsiteY161" fmla="*/ 2142355 h 2323145"/>
              <a:gd name="connsiteX162" fmla="*/ 3888539 w 11269336"/>
              <a:gd name="connsiteY162" fmla="*/ 2140476 h 2323145"/>
              <a:gd name="connsiteX163" fmla="*/ 3885662 w 11269336"/>
              <a:gd name="connsiteY163" fmla="*/ 2138740 h 2323145"/>
              <a:gd name="connsiteX164" fmla="*/ 3868627 w 11269336"/>
              <a:gd name="connsiteY164" fmla="*/ 2130023 h 2323145"/>
              <a:gd name="connsiteX165" fmla="*/ 3819177 w 11269336"/>
              <a:gd name="connsiteY165" fmla="*/ 2142111 h 2323145"/>
              <a:gd name="connsiteX166" fmla="*/ 3769100 w 11269336"/>
              <a:gd name="connsiteY166" fmla="*/ 2131731 h 2323145"/>
              <a:gd name="connsiteX167" fmla="*/ 3562752 w 11269336"/>
              <a:gd name="connsiteY167" fmla="*/ 2131785 h 2323145"/>
              <a:gd name="connsiteX168" fmla="*/ 3541402 w 11269336"/>
              <a:gd name="connsiteY168" fmla="*/ 2106821 h 2323145"/>
              <a:gd name="connsiteX169" fmla="*/ 3365341 w 11269336"/>
              <a:gd name="connsiteY169" fmla="*/ 2077638 h 2323145"/>
              <a:gd name="connsiteX170" fmla="*/ 3170922 w 11269336"/>
              <a:gd name="connsiteY170" fmla="*/ 2115957 h 2323145"/>
              <a:gd name="connsiteX171" fmla="*/ 3156256 w 11269336"/>
              <a:gd name="connsiteY171" fmla="*/ 2124773 h 2323145"/>
              <a:gd name="connsiteX172" fmla="*/ 3140298 w 11269336"/>
              <a:gd name="connsiteY172" fmla="*/ 2129182 h 2323145"/>
              <a:gd name="connsiteX173" fmla="*/ 3138514 w 11269336"/>
              <a:gd name="connsiteY173" fmla="*/ 2128069 h 2323145"/>
              <a:gd name="connsiteX174" fmla="*/ 3120467 w 11269336"/>
              <a:gd name="connsiteY174" fmla="*/ 2128281 h 2323145"/>
              <a:gd name="connsiteX175" fmla="*/ 3116175 w 11269336"/>
              <a:gd name="connsiteY175" fmla="*/ 2131633 h 2323145"/>
              <a:gd name="connsiteX176" fmla="*/ 3103685 w 11269336"/>
              <a:gd name="connsiteY176" fmla="*/ 2132814 h 2323145"/>
              <a:gd name="connsiteX177" fmla="*/ 3078794 w 11269336"/>
              <a:gd name="connsiteY177" fmla="*/ 2137935 h 2323145"/>
              <a:gd name="connsiteX178" fmla="*/ 3074407 w 11269336"/>
              <a:gd name="connsiteY178" fmla="*/ 2136274 h 2323145"/>
              <a:gd name="connsiteX179" fmla="*/ 3037285 w 11269336"/>
              <a:gd name="connsiteY179" fmla="*/ 2139919 h 2323145"/>
              <a:gd name="connsiteX180" fmla="*/ 3036901 w 11269336"/>
              <a:gd name="connsiteY180" fmla="*/ 2138726 h 2323145"/>
              <a:gd name="connsiteX181" fmla="*/ 3026996 w 11269336"/>
              <a:gd name="connsiteY181" fmla="*/ 2134322 h 2323145"/>
              <a:gd name="connsiteX182" fmla="*/ 3007772 w 11269336"/>
              <a:gd name="connsiteY182" fmla="*/ 2128742 h 2323145"/>
              <a:gd name="connsiteX183" fmla="*/ 2965030 w 11269336"/>
              <a:gd name="connsiteY183" fmla="*/ 2100494 h 2323145"/>
              <a:gd name="connsiteX184" fmla="*/ 2926342 w 11269336"/>
              <a:gd name="connsiteY184" fmla="*/ 2104155 h 2323145"/>
              <a:gd name="connsiteX185" fmla="*/ 2918608 w 11269336"/>
              <a:gd name="connsiteY185" fmla="*/ 2104215 h 2323145"/>
              <a:gd name="connsiteX186" fmla="*/ 2918475 w 11269336"/>
              <a:gd name="connsiteY186" fmla="*/ 2103937 h 2323145"/>
              <a:gd name="connsiteX187" fmla="*/ 2910360 w 11269336"/>
              <a:gd name="connsiteY187" fmla="*/ 2103444 h 2323145"/>
              <a:gd name="connsiteX188" fmla="*/ 2904507 w 11269336"/>
              <a:gd name="connsiteY188" fmla="*/ 2104326 h 2323145"/>
              <a:gd name="connsiteX189" fmla="*/ 2889503 w 11269336"/>
              <a:gd name="connsiteY189" fmla="*/ 2104443 h 2323145"/>
              <a:gd name="connsiteX190" fmla="*/ 2884480 w 11269336"/>
              <a:gd name="connsiteY190" fmla="*/ 2102626 h 2323145"/>
              <a:gd name="connsiteX191" fmla="*/ 2882689 w 11269336"/>
              <a:gd name="connsiteY191" fmla="*/ 2099228 h 2323145"/>
              <a:gd name="connsiteX192" fmla="*/ 2881291 w 11269336"/>
              <a:gd name="connsiteY192" fmla="*/ 2099618 h 2323145"/>
              <a:gd name="connsiteX193" fmla="*/ 2853979 w 11269336"/>
              <a:gd name="connsiteY193" fmla="*/ 2090388 h 2323145"/>
              <a:gd name="connsiteX194" fmla="*/ 2791790 w 11269336"/>
              <a:gd name="connsiteY194" fmla="*/ 2080332 h 2323145"/>
              <a:gd name="connsiteX195" fmla="*/ 2755844 w 11269336"/>
              <a:gd name="connsiteY195" fmla="*/ 2078874 h 2323145"/>
              <a:gd name="connsiteX196" fmla="*/ 2657742 w 11269336"/>
              <a:gd name="connsiteY196" fmla="*/ 2070179 h 2323145"/>
              <a:gd name="connsiteX197" fmla="*/ 2559549 w 11269336"/>
              <a:gd name="connsiteY197" fmla="*/ 2057873 h 2323145"/>
              <a:gd name="connsiteX198" fmla="*/ 2512054 w 11269336"/>
              <a:gd name="connsiteY198" fmla="*/ 2031671 h 2323145"/>
              <a:gd name="connsiteX199" fmla="*/ 2506437 w 11269336"/>
              <a:gd name="connsiteY199" fmla="*/ 2030918 h 2323145"/>
              <a:gd name="connsiteX200" fmla="*/ 2491752 w 11269336"/>
              <a:gd name="connsiteY200" fmla="*/ 2033906 h 2323145"/>
              <a:gd name="connsiteX201" fmla="*/ 2486338 w 11269336"/>
              <a:gd name="connsiteY201" fmla="*/ 2035862 h 2323145"/>
              <a:gd name="connsiteX202" fmla="*/ 2478186 w 11269336"/>
              <a:gd name="connsiteY202" fmla="*/ 2036953 h 2323145"/>
              <a:gd name="connsiteX203" fmla="*/ 2477950 w 11269336"/>
              <a:gd name="connsiteY203" fmla="*/ 2036715 h 2323145"/>
              <a:gd name="connsiteX204" fmla="*/ 2470381 w 11269336"/>
              <a:gd name="connsiteY204" fmla="*/ 2038256 h 2323145"/>
              <a:gd name="connsiteX205" fmla="*/ 2433781 w 11269336"/>
              <a:gd name="connsiteY205" fmla="*/ 2049140 h 2323145"/>
              <a:gd name="connsiteX206" fmla="*/ 2381172 w 11269336"/>
              <a:gd name="connsiteY206" fmla="*/ 2030645 h 2323145"/>
              <a:gd name="connsiteX207" fmla="*/ 2360198 w 11269336"/>
              <a:gd name="connsiteY207" fmla="*/ 2029059 h 2323145"/>
              <a:gd name="connsiteX208" fmla="*/ 2348815 w 11269336"/>
              <a:gd name="connsiteY208" fmla="*/ 2026798 h 2323145"/>
              <a:gd name="connsiteX209" fmla="*/ 2347988 w 11269336"/>
              <a:gd name="connsiteY209" fmla="*/ 2025745 h 2323145"/>
              <a:gd name="connsiteX210" fmla="*/ 2312920 w 11269336"/>
              <a:gd name="connsiteY210" fmla="*/ 2036311 h 2323145"/>
              <a:gd name="connsiteX211" fmla="*/ 2307986 w 11269336"/>
              <a:gd name="connsiteY211" fmla="*/ 2035583 h 2323145"/>
              <a:gd name="connsiteX212" fmla="*/ 2285481 w 11269336"/>
              <a:gd name="connsiteY212" fmla="*/ 2045197 h 2323145"/>
              <a:gd name="connsiteX213" fmla="*/ 2273666 w 11269336"/>
              <a:gd name="connsiteY213" fmla="*/ 2048710 h 2323145"/>
              <a:gd name="connsiteX214" fmla="*/ 2270719 w 11269336"/>
              <a:gd name="connsiteY214" fmla="*/ 2052702 h 2323145"/>
              <a:gd name="connsiteX215" fmla="*/ 2253080 w 11269336"/>
              <a:gd name="connsiteY215" fmla="*/ 2056363 h 2323145"/>
              <a:gd name="connsiteX216" fmla="*/ 2250906 w 11269336"/>
              <a:gd name="connsiteY216" fmla="*/ 2055654 h 2323145"/>
              <a:gd name="connsiteX217" fmla="*/ 2236905 w 11269336"/>
              <a:gd name="connsiteY217" fmla="*/ 2062882 h 2323145"/>
              <a:gd name="connsiteX218" fmla="*/ 2225830 w 11269336"/>
              <a:gd name="connsiteY218" fmla="*/ 2074027 h 2323145"/>
              <a:gd name="connsiteX219" fmla="*/ 2073776 w 11269336"/>
              <a:gd name="connsiteY219" fmla="*/ 2089244 h 2323145"/>
              <a:gd name="connsiteX220" fmla="*/ 1948256 w 11269336"/>
              <a:gd name="connsiteY220" fmla="*/ 2146616 h 2323145"/>
              <a:gd name="connsiteX221" fmla="*/ 1865582 w 11269336"/>
              <a:gd name="connsiteY221" fmla="*/ 2153738 h 2323145"/>
              <a:gd name="connsiteX222" fmla="*/ 1835210 w 11269336"/>
              <a:gd name="connsiteY222" fmla="*/ 2134244 h 2323145"/>
              <a:gd name="connsiteX223" fmla="*/ 1632661 w 11269336"/>
              <a:gd name="connsiteY223" fmla="*/ 2173882 h 2323145"/>
              <a:gd name="connsiteX224" fmla="*/ 1579590 w 11269336"/>
              <a:gd name="connsiteY224" fmla="*/ 2173680 h 2323145"/>
              <a:gd name="connsiteX225" fmla="*/ 1535601 w 11269336"/>
              <a:gd name="connsiteY225" fmla="*/ 2194590 h 2323145"/>
              <a:gd name="connsiteX226" fmla="*/ 1515594 w 11269336"/>
              <a:gd name="connsiteY226" fmla="*/ 2189622 h 2323145"/>
              <a:gd name="connsiteX227" fmla="*/ 1512113 w 11269336"/>
              <a:gd name="connsiteY227" fmla="*/ 2188534 h 2323145"/>
              <a:gd name="connsiteX228" fmla="*/ 1498838 w 11269336"/>
              <a:gd name="connsiteY228" fmla="*/ 2189213 h 2323145"/>
              <a:gd name="connsiteX229" fmla="*/ 1494279 w 11269336"/>
              <a:gd name="connsiteY229" fmla="*/ 2183112 h 2323145"/>
              <a:gd name="connsiteX230" fmla="*/ 1473714 w 11269336"/>
              <a:gd name="connsiteY230" fmla="*/ 2179625 h 2323145"/>
              <a:gd name="connsiteX231" fmla="*/ 1449503 w 11269336"/>
              <a:gd name="connsiteY231" fmla="*/ 2182633 h 2323145"/>
              <a:gd name="connsiteX232" fmla="*/ 1266687 w 11269336"/>
              <a:gd name="connsiteY232" fmla="*/ 2212688 h 2323145"/>
              <a:gd name="connsiteX233" fmla="*/ 1239614 w 11269336"/>
              <a:gd name="connsiteY233" fmla="*/ 2209727 h 2323145"/>
              <a:gd name="connsiteX234" fmla="*/ 1202436 w 11269336"/>
              <a:gd name="connsiteY234" fmla="*/ 2209817 h 2323145"/>
              <a:gd name="connsiteX235" fmla="*/ 1136097 w 11269336"/>
              <a:gd name="connsiteY235" fmla="*/ 2205112 h 2323145"/>
              <a:gd name="connsiteX236" fmla="*/ 988232 w 11269336"/>
              <a:gd name="connsiteY236" fmla="*/ 2235635 h 2323145"/>
              <a:gd name="connsiteX237" fmla="*/ 981959 w 11269336"/>
              <a:gd name="connsiteY237" fmla="*/ 2231607 h 2323145"/>
              <a:gd name="connsiteX238" fmla="*/ 938600 w 11269336"/>
              <a:gd name="connsiteY238" fmla="*/ 2238113 h 2323145"/>
              <a:gd name="connsiteX239" fmla="*/ 791788 w 11269336"/>
              <a:gd name="connsiteY239" fmla="*/ 2293224 h 2323145"/>
              <a:gd name="connsiteX240" fmla="*/ 706914 w 11269336"/>
              <a:gd name="connsiteY240" fmla="*/ 2305046 h 2323145"/>
              <a:gd name="connsiteX241" fmla="*/ 675971 w 11269336"/>
              <a:gd name="connsiteY241" fmla="*/ 2304030 h 2323145"/>
              <a:gd name="connsiteX242" fmla="*/ 624180 w 11269336"/>
              <a:gd name="connsiteY242" fmla="*/ 2302650 h 2323145"/>
              <a:gd name="connsiteX243" fmla="*/ 583453 w 11269336"/>
              <a:gd name="connsiteY243" fmla="*/ 2288788 h 2323145"/>
              <a:gd name="connsiteX244" fmla="*/ 540946 w 11269336"/>
              <a:gd name="connsiteY244" fmla="*/ 2292721 h 2323145"/>
              <a:gd name="connsiteX245" fmla="*/ 533680 w 11269336"/>
              <a:gd name="connsiteY245" fmla="*/ 2310233 h 2323145"/>
              <a:gd name="connsiteX246" fmla="*/ 487366 w 11269336"/>
              <a:gd name="connsiteY246" fmla="*/ 2309053 h 2323145"/>
              <a:gd name="connsiteX247" fmla="*/ 416820 w 11269336"/>
              <a:gd name="connsiteY247" fmla="*/ 2305443 h 2323145"/>
              <a:gd name="connsiteX248" fmla="*/ 376805 w 11269336"/>
              <a:gd name="connsiteY248" fmla="*/ 2307647 h 2323145"/>
              <a:gd name="connsiteX249" fmla="*/ 266777 w 11269336"/>
              <a:gd name="connsiteY249" fmla="*/ 2309012 h 2323145"/>
              <a:gd name="connsiteX250" fmla="*/ 156013 w 11269336"/>
              <a:gd name="connsiteY250" fmla="*/ 2306832 h 2323145"/>
              <a:gd name="connsiteX251" fmla="*/ 87258 w 11269336"/>
              <a:gd name="connsiteY251" fmla="*/ 2285511 h 2323145"/>
              <a:gd name="connsiteX252" fmla="*/ 23798 w 11269336"/>
              <a:gd name="connsiteY252" fmla="*/ 2281822 h 2323145"/>
              <a:gd name="connsiteX253" fmla="*/ 0 w 11269336"/>
              <a:gd name="connsiteY253" fmla="*/ 2285369 h 2323145"/>
              <a:gd name="connsiteX254" fmla="*/ 0 w 11269336"/>
              <a:gd name="connsiteY25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67257 w 11269336"/>
              <a:gd name="connsiteY142" fmla="*/ 2196121 h 2323145"/>
              <a:gd name="connsiteX143" fmla="*/ 4405765 w 11269336"/>
              <a:gd name="connsiteY143" fmla="*/ 2199902 h 2323145"/>
              <a:gd name="connsiteX144" fmla="*/ 4401354 w 11269336"/>
              <a:gd name="connsiteY144" fmla="*/ 2194745 h 2323145"/>
              <a:gd name="connsiteX145" fmla="*/ 4366646 w 11269336"/>
              <a:gd name="connsiteY145" fmla="*/ 2198564 h 2323145"/>
              <a:gd name="connsiteX146" fmla="*/ 4354009 w 11269336"/>
              <a:gd name="connsiteY146" fmla="*/ 2204984 h 2323145"/>
              <a:gd name="connsiteX147" fmla="*/ 4348284 w 11269336"/>
              <a:gd name="connsiteY147" fmla="*/ 2205270 h 2323145"/>
              <a:gd name="connsiteX148" fmla="*/ 4333906 w 11269336"/>
              <a:gd name="connsiteY148" fmla="*/ 2205251 h 2323145"/>
              <a:gd name="connsiteX149" fmla="*/ 4308819 w 11269336"/>
              <a:gd name="connsiteY149" fmla="*/ 2203822 h 2323145"/>
              <a:gd name="connsiteX150" fmla="*/ 4301210 w 11269336"/>
              <a:gd name="connsiteY150" fmla="*/ 2204456 h 2323145"/>
              <a:gd name="connsiteX151" fmla="*/ 4283095 w 11269336"/>
              <a:gd name="connsiteY151" fmla="*/ 2198177 h 2323145"/>
              <a:gd name="connsiteX152" fmla="*/ 4250119 w 11269336"/>
              <a:gd name="connsiteY152" fmla="*/ 2196342 h 2323145"/>
              <a:gd name="connsiteX153" fmla="*/ 4189203 w 11269336"/>
              <a:gd name="connsiteY153" fmla="*/ 2178994 h 2323145"/>
              <a:gd name="connsiteX154" fmla="*/ 4154035 w 11269336"/>
              <a:gd name="connsiteY154" fmla="*/ 2171950 h 2323145"/>
              <a:gd name="connsiteX155" fmla="*/ 4129569 w 11269336"/>
              <a:gd name="connsiteY155" fmla="*/ 2163850 h 2323145"/>
              <a:gd name="connsiteX156" fmla="*/ 4061250 w 11269336"/>
              <a:gd name="connsiteY156" fmla="*/ 2159236 h 2323145"/>
              <a:gd name="connsiteX157" fmla="*/ 3945480 w 11269336"/>
              <a:gd name="connsiteY157" fmla="*/ 2158279 h 2323145"/>
              <a:gd name="connsiteX158" fmla="*/ 3921468 w 11269336"/>
              <a:gd name="connsiteY158" fmla="*/ 2156588 h 2323145"/>
              <a:gd name="connsiteX159" fmla="*/ 3903348 w 11269336"/>
              <a:gd name="connsiteY159" fmla="*/ 2149220 h 2323145"/>
              <a:gd name="connsiteX160" fmla="*/ 3901342 w 11269336"/>
              <a:gd name="connsiteY160" fmla="*/ 2142355 h 2323145"/>
              <a:gd name="connsiteX161" fmla="*/ 3888539 w 11269336"/>
              <a:gd name="connsiteY161" fmla="*/ 2140476 h 2323145"/>
              <a:gd name="connsiteX162" fmla="*/ 3885662 w 11269336"/>
              <a:gd name="connsiteY162" fmla="*/ 2138740 h 2323145"/>
              <a:gd name="connsiteX163" fmla="*/ 3868627 w 11269336"/>
              <a:gd name="connsiteY163" fmla="*/ 2130023 h 2323145"/>
              <a:gd name="connsiteX164" fmla="*/ 3819177 w 11269336"/>
              <a:gd name="connsiteY164" fmla="*/ 2142111 h 2323145"/>
              <a:gd name="connsiteX165" fmla="*/ 3769100 w 11269336"/>
              <a:gd name="connsiteY165" fmla="*/ 2131731 h 2323145"/>
              <a:gd name="connsiteX166" fmla="*/ 3562752 w 11269336"/>
              <a:gd name="connsiteY166" fmla="*/ 2131785 h 2323145"/>
              <a:gd name="connsiteX167" fmla="*/ 3541402 w 11269336"/>
              <a:gd name="connsiteY167" fmla="*/ 2106821 h 2323145"/>
              <a:gd name="connsiteX168" fmla="*/ 3365341 w 11269336"/>
              <a:gd name="connsiteY168" fmla="*/ 2077638 h 2323145"/>
              <a:gd name="connsiteX169" fmla="*/ 3170922 w 11269336"/>
              <a:gd name="connsiteY169" fmla="*/ 2115957 h 2323145"/>
              <a:gd name="connsiteX170" fmla="*/ 3156256 w 11269336"/>
              <a:gd name="connsiteY170" fmla="*/ 2124773 h 2323145"/>
              <a:gd name="connsiteX171" fmla="*/ 3140298 w 11269336"/>
              <a:gd name="connsiteY171" fmla="*/ 2129182 h 2323145"/>
              <a:gd name="connsiteX172" fmla="*/ 3138514 w 11269336"/>
              <a:gd name="connsiteY172" fmla="*/ 2128069 h 2323145"/>
              <a:gd name="connsiteX173" fmla="*/ 3120467 w 11269336"/>
              <a:gd name="connsiteY173" fmla="*/ 2128281 h 2323145"/>
              <a:gd name="connsiteX174" fmla="*/ 3116175 w 11269336"/>
              <a:gd name="connsiteY174" fmla="*/ 2131633 h 2323145"/>
              <a:gd name="connsiteX175" fmla="*/ 3103685 w 11269336"/>
              <a:gd name="connsiteY175" fmla="*/ 2132814 h 2323145"/>
              <a:gd name="connsiteX176" fmla="*/ 3078794 w 11269336"/>
              <a:gd name="connsiteY176" fmla="*/ 2137935 h 2323145"/>
              <a:gd name="connsiteX177" fmla="*/ 3074407 w 11269336"/>
              <a:gd name="connsiteY177" fmla="*/ 2136274 h 2323145"/>
              <a:gd name="connsiteX178" fmla="*/ 3037285 w 11269336"/>
              <a:gd name="connsiteY178" fmla="*/ 2139919 h 2323145"/>
              <a:gd name="connsiteX179" fmla="*/ 3036901 w 11269336"/>
              <a:gd name="connsiteY179" fmla="*/ 2138726 h 2323145"/>
              <a:gd name="connsiteX180" fmla="*/ 3026996 w 11269336"/>
              <a:gd name="connsiteY180" fmla="*/ 2134322 h 2323145"/>
              <a:gd name="connsiteX181" fmla="*/ 3007772 w 11269336"/>
              <a:gd name="connsiteY181" fmla="*/ 2128742 h 2323145"/>
              <a:gd name="connsiteX182" fmla="*/ 2965030 w 11269336"/>
              <a:gd name="connsiteY182" fmla="*/ 2100494 h 2323145"/>
              <a:gd name="connsiteX183" fmla="*/ 2926342 w 11269336"/>
              <a:gd name="connsiteY183" fmla="*/ 2104155 h 2323145"/>
              <a:gd name="connsiteX184" fmla="*/ 2918608 w 11269336"/>
              <a:gd name="connsiteY184" fmla="*/ 2104215 h 2323145"/>
              <a:gd name="connsiteX185" fmla="*/ 2918475 w 11269336"/>
              <a:gd name="connsiteY185" fmla="*/ 2103937 h 2323145"/>
              <a:gd name="connsiteX186" fmla="*/ 2910360 w 11269336"/>
              <a:gd name="connsiteY186" fmla="*/ 2103444 h 2323145"/>
              <a:gd name="connsiteX187" fmla="*/ 2904507 w 11269336"/>
              <a:gd name="connsiteY187" fmla="*/ 2104326 h 2323145"/>
              <a:gd name="connsiteX188" fmla="*/ 2889503 w 11269336"/>
              <a:gd name="connsiteY188" fmla="*/ 2104443 h 2323145"/>
              <a:gd name="connsiteX189" fmla="*/ 2884480 w 11269336"/>
              <a:gd name="connsiteY189" fmla="*/ 2102626 h 2323145"/>
              <a:gd name="connsiteX190" fmla="*/ 2882689 w 11269336"/>
              <a:gd name="connsiteY190" fmla="*/ 2099228 h 2323145"/>
              <a:gd name="connsiteX191" fmla="*/ 2881291 w 11269336"/>
              <a:gd name="connsiteY191" fmla="*/ 2099618 h 2323145"/>
              <a:gd name="connsiteX192" fmla="*/ 2853979 w 11269336"/>
              <a:gd name="connsiteY192" fmla="*/ 2090388 h 2323145"/>
              <a:gd name="connsiteX193" fmla="*/ 2791790 w 11269336"/>
              <a:gd name="connsiteY193" fmla="*/ 2080332 h 2323145"/>
              <a:gd name="connsiteX194" fmla="*/ 2755844 w 11269336"/>
              <a:gd name="connsiteY194" fmla="*/ 2078874 h 2323145"/>
              <a:gd name="connsiteX195" fmla="*/ 2657742 w 11269336"/>
              <a:gd name="connsiteY195" fmla="*/ 2070179 h 2323145"/>
              <a:gd name="connsiteX196" fmla="*/ 2559549 w 11269336"/>
              <a:gd name="connsiteY196" fmla="*/ 2057873 h 2323145"/>
              <a:gd name="connsiteX197" fmla="*/ 2512054 w 11269336"/>
              <a:gd name="connsiteY197" fmla="*/ 2031671 h 2323145"/>
              <a:gd name="connsiteX198" fmla="*/ 2506437 w 11269336"/>
              <a:gd name="connsiteY198" fmla="*/ 2030918 h 2323145"/>
              <a:gd name="connsiteX199" fmla="*/ 2491752 w 11269336"/>
              <a:gd name="connsiteY199" fmla="*/ 2033906 h 2323145"/>
              <a:gd name="connsiteX200" fmla="*/ 2486338 w 11269336"/>
              <a:gd name="connsiteY200" fmla="*/ 2035862 h 2323145"/>
              <a:gd name="connsiteX201" fmla="*/ 2478186 w 11269336"/>
              <a:gd name="connsiteY201" fmla="*/ 2036953 h 2323145"/>
              <a:gd name="connsiteX202" fmla="*/ 2477950 w 11269336"/>
              <a:gd name="connsiteY202" fmla="*/ 2036715 h 2323145"/>
              <a:gd name="connsiteX203" fmla="*/ 2470381 w 11269336"/>
              <a:gd name="connsiteY203" fmla="*/ 2038256 h 2323145"/>
              <a:gd name="connsiteX204" fmla="*/ 2433781 w 11269336"/>
              <a:gd name="connsiteY204" fmla="*/ 2049140 h 2323145"/>
              <a:gd name="connsiteX205" fmla="*/ 2381172 w 11269336"/>
              <a:gd name="connsiteY205" fmla="*/ 2030645 h 2323145"/>
              <a:gd name="connsiteX206" fmla="*/ 2360198 w 11269336"/>
              <a:gd name="connsiteY206" fmla="*/ 2029059 h 2323145"/>
              <a:gd name="connsiteX207" fmla="*/ 2348815 w 11269336"/>
              <a:gd name="connsiteY207" fmla="*/ 2026798 h 2323145"/>
              <a:gd name="connsiteX208" fmla="*/ 2347988 w 11269336"/>
              <a:gd name="connsiteY208" fmla="*/ 2025745 h 2323145"/>
              <a:gd name="connsiteX209" fmla="*/ 2312920 w 11269336"/>
              <a:gd name="connsiteY209" fmla="*/ 2036311 h 2323145"/>
              <a:gd name="connsiteX210" fmla="*/ 2307986 w 11269336"/>
              <a:gd name="connsiteY210" fmla="*/ 2035583 h 2323145"/>
              <a:gd name="connsiteX211" fmla="*/ 2285481 w 11269336"/>
              <a:gd name="connsiteY211" fmla="*/ 2045197 h 2323145"/>
              <a:gd name="connsiteX212" fmla="*/ 2273666 w 11269336"/>
              <a:gd name="connsiteY212" fmla="*/ 2048710 h 2323145"/>
              <a:gd name="connsiteX213" fmla="*/ 2270719 w 11269336"/>
              <a:gd name="connsiteY213" fmla="*/ 2052702 h 2323145"/>
              <a:gd name="connsiteX214" fmla="*/ 2253080 w 11269336"/>
              <a:gd name="connsiteY214" fmla="*/ 2056363 h 2323145"/>
              <a:gd name="connsiteX215" fmla="*/ 2250906 w 11269336"/>
              <a:gd name="connsiteY215" fmla="*/ 2055654 h 2323145"/>
              <a:gd name="connsiteX216" fmla="*/ 2236905 w 11269336"/>
              <a:gd name="connsiteY216" fmla="*/ 2062882 h 2323145"/>
              <a:gd name="connsiteX217" fmla="*/ 2225830 w 11269336"/>
              <a:gd name="connsiteY217" fmla="*/ 2074027 h 2323145"/>
              <a:gd name="connsiteX218" fmla="*/ 2073776 w 11269336"/>
              <a:gd name="connsiteY218" fmla="*/ 2089244 h 2323145"/>
              <a:gd name="connsiteX219" fmla="*/ 1948256 w 11269336"/>
              <a:gd name="connsiteY219" fmla="*/ 2146616 h 2323145"/>
              <a:gd name="connsiteX220" fmla="*/ 1865582 w 11269336"/>
              <a:gd name="connsiteY220" fmla="*/ 2153738 h 2323145"/>
              <a:gd name="connsiteX221" fmla="*/ 1835210 w 11269336"/>
              <a:gd name="connsiteY221" fmla="*/ 2134244 h 2323145"/>
              <a:gd name="connsiteX222" fmla="*/ 1632661 w 11269336"/>
              <a:gd name="connsiteY222" fmla="*/ 2173882 h 2323145"/>
              <a:gd name="connsiteX223" fmla="*/ 1579590 w 11269336"/>
              <a:gd name="connsiteY223" fmla="*/ 2173680 h 2323145"/>
              <a:gd name="connsiteX224" fmla="*/ 1535601 w 11269336"/>
              <a:gd name="connsiteY224" fmla="*/ 2194590 h 2323145"/>
              <a:gd name="connsiteX225" fmla="*/ 1515594 w 11269336"/>
              <a:gd name="connsiteY225" fmla="*/ 2189622 h 2323145"/>
              <a:gd name="connsiteX226" fmla="*/ 1512113 w 11269336"/>
              <a:gd name="connsiteY226" fmla="*/ 2188534 h 2323145"/>
              <a:gd name="connsiteX227" fmla="*/ 1498838 w 11269336"/>
              <a:gd name="connsiteY227" fmla="*/ 2189213 h 2323145"/>
              <a:gd name="connsiteX228" fmla="*/ 1494279 w 11269336"/>
              <a:gd name="connsiteY228" fmla="*/ 2183112 h 2323145"/>
              <a:gd name="connsiteX229" fmla="*/ 1473714 w 11269336"/>
              <a:gd name="connsiteY229" fmla="*/ 2179625 h 2323145"/>
              <a:gd name="connsiteX230" fmla="*/ 1449503 w 11269336"/>
              <a:gd name="connsiteY230" fmla="*/ 2182633 h 2323145"/>
              <a:gd name="connsiteX231" fmla="*/ 1266687 w 11269336"/>
              <a:gd name="connsiteY231" fmla="*/ 2212688 h 2323145"/>
              <a:gd name="connsiteX232" fmla="*/ 1239614 w 11269336"/>
              <a:gd name="connsiteY232" fmla="*/ 2209727 h 2323145"/>
              <a:gd name="connsiteX233" fmla="*/ 1202436 w 11269336"/>
              <a:gd name="connsiteY233" fmla="*/ 2209817 h 2323145"/>
              <a:gd name="connsiteX234" fmla="*/ 1136097 w 11269336"/>
              <a:gd name="connsiteY234" fmla="*/ 2205112 h 2323145"/>
              <a:gd name="connsiteX235" fmla="*/ 988232 w 11269336"/>
              <a:gd name="connsiteY235" fmla="*/ 2235635 h 2323145"/>
              <a:gd name="connsiteX236" fmla="*/ 981959 w 11269336"/>
              <a:gd name="connsiteY236" fmla="*/ 2231607 h 2323145"/>
              <a:gd name="connsiteX237" fmla="*/ 938600 w 11269336"/>
              <a:gd name="connsiteY237" fmla="*/ 2238113 h 2323145"/>
              <a:gd name="connsiteX238" fmla="*/ 791788 w 11269336"/>
              <a:gd name="connsiteY238" fmla="*/ 2293224 h 2323145"/>
              <a:gd name="connsiteX239" fmla="*/ 706914 w 11269336"/>
              <a:gd name="connsiteY239" fmla="*/ 2305046 h 2323145"/>
              <a:gd name="connsiteX240" fmla="*/ 675971 w 11269336"/>
              <a:gd name="connsiteY240" fmla="*/ 2304030 h 2323145"/>
              <a:gd name="connsiteX241" fmla="*/ 624180 w 11269336"/>
              <a:gd name="connsiteY241" fmla="*/ 2302650 h 2323145"/>
              <a:gd name="connsiteX242" fmla="*/ 583453 w 11269336"/>
              <a:gd name="connsiteY242" fmla="*/ 2288788 h 2323145"/>
              <a:gd name="connsiteX243" fmla="*/ 540946 w 11269336"/>
              <a:gd name="connsiteY243" fmla="*/ 2292721 h 2323145"/>
              <a:gd name="connsiteX244" fmla="*/ 533680 w 11269336"/>
              <a:gd name="connsiteY244" fmla="*/ 2310233 h 2323145"/>
              <a:gd name="connsiteX245" fmla="*/ 487366 w 11269336"/>
              <a:gd name="connsiteY245" fmla="*/ 2309053 h 2323145"/>
              <a:gd name="connsiteX246" fmla="*/ 416820 w 11269336"/>
              <a:gd name="connsiteY246" fmla="*/ 2305443 h 2323145"/>
              <a:gd name="connsiteX247" fmla="*/ 376805 w 11269336"/>
              <a:gd name="connsiteY247" fmla="*/ 2307647 h 2323145"/>
              <a:gd name="connsiteX248" fmla="*/ 266777 w 11269336"/>
              <a:gd name="connsiteY248" fmla="*/ 2309012 h 2323145"/>
              <a:gd name="connsiteX249" fmla="*/ 156013 w 11269336"/>
              <a:gd name="connsiteY249" fmla="*/ 2306832 h 2323145"/>
              <a:gd name="connsiteX250" fmla="*/ 87258 w 11269336"/>
              <a:gd name="connsiteY250" fmla="*/ 2285511 h 2323145"/>
              <a:gd name="connsiteX251" fmla="*/ 23798 w 11269336"/>
              <a:gd name="connsiteY251" fmla="*/ 2281822 h 2323145"/>
              <a:gd name="connsiteX252" fmla="*/ 0 w 11269336"/>
              <a:gd name="connsiteY252" fmla="*/ 2285369 h 2323145"/>
              <a:gd name="connsiteX253" fmla="*/ 0 w 11269336"/>
              <a:gd name="connsiteY25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67257 w 11269336"/>
              <a:gd name="connsiteY141" fmla="*/ 2196121 h 2323145"/>
              <a:gd name="connsiteX142" fmla="*/ 4405765 w 11269336"/>
              <a:gd name="connsiteY142" fmla="*/ 2199902 h 2323145"/>
              <a:gd name="connsiteX143" fmla="*/ 4401354 w 11269336"/>
              <a:gd name="connsiteY143" fmla="*/ 2194745 h 2323145"/>
              <a:gd name="connsiteX144" fmla="*/ 4366646 w 11269336"/>
              <a:gd name="connsiteY144" fmla="*/ 2198564 h 2323145"/>
              <a:gd name="connsiteX145" fmla="*/ 4354009 w 11269336"/>
              <a:gd name="connsiteY145" fmla="*/ 2204984 h 2323145"/>
              <a:gd name="connsiteX146" fmla="*/ 4348284 w 11269336"/>
              <a:gd name="connsiteY146" fmla="*/ 2205270 h 2323145"/>
              <a:gd name="connsiteX147" fmla="*/ 4333906 w 11269336"/>
              <a:gd name="connsiteY147" fmla="*/ 2205251 h 2323145"/>
              <a:gd name="connsiteX148" fmla="*/ 4308819 w 11269336"/>
              <a:gd name="connsiteY148" fmla="*/ 2203822 h 2323145"/>
              <a:gd name="connsiteX149" fmla="*/ 4301210 w 11269336"/>
              <a:gd name="connsiteY149" fmla="*/ 2204456 h 2323145"/>
              <a:gd name="connsiteX150" fmla="*/ 4283095 w 11269336"/>
              <a:gd name="connsiteY150" fmla="*/ 2198177 h 2323145"/>
              <a:gd name="connsiteX151" fmla="*/ 4250119 w 11269336"/>
              <a:gd name="connsiteY151" fmla="*/ 2196342 h 2323145"/>
              <a:gd name="connsiteX152" fmla="*/ 4189203 w 11269336"/>
              <a:gd name="connsiteY152" fmla="*/ 2178994 h 2323145"/>
              <a:gd name="connsiteX153" fmla="*/ 4154035 w 11269336"/>
              <a:gd name="connsiteY153" fmla="*/ 2171950 h 2323145"/>
              <a:gd name="connsiteX154" fmla="*/ 4129569 w 11269336"/>
              <a:gd name="connsiteY154" fmla="*/ 2163850 h 2323145"/>
              <a:gd name="connsiteX155" fmla="*/ 4061250 w 11269336"/>
              <a:gd name="connsiteY155" fmla="*/ 2159236 h 2323145"/>
              <a:gd name="connsiteX156" fmla="*/ 3945480 w 11269336"/>
              <a:gd name="connsiteY156" fmla="*/ 2158279 h 2323145"/>
              <a:gd name="connsiteX157" fmla="*/ 3921468 w 11269336"/>
              <a:gd name="connsiteY157" fmla="*/ 2156588 h 2323145"/>
              <a:gd name="connsiteX158" fmla="*/ 3903348 w 11269336"/>
              <a:gd name="connsiteY158" fmla="*/ 2149220 h 2323145"/>
              <a:gd name="connsiteX159" fmla="*/ 3901342 w 11269336"/>
              <a:gd name="connsiteY159" fmla="*/ 2142355 h 2323145"/>
              <a:gd name="connsiteX160" fmla="*/ 3888539 w 11269336"/>
              <a:gd name="connsiteY160" fmla="*/ 2140476 h 2323145"/>
              <a:gd name="connsiteX161" fmla="*/ 3885662 w 11269336"/>
              <a:gd name="connsiteY161" fmla="*/ 2138740 h 2323145"/>
              <a:gd name="connsiteX162" fmla="*/ 3868627 w 11269336"/>
              <a:gd name="connsiteY162" fmla="*/ 2130023 h 2323145"/>
              <a:gd name="connsiteX163" fmla="*/ 3819177 w 11269336"/>
              <a:gd name="connsiteY163" fmla="*/ 2142111 h 2323145"/>
              <a:gd name="connsiteX164" fmla="*/ 3769100 w 11269336"/>
              <a:gd name="connsiteY164" fmla="*/ 2131731 h 2323145"/>
              <a:gd name="connsiteX165" fmla="*/ 3562752 w 11269336"/>
              <a:gd name="connsiteY165" fmla="*/ 2131785 h 2323145"/>
              <a:gd name="connsiteX166" fmla="*/ 3541402 w 11269336"/>
              <a:gd name="connsiteY166" fmla="*/ 2106821 h 2323145"/>
              <a:gd name="connsiteX167" fmla="*/ 3365341 w 11269336"/>
              <a:gd name="connsiteY167" fmla="*/ 2077638 h 2323145"/>
              <a:gd name="connsiteX168" fmla="*/ 3170922 w 11269336"/>
              <a:gd name="connsiteY168" fmla="*/ 2115957 h 2323145"/>
              <a:gd name="connsiteX169" fmla="*/ 3156256 w 11269336"/>
              <a:gd name="connsiteY169" fmla="*/ 2124773 h 2323145"/>
              <a:gd name="connsiteX170" fmla="*/ 3140298 w 11269336"/>
              <a:gd name="connsiteY170" fmla="*/ 2129182 h 2323145"/>
              <a:gd name="connsiteX171" fmla="*/ 3138514 w 11269336"/>
              <a:gd name="connsiteY171" fmla="*/ 2128069 h 2323145"/>
              <a:gd name="connsiteX172" fmla="*/ 3120467 w 11269336"/>
              <a:gd name="connsiteY172" fmla="*/ 2128281 h 2323145"/>
              <a:gd name="connsiteX173" fmla="*/ 3116175 w 11269336"/>
              <a:gd name="connsiteY173" fmla="*/ 2131633 h 2323145"/>
              <a:gd name="connsiteX174" fmla="*/ 3103685 w 11269336"/>
              <a:gd name="connsiteY174" fmla="*/ 2132814 h 2323145"/>
              <a:gd name="connsiteX175" fmla="*/ 3078794 w 11269336"/>
              <a:gd name="connsiteY175" fmla="*/ 2137935 h 2323145"/>
              <a:gd name="connsiteX176" fmla="*/ 3074407 w 11269336"/>
              <a:gd name="connsiteY176" fmla="*/ 2136274 h 2323145"/>
              <a:gd name="connsiteX177" fmla="*/ 3037285 w 11269336"/>
              <a:gd name="connsiteY177" fmla="*/ 2139919 h 2323145"/>
              <a:gd name="connsiteX178" fmla="*/ 3036901 w 11269336"/>
              <a:gd name="connsiteY178" fmla="*/ 2138726 h 2323145"/>
              <a:gd name="connsiteX179" fmla="*/ 3026996 w 11269336"/>
              <a:gd name="connsiteY179" fmla="*/ 2134322 h 2323145"/>
              <a:gd name="connsiteX180" fmla="*/ 3007772 w 11269336"/>
              <a:gd name="connsiteY180" fmla="*/ 2128742 h 2323145"/>
              <a:gd name="connsiteX181" fmla="*/ 2965030 w 11269336"/>
              <a:gd name="connsiteY181" fmla="*/ 2100494 h 2323145"/>
              <a:gd name="connsiteX182" fmla="*/ 2926342 w 11269336"/>
              <a:gd name="connsiteY182" fmla="*/ 2104155 h 2323145"/>
              <a:gd name="connsiteX183" fmla="*/ 2918608 w 11269336"/>
              <a:gd name="connsiteY183" fmla="*/ 2104215 h 2323145"/>
              <a:gd name="connsiteX184" fmla="*/ 2918475 w 11269336"/>
              <a:gd name="connsiteY184" fmla="*/ 2103937 h 2323145"/>
              <a:gd name="connsiteX185" fmla="*/ 2910360 w 11269336"/>
              <a:gd name="connsiteY185" fmla="*/ 2103444 h 2323145"/>
              <a:gd name="connsiteX186" fmla="*/ 2904507 w 11269336"/>
              <a:gd name="connsiteY186" fmla="*/ 2104326 h 2323145"/>
              <a:gd name="connsiteX187" fmla="*/ 2889503 w 11269336"/>
              <a:gd name="connsiteY187" fmla="*/ 2104443 h 2323145"/>
              <a:gd name="connsiteX188" fmla="*/ 2884480 w 11269336"/>
              <a:gd name="connsiteY188" fmla="*/ 2102626 h 2323145"/>
              <a:gd name="connsiteX189" fmla="*/ 2882689 w 11269336"/>
              <a:gd name="connsiteY189" fmla="*/ 2099228 h 2323145"/>
              <a:gd name="connsiteX190" fmla="*/ 2881291 w 11269336"/>
              <a:gd name="connsiteY190" fmla="*/ 2099618 h 2323145"/>
              <a:gd name="connsiteX191" fmla="*/ 2853979 w 11269336"/>
              <a:gd name="connsiteY191" fmla="*/ 2090388 h 2323145"/>
              <a:gd name="connsiteX192" fmla="*/ 2791790 w 11269336"/>
              <a:gd name="connsiteY192" fmla="*/ 2080332 h 2323145"/>
              <a:gd name="connsiteX193" fmla="*/ 2755844 w 11269336"/>
              <a:gd name="connsiteY193" fmla="*/ 2078874 h 2323145"/>
              <a:gd name="connsiteX194" fmla="*/ 2657742 w 11269336"/>
              <a:gd name="connsiteY194" fmla="*/ 2070179 h 2323145"/>
              <a:gd name="connsiteX195" fmla="*/ 2559549 w 11269336"/>
              <a:gd name="connsiteY195" fmla="*/ 2057873 h 2323145"/>
              <a:gd name="connsiteX196" fmla="*/ 2512054 w 11269336"/>
              <a:gd name="connsiteY196" fmla="*/ 2031671 h 2323145"/>
              <a:gd name="connsiteX197" fmla="*/ 2506437 w 11269336"/>
              <a:gd name="connsiteY197" fmla="*/ 2030918 h 2323145"/>
              <a:gd name="connsiteX198" fmla="*/ 2491752 w 11269336"/>
              <a:gd name="connsiteY198" fmla="*/ 2033906 h 2323145"/>
              <a:gd name="connsiteX199" fmla="*/ 2486338 w 11269336"/>
              <a:gd name="connsiteY199" fmla="*/ 2035862 h 2323145"/>
              <a:gd name="connsiteX200" fmla="*/ 2478186 w 11269336"/>
              <a:gd name="connsiteY200" fmla="*/ 2036953 h 2323145"/>
              <a:gd name="connsiteX201" fmla="*/ 2477950 w 11269336"/>
              <a:gd name="connsiteY201" fmla="*/ 2036715 h 2323145"/>
              <a:gd name="connsiteX202" fmla="*/ 2470381 w 11269336"/>
              <a:gd name="connsiteY202" fmla="*/ 2038256 h 2323145"/>
              <a:gd name="connsiteX203" fmla="*/ 2433781 w 11269336"/>
              <a:gd name="connsiteY203" fmla="*/ 2049140 h 2323145"/>
              <a:gd name="connsiteX204" fmla="*/ 2381172 w 11269336"/>
              <a:gd name="connsiteY204" fmla="*/ 2030645 h 2323145"/>
              <a:gd name="connsiteX205" fmla="*/ 2360198 w 11269336"/>
              <a:gd name="connsiteY205" fmla="*/ 2029059 h 2323145"/>
              <a:gd name="connsiteX206" fmla="*/ 2348815 w 11269336"/>
              <a:gd name="connsiteY206" fmla="*/ 2026798 h 2323145"/>
              <a:gd name="connsiteX207" fmla="*/ 2347988 w 11269336"/>
              <a:gd name="connsiteY207" fmla="*/ 2025745 h 2323145"/>
              <a:gd name="connsiteX208" fmla="*/ 2312920 w 11269336"/>
              <a:gd name="connsiteY208" fmla="*/ 2036311 h 2323145"/>
              <a:gd name="connsiteX209" fmla="*/ 2307986 w 11269336"/>
              <a:gd name="connsiteY209" fmla="*/ 2035583 h 2323145"/>
              <a:gd name="connsiteX210" fmla="*/ 2285481 w 11269336"/>
              <a:gd name="connsiteY210" fmla="*/ 2045197 h 2323145"/>
              <a:gd name="connsiteX211" fmla="*/ 2273666 w 11269336"/>
              <a:gd name="connsiteY211" fmla="*/ 2048710 h 2323145"/>
              <a:gd name="connsiteX212" fmla="*/ 2270719 w 11269336"/>
              <a:gd name="connsiteY212" fmla="*/ 2052702 h 2323145"/>
              <a:gd name="connsiteX213" fmla="*/ 2253080 w 11269336"/>
              <a:gd name="connsiteY213" fmla="*/ 2056363 h 2323145"/>
              <a:gd name="connsiteX214" fmla="*/ 2250906 w 11269336"/>
              <a:gd name="connsiteY214" fmla="*/ 2055654 h 2323145"/>
              <a:gd name="connsiteX215" fmla="*/ 2236905 w 11269336"/>
              <a:gd name="connsiteY215" fmla="*/ 2062882 h 2323145"/>
              <a:gd name="connsiteX216" fmla="*/ 2225830 w 11269336"/>
              <a:gd name="connsiteY216" fmla="*/ 2074027 h 2323145"/>
              <a:gd name="connsiteX217" fmla="*/ 2073776 w 11269336"/>
              <a:gd name="connsiteY217" fmla="*/ 2089244 h 2323145"/>
              <a:gd name="connsiteX218" fmla="*/ 1948256 w 11269336"/>
              <a:gd name="connsiteY218" fmla="*/ 2146616 h 2323145"/>
              <a:gd name="connsiteX219" fmla="*/ 1865582 w 11269336"/>
              <a:gd name="connsiteY219" fmla="*/ 2153738 h 2323145"/>
              <a:gd name="connsiteX220" fmla="*/ 1835210 w 11269336"/>
              <a:gd name="connsiteY220" fmla="*/ 2134244 h 2323145"/>
              <a:gd name="connsiteX221" fmla="*/ 1632661 w 11269336"/>
              <a:gd name="connsiteY221" fmla="*/ 2173882 h 2323145"/>
              <a:gd name="connsiteX222" fmla="*/ 1579590 w 11269336"/>
              <a:gd name="connsiteY222" fmla="*/ 2173680 h 2323145"/>
              <a:gd name="connsiteX223" fmla="*/ 1535601 w 11269336"/>
              <a:gd name="connsiteY223" fmla="*/ 2194590 h 2323145"/>
              <a:gd name="connsiteX224" fmla="*/ 1515594 w 11269336"/>
              <a:gd name="connsiteY224" fmla="*/ 2189622 h 2323145"/>
              <a:gd name="connsiteX225" fmla="*/ 1512113 w 11269336"/>
              <a:gd name="connsiteY225" fmla="*/ 2188534 h 2323145"/>
              <a:gd name="connsiteX226" fmla="*/ 1498838 w 11269336"/>
              <a:gd name="connsiteY226" fmla="*/ 2189213 h 2323145"/>
              <a:gd name="connsiteX227" fmla="*/ 1494279 w 11269336"/>
              <a:gd name="connsiteY227" fmla="*/ 2183112 h 2323145"/>
              <a:gd name="connsiteX228" fmla="*/ 1473714 w 11269336"/>
              <a:gd name="connsiteY228" fmla="*/ 2179625 h 2323145"/>
              <a:gd name="connsiteX229" fmla="*/ 1449503 w 11269336"/>
              <a:gd name="connsiteY229" fmla="*/ 2182633 h 2323145"/>
              <a:gd name="connsiteX230" fmla="*/ 1266687 w 11269336"/>
              <a:gd name="connsiteY230" fmla="*/ 2212688 h 2323145"/>
              <a:gd name="connsiteX231" fmla="*/ 1239614 w 11269336"/>
              <a:gd name="connsiteY231" fmla="*/ 2209727 h 2323145"/>
              <a:gd name="connsiteX232" fmla="*/ 1202436 w 11269336"/>
              <a:gd name="connsiteY232" fmla="*/ 2209817 h 2323145"/>
              <a:gd name="connsiteX233" fmla="*/ 1136097 w 11269336"/>
              <a:gd name="connsiteY233" fmla="*/ 2205112 h 2323145"/>
              <a:gd name="connsiteX234" fmla="*/ 988232 w 11269336"/>
              <a:gd name="connsiteY234" fmla="*/ 2235635 h 2323145"/>
              <a:gd name="connsiteX235" fmla="*/ 981959 w 11269336"/>
              <a:gd name="connsiteY235" fmla="*/ 2231607 h 2323145"/>
              <a:gd name="connsiteX236" fmla="*/ 938600 w 11269336"/>
              <a:gd name="connsiteY236" fmla="*/ 2238113 h 2323145"/>
              <a:gd name="connsiteX237" fmla="*/ 791788 w 11269336"/>
              <a:gd name="connsiteY237" fmla="*/ 2293224 h 2323145"/>
              <a:gd name="connsiteX238" fmla="*/ 706914 w 11269336"/>
              <a:gd name="connsiteY238" fmla="*/ 2305046 h 2323145"/>
              <a:gd name="connsiteX239" fmla="*/ 675971 w 11269336"/>
              <a:gd name="connsiteY239" fmla="*/ 2304030 h 2323145"/>
              <a:gd name="connsiteX240" fmla="*/ 624180 w 11269336"/>
              <a:gd name="connsiteY240" fmla="*/ 2302650 h 2323145"/>
              <a:gd name="connsiteX241" fmla="*/ 583453 w 11269336"/>
              <a:gd name="connsiteY241" fmla="*/ 2288788 h 2323145"/>
              <a:gd name="connsiteX242" fmla="*/ 540946 w 11269336"/>
              <a:gd name="connsiteY242" fmla="*/ 2292721 h 2323145"/>
              <a:gd name="connsiteX243" fmla="*/ 533680 w 11269336"/>
              <a:gd name="connsiteY243" fmla="*/ 2310233 h 2323145"/>
              <a:gd name="connsiteX244" fmla="*/ 487366 w 11269336"/>
              <a:gd name="connsiteY244" fmla="*/ 2309053 h 2323145"/>
              <a:gd name="connsiteX245" fmla="*/ 416820 w 11269336"/>
              <a:gd name="connsiteY245" fmla="*/ 2305443 h 2323145"/>
              <a:gd name="connsiteX246" fmla="*/ 376805 w 11269336"/>
              <a:gd name="connsiteY246" fmla="*/ 2307647 h 2323145"/>
              <a:gd name="connsiteX247" fmla="*/ 266777 w 11269336"/>
              <a:gd name="connsiteY247" fmla="*/ 2309012 h 2323145"/>
              <a:gd name="connsiteX248" fmla="*/ 156013 w 11269336"/>
              <a:gd name="connsiteY248" fmla="*/ 2306832 h 2323145"/>
              <a:gd name="connsiteX249" fmla="*/ 87258 w 11269336"/>
              <a:gd name="connsiteY249" fmla="*/ 2285511 h 2323145"/>
              <a:gd name="connsiteX250" fmla="*/ 23798 w 11269336"/>
              <a:gd name="connsiteY250" fmla="*/ 2281822 h 2323145"/>
              <a:gd name="connsiteX251" fmla="*/ 0 w 11269336"/>
              <a:gd name="connsiteY251" fmla="*/ 2285369 h 2323145"/>
              <a:gd name="connsiteX252" fmla="*/ 0 w 11269336"/>
              <a:gd name="connsiteY25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05765 w 11269336"/>
              <a:gd name="connsiteY141" fmla="*/ 2199902 h 2323145"/>
              <a:gd name="connsiteX142" fmla="*/ 4401354 w 11269336"/>
              <a:gd name="connsiteY142" fmla="*/ 2194745 h 2323145"/>
              <a:gd name="connsiteX143" fmla="*/ 4366646 w 11269336"/>
              <a:gd name="connsiteY143" fmla="*/ 2198564 h 2323145"/>
              <a:gd name="connsiteX144" fmla="*/ 4354009 w 11269336"/>
              <a:gd name="connsiteY144" fmla="*/ 2204984 h 2323145"/>
              <a:gd name="connsiteX145" fmla="*/ 4348284 w 11269336"/>
              <a:gd name="connsiteY145" fmla="*/ 2205270 h 2323145"/>
              <a:gd name="connsiteX146" fmla="*/ 4333906 w 11269336"/>
              <a:gd name="connsiteY146" fmla="*/ 2205251 h 2323145"/>
              <a:gd name="connsiteX147" fmla="*/ 4308819 w 11269336"/>
              <a:gd name="connsiteY147" fmla="*/ 2203822 h 2323145"/>
              <a:gd name="connsiteX148" fmla="*/ 4301210 w 11269336"/>
              <a:gd name="connsiteY148" fmla="*/ 2204456 h 2323145"/>
              <a:gd name="connsiteX149" fmla="*/ 4283095 w 11269336"/>
              <a:gd name="connsiteY149" fmla="*/ 2198177 h 2323145"/>
              <a:gd name="connsiteX150" fmla="*/ 4250119 w 11269336"/>
              <a:gd name="connsiteY150" fmla="*/ 2196342 h 2323145"/>
              <a:gd name="connsiteX151" fmla="*/ 4189203 w 11269336"/>
              <a:gd name="connsiteY151" fmla="*/ 2178994 h 2323145"/>
              <a:gd name="connsiteX152" fmla="*/ 4154035 w 11269336"/>
              <a:gd name="connsiteY152" fmla="*/ 2171950 h 2323145"/>
              <a:gd name="connsiteX153" fmla="*/ 4129569 w 11269336"/>
              <a:gd name="connsiteY153" fmla="*/ 2163850 h 2323145"/>
              <a:gd name="connsiteX154" fmla="*/ 4061250 w 11269336"/>
              <a:gd name="connsiteY154" fmla="*/ 2159236 h 2323145"/>
              <a:gd name="connsiteX155" fmla="*/ 3945480 w 11269336"/>
              <a:gd name="connsiteY155" fmla="*/ 2158279 h 2323145"/>
              <a:gd name="connsiteX156" fmla="*/ 3921468 w 11269336"/>
              <a:gd name="connsiteY156" fmla="*/ 2156588 h 2323145"/>
              <a:gd name="connsiteX157" fmla="*/ 3903348 w 11269336"/>
              <a:gd name="connsiteY157" fmla="*/ 2149220 h 2323145"/>
              <a:gd name="connsiteX158" fmla="*/ 3901342 w 11269336"/>
              <a:gd name="connsiteY158" fmla="*/ 2142355 h 2323145"/>
              <a:gd name="connsiteX159" fmla="*/ 3888539 w 11269336"/>
              <a:gd name="connsiteY159" fmla="*/ 2140476 h 2323145"/>
              <a:gd name="connsiteX160" fmla="*/ 3885662 w 11269336"/>
              <a:gd name="connsiteY160" fmla="*/ 2138740 h 2323145"/>
              <a:gd name="connsiteX161" fmla="*/ 3868627 w 11269336"/>
              <a:gd name="connsiteY161" fmla="*/ 2130023 h 2323145"/>
              <a:gd name="connsiteX162" fmla="*/ 3819177 w 11269336"/>
              <a:gd name="connsiteY162" fmla="*/ 2142111 h 2323145"/>
              <a:gd name="connsiteX163" fmla="*/ 3769100 w 11269336"/>
              <a:gd name="connsiteY163" fmla="*/ 2131731 h 2323145"/>
              <a:gd name="connsiteX164" fmla="*/ 3562752 w 11269336"/>
              <a:gd name="connsiteY164" fmla="*/ 2131785 h 2323145"/>
              <a:gd name="connsiteX165" fmla="*/ 3541402 w 11269336"/>
              <a:gd name="connsiteY165" fmla="*/ 2106821 h 2323145"/>
              <a:gd name="connsiteX166" fmla="*/ 3365341 w 11269336"/>
              <a:gd name="connsiteY166" fmla="*/ 2077638 h 2323145"/>
              <a:gd name="connsiteX167" fmla="*/ 3170922 w 11269336"/>
              <a:gd name="connsiteY167" fmla="*/ 2115957 h 2323145"/>
              <a:gd name="connsiteX168" fmla="*/ 3156256 w 11269336"/>
              <a:gd name="connsiteY168" fmla="*/ 2124773 h 2323145"/>
              <a:gd name="connsiteX169" fmla="*/ 3140298 w 11269336"/>
              <a:gd name="connsiteY169" fmla="*/ 2129182 h 2323145"/>
              <a:gd name="connsiteX170" fmla="*/ 3138514 w 11269336"/>
              <a:gd name="connsiteY170" fmla="*/ 2128069 h 2323145"/>
              <a:gd name="connsiteX171" fmla="*/ 3120467 w 11269336"/>
              <a:gd name="connsiteY171" fmla="*/ 2128281 h 2323145"/>
              <a:gd name="connsiteX172" fmla="*/ 3116175 w 11269336"/>
              <a:gd name="connsiteY172" fmla="*/ 2131633 h 2323145"/>
              <a:gd name="connsiteX173" fmla="*/ 3103685 w 11269336"/>
              <a:gd name="connsiteY173" fmla="*/ 2132814 h 2323145"/>
              <a:gd name="connsiteX174" fmla="*/ 3078794 w 11269336"/>
              <a:gd name="connsiteY174" fmla="*/ 2137935 h 2323145"/>
              <a:gd name="connsiteX175" fmla="*/ 3074407 w 11269336"/>
              <a:gd name="connsiteY175" fmla="*/ 2136274 h 2323145"/>
              <a:gd name="connsiteX176" fmla="*/ 3037285 w 11269336"/>
              <a:gd name="connsiteY176" fmla="*/ 2139919 h 2323145"/>
              <a:gd name="connsiteX177" fmla="*/ 3036901 w 11269336"/>
              <a:gd name="connsiteY177" fmla="*/ 2138726 h 2323145"/>
              <a:gd name="connsiteX178" fmla="*/ 3026996 w 11269336"/>
              <a:gd name="connsiteY178" fmla="*/ 2134322 h 2323145"/>
              <a:gd name="connsiteX179" fmla="*/ 3007772 w 11269336"/>
              <a:gd name="connsiteY179" fmla="*/ 2128742 h 2323145"/>
              <a:gd name="connsiteX180" fmla="*/ 2965030 w 11269336"/>
              <a:gd name="connsiteY180" fmla="*/ 2100494 h 2323145"/>
              <a:gd name="connsiteX181" fmla="*/ 2926342 w 11269336"/>
              <a:gd name="connsiteY181" fmla="*/ 2104155 h 2323145"/>
              <a:gd name="connsiteX182" fmla="*/ 2918608 w 11269336"/>
              <a:gd name="connsiteY182" fmla="*/ 2104215 h 2323145"/>
              <a:gd name="connsiteX183" fmla="*/ 2918475 w 11269336"/>
              <a:gd name="connsiteY183" fmla="*/ 2103937 h 2323145"/>
              <a:gd name="connsiteX184" fmla="*/ 2910360 w 11269336"/>
              <a:gd name="connsiteY184" fmla="*/ 2103444 h 2323145"/>
              <a:gd name="connsiteX185" fmla="*/ 2904507 w 11269336"/>
              <a:gd name="connsiteY185" fmla="*/ 2104326 h 2323145"/>
              <a:gd name="connsiteX186" fmla="*/ 2889503 w 11269336"/>
              <a:gd name="connsiteY186" fmla="*/ 2104443 h 2323145"/>
              <a:gd name="connsiteX187" fmla="*/ 2884480 w 11269336"/>
              <a:gd name="connsiteY187" fmla="*/ 2102626 h 2323145"/>
              <a:gd name="connsiteX188" fmla="*/ 2882689 w 11269336"/>
              <a:gd name="connsiteY188" fmla="*/ 2099228 h 2323145"/>
              <a:gd name="connsiteX189" fmla="*/ 2881291 w 11269336"/>
              <a:gd name="connsiteY189" fmla="*/ 2099618 h 2323145"/>
              <a:gd name="connsiteX190" fmla="*/ 2853979 w 11269336"/>
              <a:gd name="connsiteY190" fmla="*/ 2090388 h 2323145"/>
              <a:gd name="connsiteX191" fmla="*/ 2791790 w 11269336"/>
              <a:gd name="connsiteY191" fmla="*/ 2080332 h 2323145"/>
              <a:gd name="connsiteX192" fmla="*/ 2755844 w 11269336"/>
              <a:gd name="connsiteY192" fmla="*/ 2078874 h 2323145"/>
              <a:gd name="connsiteX193" fmla="*/ 2657742 w 11269336"/>
              <a:gd name="connsiteY193" fmla="*/ 2070179 h 2323145"/>
              <a:gd name="connsiteX194" fmla="*/ 2559549 w 11269336"/>
              <a:gd name="connsiteY194" fmla="*/ 2057873 h 2323145"/>
              <a:gd name="connsiteX195" fmla="*/ 2512054 w 11269336"/>
              <a:gd name="connsiteY195" fmla="*/ 2031671 h 2323145"/>
              <a:gd name="connsiteX196" fmla="*/ 2506437 w 11269336"/>
              <a:gd name="connsiteY196" fmla="*/ 2030918 h 2323145"/>
              <a:gd name="connsiteX197" fmla="*/ 2491752 w 11269336"/>
              <a:gd name="connsiteY197" fmla="*/ 2033906 h 2323145"/>
              <a:gd name="connsiteX198" fmla="*/ 2486338 w 11269336"/>
              <a:gd name="connsiteY198" fmla="*/ 2035862 h 2323145"/>
              <a:gd name="connsiteX199" fmla="*/ 2478186 w 11269336"/>
              <a:gd name="connsiteY199" fmla="*/ 2036953 h 2323145"/>
              <a:gd name="connsiteX200" fmla="*/ 2477950 w 11269336"/>
              <a:gd name="connsiteY200" fmla="*/ 2036715 h 2323145"/>
              <a:gd name="connsiteX201" fmla="*/ 2470381 w 11269336"/>
              <a:gd name="connsiteY201" fmla="*/ 2038256 h 2323145"/>
              <a:gd name="connsiteX202" fmla="*/ 2433781 w 11269336"/>
              <a:gd name="connsiteY202" fmla="*/ 2049140 h 2323145"/>
              <a:gd name="connsiteX203" fmla="*/ 2381172 w 11269336"/>
              <a:gd name="connsiteY203" fmla="*/ 2030645 h 2323145"/>
              <a:gd name="connsiteX204" fmla="*/ 2360198 w 11269336"/>
              <a:gd name="connsiteY204" fmla="*/ 2029059 h 2323145"/>
              <a:gd name="connsiteX205" fmla="*/ 2348815 w 11269336"/>
              <a:gd name="connsiteY205" fmla="*/ 2026798 h 2323145"/>
              <a:gd name="connsiteX206" fmla="*/ 2347988 w 11269336"/>
              <a:gd name="connsiteY206" fmla="*/ 2025745 h 2323145"/>
              <a:gd name="connsiteX207" fmla="*/ 2312920 w 11269336"/>
              <a:gd name="connsiteY207" fmla="*/ 2036311 h 2323145"/>
              <a:gd name="connsiteX208" fmla="*/ 2307986 w 11269336"/>
              <a:gd name="connsiteY208" fmla="*/ 2035583 h 2323145"/>
              <a:gd name="connsiteX209" fmla="*/ 2285481 w 11269336"/>
              <a:gd name="connsiteY209" fmla="*/ 2045197 h 2323145"/>
              <a:gd name="connsiteX210" fmla="*/ 2273666 w 11269336"/>
              <a:gd name="connsiteY210" fmla="*/ 2048710 h 2323145"/>
              <a:gd name="connsiteX211" fmla="*/ 2270719 w 11269336"/>
              <a:gd name="connsiteY211" fmla="*/ 2052702 h 2323145"/>
              <a:gd name="connsiteX212" fmla="*/ 2253080 w 11269336"/>
              <a:gd name="connsiteY212" fmla="*/ 2056363 h 2323145"/>
              <a:gd name="connsiteX213" fmla="*/ 2250906 w 11269336"/>
              <a:gd name="connsiteY213" fmla="*/ 2055654 h 2323145"/>
              <a:gd name="connsiteX214" fmla="*/ 2236905 w 11269336"/>
              <a:gd name="connsiteY214" fmla="*/ 2062882 h 2323145"/>
              <a:gd name="connsiteX215" fmla="*/ 2225830 w 11269336"/>
              <a:gd name="connsiteY215" fmla="*/ 2074027 h 2323145"/>
              <a:gd name="connsiteX216" fmla="*/ 2073776 w 11269336"/>
              <a:gd name="connsiteY216" fmla="*/ 2089244 h 2323145"/>
              <a:gd name="connsiteX217" fmla="*/ 1948256 w 11269336"/>
              <a:gd name="connsiteY217" fmla="*/ 2146616 h 2323145"/>
              <a:gd name="connsiteX218" fmla="*/ 1865582 w 11269336"/>
              <a:gd name="connsiteY218" fmla="*/ 2153738 h 2323145"/>
              <a:gd name="connsiteX219" fmla="*/ 1835210 w 11269336"/>
              <a:gd name="connsiteY219" fmla="*/ 2134244 h 2323145"/>
              <a:gd name="connsiteX220" fmla="*/ 1632661 w 11269336"/>
              <a:gd name="connsiteY220" fmla="*/ 2173882 h 2323145"/>
              <a:gd name="connsiteX221" fmla="*/ 1579590 w 11269336"/>
              <a:gd name="connsiteY221" fmla="*/ 2173680 h 2323145"/>
              <a:gd name="connsiteX222" fmla="*/ 1535601 w 11269336"/>
              <a:gd name="connsiteY222" fmla="*/ 2194590 h 2323145"/>
              <a:gd name="connsiteX223" fmla="*/ 1515594 w 11269336"/>
              <a:gd name="connsiteY223" fmla="*/ 2189622 h 2323145"/>
              <a:gd name="connsiteX224" fmla="*/ 1512113 w 11269336"/>
              <a:gd name="connsiteY224" fmla="*/ 2188534 h 2323145"/>
              <a:gd name="connsiteX225" fmla="*/ 1498838 w 11269336"/>
              <a:gd name="connsiteY225" fmla="*/ 2189213 h 2323145"/>
              <a:gd name="connsiteX226" fmla="*/ 1494279 w 11269336"/>
              <a:gd name="connsiteY226" fmla="*/ 2183112 h 2323145"/>
              <a:gd name="connsiteX227" fmla="*/ 1473714 w 11269336"/>
              <a:gd name="connsiteY227" fmla="*/ 2179625 h 2323145"/>
              <a:gd name="connsiteX228" fmla="*/ 1449503 w 11269336"/>
              <a:gd name="connsiteY228" fmla="*/ 2182633 h 2323145"/>
              <a:gd name="connsiteX229" fmla="*/ 1266687 w 11269336"/>
              <a:gd name="connsiteY229" fmla="*/ 2212688 h 2323145"/>
              <a:gd name="connsiteX230" fmla="*/ 1239614 w 11269336"/>
              <a:gd name="connsiteY230" fmla="*/ 2209727 h 2323145"/>
              <a:gd name="connsiteX231" fmla="*/ 1202436 w 11269336"/>
              <a:gd name="connsiteY231" fmla="*/ 2209817 h 2323145"/>
              <a:gd name="connsiteX232" fmla="*/ 1136097 w 11269336"/>
              <a:gd name="connsiteY232" fmla="*/ 2205112 h 2323145"/>
              <a:gd name="connsiteX233" fmla="*/ 988232 w 11269336"/>
              <a:gd name="connsiteY233" fmla="*/ 2235635 h 2323145"/>
              <a:gd name="connsiteX234" fmla="*/ 981959 w 11269336"/>
              <a:gd name="connsiteY234" fmla="*/ 2231607 h 2323145"/>
              <a:gd name="connsiteX235" fmla="*/ 938600 w 11269336"/>
              <a:gd name="connsiteY235" fmla="*/ 2238113 h 2323145"/>
              <a:gd name="connsiteX236" fmla="*/ 791788 w 11269336"/>
              <a:gd name="connsiteY236" fmla="*/ 2293224 h 2323145"/>
              <a:gd name="connsiteX237" fmla="*/ 706914 w 11269336"/>
              <a:gd name="connsiteY237" fmla="*/ 2305046 h 2323145"/>
              <a:gd name="connsiteX238" fmla="*/ 675971 w 11269336"/>
              <a:gd name="connsiteY238" fmla="*/ 2304030 h 2323145"/>
              <a:gd name="connsiteX239" fmla="*/ 624180 w 11269336"/>
              <a:gd name="connsiteY239" fmla="*/ 2302650 h 2323145"/>
              <a:gd name="connsiteX240" fmla="*/ 583453 w 11269336"/>
              <a:gd name="connsiteY240" fmla="*/ 2288788 h 2323145"/>
              <a:gd name="connsiteX241" fmla="*/ 540946 w 11269336"/>
              <a:gd name="connsiteY241" fmla="*/ 2292721 h 2323145"/>
              <a:gd name="connsiteX242" fmla="*/ 533680 w 11269336"/>
              <a:gd name="connsiteY242" fmla="*/ 2310233 h 2323145"/>
              <a:gd name="connsiteX243" fmla="*/ 487366 w 11269336"/>
              <a:gd name="connsiteY243" fmla="*/ 2309053 h 2323145"/>
              <a:gd name="connsiteX244" fmla="*/ 416820 w 11269336"/>
              <a:gd name="connsiteY244" fmla="*/ 2305443 h 2323145"/>
              <a:gd name="connsiteX245" fmla="*/ 376805 w 11269336"/>
              <a:gd name="connsiteY245" fmla="*/ 2307647 h 2323145"/>
              <a:gd name="connsiteX246" fmla="*/ 266777 w 11269336"/>
              <a:gd name="connsiteY246" fmla="*/ 2309012 h 2323145"/>
              <a:gd name="connsiteX247" fmla="*/ 156013 w 11269336"/>
              <a:gd name="connsiteY247" fmla="*/ 2306832 h 2323145"/>
              <a:gd name="connsiteX248" fmla="*/ 87258 w 11269336"/>
              <a:gd name="connsiteY248" fmla="*/ 2285511 h 2323145"/>
              <a:gd name="connsiteX249" fmla="*/ 23798 w 11269336"/>
              <a:gd name="connsiteY249" fmla="*/ 2281822 h 2323145"/>
              <a:gd name="connsiteX250" fmla="*/ 0 w 11269336"/>
              <a:gd name="connsiteY250" fmla="*/ 2285369 h 2323145"/>
              <a:gd name="connsiteX251" fmla="*/ 0 w 11269336"/>
              <a:gd name="connsiteY251" fmla="*/ 0 h 232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11269336" h="2323145">
                <a:moveTo>
                  <a:pt x="0" y="0"/>
                </a:moveTo>
                <a:lnTo>
                  <a:pt x="11269336" y="0"/>
                </a:lnTo>
                <a:lnTo>
                  <a:pt x="11268645" y="511"/>
                </a:lnTo>
                <a:cubicBezTo>
                  <a:pt x="11257520" y="14091"/>
                  <a:pt x="11248967" y="32073"/>
                  <a:pt x="11230739" y="37096"/>
                </a:cubicBezTo>
                <a:cubicBezTo>
                  <a:pt x="11194283" y="47141"/>
                  <a:pt x="11124351" y="55013"/>
                  <a:pt x="11082485" y="78590"/>
                </a:cubicBezTo>
                <a:cubicBezTo>
                  <a:pt x="11064655" y="69818"/>
                  <a:pt x="11049588" y="97621"/>
                  <a:pt x="11031776" y="79197"/>
                </a:cubicBezTo>
                <a:cubicBezTo>
                  <a:pt x="11016683" y="85023"/>
                  <a:pt x="11009945" y="92832"/>
                  <a:pt x="10995894" y="83459"/>
                </a:cubicBezTo>
                <a:cubicBezTo>
                  <a:pt x="10971843" y="134740"/>
                  <a:pt x="10888992" y="106042"/>
                  <a:pt x="10861177" y="147419"/>
                </a:cubicBezTo>
                <a:cubicBezTo>
                  <a:pt x="10850370" y="129415"/>
                  <a:pt x="10807086" y="138624"/>
                  <a:pt x="10782732" y="135645"/>
                </a:cubicBezTo>
                <a:cubicBezTo>
                  <a:pt x="10869014" y="196205"/>
                  <a:pt x="10693356" y="147304"/>
                  <a:pt x="10660773" y="179312"/>
                </a:cubicBezTo>
                <a:cubicBezTo>
                  <a:pt x="10667385" y="121467"/>
                  <a:pt x="10595265" y="182241"/>
                  <a:pt x="10564442" y="160738"/>
                </a:cubicBezTo>
                <a:cubicBezTo>
                  <a:pt x="10544419" y="190949"/>
                  <a:pt x="10518436" y="167191"/>
                  <a:pt x="10490200" y="183533"/>
                </a:cubicBezTo>
                <a:cubicBezTo>
                  <a:pt x="10423905" y="202688"/>
                  <a:pt x="10362764" y="244779"/>
                  <a:pt x="10271351" y="243104"/>
                </a:cubicBezTo>
                <a:cubicBezTo>
                  <a:pt x="10247818" y="329775"/>
                  <a:pt x="10135674" y="303068"/>
                  <a:pt x="10061033" y="364937"/>
                </a:cubicBezTo>
                <a:cubicBezTo>
                  <a:pt x="10014289" y="383940"/>
                  <a:pt x="9930032" y="360289"/>
                  <a:pt x="9921770" y="406154"/>
                </a:cubicBezTo>
                <a:cubicBezTo>
                  <a:pt x="9894276" y="384665"/>
                  <a:pt x="9881945" y="430851"/>
                  <a:pt x="9858388" y="439489"/>
                </a:cubicBezTo>
                <a:cubicBezTo>
                  <a:pt x="9835642" y="426888"/>
                  <a:pt x="9828901" y="443125"/>
                  <a:pt x="9811914" y="449865"/>
                </a:cubicBezTo>
                <a:cubicBezTo>
                  <a:pt x="9801869" y="441287"/>
                  <a:pt x="9787055" y="444835"/>
                  <a:pt x="9784394" y="457816"/>
                </a:cubicBezTo>
                <a:cubicBezTo>
                  <a:pt x="9797169" y="483924"/>
                  <a:pt x="9656844" y="450179"/>
                  <a:pt x="9656836" y="469967"/>
                </a:cubicBezTo>
                <a:cubicBezTo>
                  <a:pt x="9589537" y="485301"/>
                  <a:pt x="9662097" y="527310"/>
                  <a:pt x="9561575" y="559978"/>
                </a:cubicBezTo>
                <a:cubicBezTo>
                  <a:pt x="9479149" y="599104"/>
                  <a:pt x="9215234" y="670585"/>
                  <a:pt x="9162278" y="704724"/>
                </a:cubicBezTo>
                <a:cubicBezTo>
                  <a:pt x="9173017" y="730567"/>
                  <a:pt x="9063215" y="727685"/>
                  <a:pt x="9062863" y="754656"/>
                </a:cubicBezTo>
                <a:cubicBezTo>
                  <a:pt x="9021608" y="774940"/>
                  <a:pt x="8924639" y="816390"/>
                  <a:pt x="8914746" y="826428"/>
                </a:cubicBezTo>
                <a:lnTo>
                  <a:pt x="8917778" y="835198"/>
                </a:lnTo>
                <a:lnTo>
                  <a:pt x="8905560" y="838358"/>
                </a:lnTo>
                <a:lnTo>
                  <a:pt x="8897564" y="834287"/>
                </a:lnTo>
                <a:lnTo>
                  <a:pt x="8878040" y="844150"/>
                </a:lnTo>
                <a:cubicBezTo>
                  <a:pt x="8861112" y="848992"/>
                  <a:pt x="8812843" y="856499"/>
                  <a:pt x="8795998" y="863337"/>
                </a:cubicBezTo>
                <a:cubicBezTo>
                  <a:pt x="8792888" y="873975"/>
                  <a:pt x="8786153" y="880792"/>
                  <a:pt x="8776970" y="885177"/>
                </a:cubicBezTo>
                <a:lnTo>
                  <a:pt x="8755719" y="889754"/>
                </a:lnTo>
                <a:lnTo>
                  <a:pt x="8743257" y="904723"/>
                </a:lnTo>
                <a:cubicBezTo>
                  <a:pt x="8737642" y="908108"/>
                  <a:pt x="8730651" y="908759"/>
                  <a:pt x="8721366" y="904711"/>
                </a:cubicBezTo>
                <a:cubicBezTo>
                  <a:pt x="8711895" y="915873"/>
                  <a:pt x="8676250" y="900745"/>
                  <a:pt x="8678353" y="926318"/>
                </a:cubicBezTo>
                <a:cubicBezTo>
                  <a:pt x="8658506" y="928813"/>
                  <a:pt x="8647569" y="933735"/>
                  <a:pt x="8636849" y="937900"/>
                </a:cubicBezTo>
                <a:lnTo>
                  <a:pt x="8620213" y="943068"/>
                </a:lnTo>
                <a:lnTo>
                  <a:pt x="8612581" y="952695"/>
                </a:lnTo>
                <a:cubicBezTo>
                  <a:pt x="8605836" y="959769"/>
                  <a:pt x="8598255" y="964412"/>
                  <a:pt x="8589038" y="963892"/>
                </a:cubicBezTo>
                <a:lnTo>
                  <a:pt x="8579950" y="960899"/>
                </a:lnTo>
                <a:cubicBezTo>
                  <a:pt x="8579740" y="962476"/>
                  <a:pt x="8579529" y="964053"/>
                  <a:pt x="8579319" y="965630"/>
                </a:cubicBezTo>
                <a:cubicBezTo>
                  <a:pt x="8579138" y="972972"/>
                  <a:pt x="8576531" y="980010"/>
                  <a:pt x="8547429" y="984506"/>
                </a:cubicBezTo>
                <a:cubicBezTo>
                  <a:pt x="8529238" y="1001725"/>
                  <a:pt x="8505565" y="1015840"/>
                  <a:pt x="8478704" y="1025490"/>
                </a:cubicBezTo>
                <a:cubicBezTo>
                  <a:pt x="8473109" y="1019545"/>
                  <a:pt x="8465819" y="1032194"/>
                  <a:pt x="8461421" y="1035512"/>
                </a:cubicBezTo>
                <a:cubicBezTo>
                  <a:pt x="8459739" y="1031087"/>
                  <a:pt x="8447663" y="1032074"/>
                  <a:pt x="8445003" y="1036851"/>
                </a:cubicBezTo>
                <a:cubicBezTo>
                  <a:pt x="8366593" y="1075951"/>
                  <a:pt x="8398773" y="1021402"/>
                  <a:pt x="8357350" y="1060213"/>
                </a:cubicBezTo>
                <a:cubicBezTo>
                  <a:pt x="8349366" y="1063843"/>
                  <a:pt x="8342208" y="1063367"/>
                  <a:pt x="8335565" y="1061151"/>
                </a:cubicBezTo>
                <a:lnTo>
                  <a:pt x="8325267" y="1055919"/>
                </a:lnTo>
                <a:lnTo>
                  <a:pt x="8293586" y="1076144"/>
                </a:lnTo>
                <a:cubicBezTo>
                  <a:pt x="8277595" y="1084193"/>
                  <a:pt x="8260401" y="1090863"/>
                  <a:pt x="8242405" y="1095960"/>
                </a:cubicBezTo>
                <a:cubicBezTo>
                  <a:pt x="8226373" y="1101227"/>
                  <a:pt x="8224213" y="1102052"/>
                  <a:pt x="8197391" y="1107746"/>
                </a:cubicBezTo>
                <a:cubicBezTo>
                  <a:pt x="8090266" y="1152133"/>
                  <a:pt x="8141491" y="1082372"/>
                  <a:pt x="8081474" y="1130125"/>
                </a:cubicBezTo>
                <a:cubicBezTo>
                  <a:pt x="8070634" y="1134173"/>
                  <a:pt x="8061619" y="1132810"/>
                  <a:pt x="8053585" y="1129169"/>
                </a:cubicBezTo>
                <a:lnTo>
                  <a:pt x="8038422" y="1119092"/>
                </a:lnTo>
                <a:lnTo>
                  <a:pt x="8029450" y="1125592"/>
                </a:lnTo>
                <a:cubicBezTo>
                  <a:pt x="7992226" y="1133484"/>
                  <a:pt x="7978616" y="1122765"/>
                  <a:pt x="7959552" y="1140188"/>
                </a:cubicBezTo>
                <a:cubicBezTo>
                  <a:pt x="7922008" y="1119572"/>
                  <a:pt x="7937737" y="1141786"/>
                  <a:pt x="7914188" y="1150862"/>
                </a:cubicBezTo>
                <a:cubicBezTo>
                  <a:pt x="7896037" y="1160155"/>
                  <a:pt x="7933463" y="1163411"/>
                  <a:pt x="7914918" y="1168758"/>
                </a:cubicBezTo>
                <a:cubicBezTo>
                  <a:pt x="7893102" y="1165887"/>
                  <a:pt x="7898453" y="1187420"/>
                  <a:pt x="7875510" y="1183153"/>
                </a:cubicBezTo>
                <a:cubicBezTo>
                  <a:pt x="7877354" y="1165743"/>
                  <a:pt x="7834286" y="1194789"/>
                  <a:pt x="7829932" y="1180782"/>
                </a:cubicBezTo>
                <a:cubicBezTo>
                  <a:pt x="7816047" y="1204874"/>
                  <a:pt x="7801901" y="1181513"/>
                  <a:pt x="7779182" y="1192665"/>
                </a:cubicBezTo>
                <a:cubicBezTo>
                  <a:pt x="7769446" y="1202686"/>
                  <a:pt x="7761564" y="1205661"/>
                  <a:pt x="7748774" y="1199586"/>
                </a:cubicBezTo>
                <a:cubicBezTo>
                  <a:pt x="7704339" y="1247771"/>
                  <a:pt x="7717626" y="1207638"/>
                  <a:pt x="7671846" y="1231966"/>
                </a:cubicBezTo>
                <a:cubicBezTo>
                  <a:pt x="7632956" y="1255682"/>
                  <a:pt x="7587383" y="1275180"/>
                  <a:pt x="7554146" y="1319748"/>
                </a:cubicBezTo>
                <a:cubicBezTo>
                  <a:pt x="7548775" y="1331557"/>
                  <a:pt x="7531272" y="1339155"/>
                  <a:pt x="7515052" y="1336718"/>
                </a:cubicBezTo>
                <a:cubicBezTo>
                  <a:pt x="7512260" y="1336298"/>
                  <a:pt x="7509613" y="1335590"/>
                  <a:pt x="7507193" y="1334617"/>
                </a:cubicBezTo>
                <a:cubicBezTo>
                  <a:pt x="7488273" y="1365207"/>
                  <a:pt x="7468925" y="1356298"/>
                  <a:pt x="7461694" y="1375866"/>
                </a:cubicBezTo>
                <a:cubicBezTo>
                  <a:pt x="7422434" y="1391917"/>
                  <a:pt x="7384603" y="1382819"/>
                  <a:pt x="7377571" y="1400128"/>
                </a:cubicBezTo>
                <a:cubicBezTo>
                  <a:pt x="7356236" y="1403926"/>
                  <a:pt x="7322509" y="1393138"/>
                  <a:pt x="7311261" y="1412652"/>
                </a:cubicBezTo>
                <a:cubicBezTo>
                  <a:pt x="7305349" y="1400071"/>
                  <a:pt x="7289966" y="1428039"/>
                  <a:pt x="7275307" y="1422171"/>
                </a:cubicBezTo>
                <a:cubicBezTo>
                  <a:pt x="7264529" y="1416601"/>
                  <a:pt x="7257348" y="1423786"/>
                  <a:pt x="7247783" y="1426330"/>
                </a:cubicBezTo>
                <a:cubicBezTo>
                  <a:pt x="7233839" y="1423056"/>
                  <a:pt x="7194363" y="1442037"/>
                  <a:pt x="7185047" y="1451812"/>
                </a:cubicBezTo>
                <a:cubicBezTo>
                  <a:pt x="7164447" y="1483396"/>
                  <a:pt x="7101577" y="1475742"/>
                  <a:pt x="7084117" y="1500281"/>
                </a:cubicBezTo>
                <a:cubicBezTo>
                  <a:pt x="7076899" y="1504821"/>
                  <a:pt x="7069494" y="1507565"/>
                  <a:pt x="7062011" y="1509183"/>
                </a:cubicBezTo>
                <a:lnTo>
                  <a:pt x="7040555" y="1511207"/>
                </a:lnTo>
                <a:lnTo>
                  <a:pt x="7033438" y="1506772"/>
                </a:lnTo>
                <a:lnTo>
                  <a:pt x="7020886" y="1510764"/>
                </a:lnTo>
                <a:lnTo>
                  <a:pt x="7017033" y="1510650"/>
                </a:lnTo>
                <a:lnTo>
                  <a:pt x="6995460" y="1511173"/>
                </a:lnTo>
                <a:cubicBezTo>
                  <a:pt x="7010208" y="1537643"/>
                  <a:pt x="6938512" y="1522467"/>
                  <a:pt x="6962144" y="1541508"/>
                </a:cubicBezTo>
                <a:cubicBezTo>
                  <a:pt x="6926351" y="1550586"/>
                  <a:pt x="6958236" y="1566326"/>
                  <a:pt x="6910674" y="1554793"/>
                </a:cubicBezTo>
                <a:cubicBezTo>
                  <a:pt x="6859225" y="1589274"/>
                  <a:pt x="6769015" y="1598548"/>
                  <a:pt x="6732152" y="1642538"/>
                </a:cubicBezTo>
                <a:cubicBezTo>
                  <a:pt x="6734901" y="1628031"/>
                  <a:pt x="6709146" y="1622413"/>
                  <a:pt x="6694106" y="1632377"/>
                </a:cubicBezTo>
                <a:cubicBezTo>
                  <a:pt x="6702628" y="1575914"/>
                  <a:pt x="6638899" y="1692862"/>
                  <a:pt x="6617223" y="1659889"/>
                </a:cubicBezTo>
                <a:cubicBezTo>
                  <a:pt x="6623246" y="1693349"/>
                  <a:pt x="6561228" y="1764690"/>
                  <a:pt x="6521138" y="1744340"/>
                </a:cubicBezTo>
                <a:cubicBezTo>
                  <a:pt x="6469831" y="1761656"/>
                  <a:pt x="6438109" y="1796731"/>
                  <a:pt x="6380677" y="1796883"/>
                </a:cubicBezTo>
                <a:cubicBezTo>
                  <a:pt x="6379865" y="1801686"/>
                  <a:pt x="6377810" y="1805986"/>
                  <a:pt x="6374897" y="1809910"/>
                </a:cubicBezTo>
                <a:lnTo>
                  <a:pt x="6364545" y="1820090"/>
                </a:lnTo>
                <a:lnTo>
                  <a:pt x="6362126" y="1819991"/>
                </a:lnTo>
                <a:cubicBezTo>
                  <a:pt x="6353055" y="1821720"/>
                  <a:pt x="6348796" y="1824537"/>
                  <a:pt x="6346673" y="1827824"/>
                </a:cubicBezTo>
                <a:lnTo>
                  <a:pt x="6345588" y="1832232"/>
                </a:lnTo>
                <a:lnTo>
                  <a:pt x="6335708" y="1838451"/>
                </a:lnTo>
                <a:lnTo>
                  <a:pt x="6318182" y="1852975"/>
                </a:lnTo>
                <a:lnTo>
                  <a:pt x="6313084" y="1853561"/>
                </a:lnTo>
                <a:lnTo>
                  <a:pt x="6283816" y="1872148"/>
                </a:lnTo>
                <a:lnTo>
                  <a:pt x="6282550" y="1871392"/>
                </a:lnTo>
                <a:cubicBezTo>
                  <a:pt x="6279041" y="1870121"/>
                  <a:pt x="6275192" y="1869982"/>
                  <a:pt x="6270527" y="1872208"/>
                </a:cubicBezTo>
                <a:cubicBezTo>
                  <a:pt x="6265029" y="1853962"/>
                  <a:pt x="6262790" y="1867903"/>
                  <a:pt x="6249518" y="1876079"/>
                </a:cubicBezTo>
                <a:cubicBezTo>
                  <a:pt x="6238019" y="1849564"/>
                  <a:pt x="6207959" y="1881750"/>
                  <a:pt x="6190386" y="1872478"/>
                </a:cubicBezTo>
                <a:cubicBezTo>
                  <a:pt x="6180893" y="1879083"/>
                  <a:pt x="6170646" y="1885584"/>
                  <a:pt x="6159777" y="1891745"/>
                </a:cubicBezTo>
                <a:lnTo>
                  <a:pt x="6153131" y="1895079"/>
                </a:lnTo>
                <a:lnTo>
                  <a:pt x="6152798" y="1894920"/>
                </a:lnTo>
                <a:cubicBezTo>
                  <a:pt x="6150925" y="1895166"/>
                  <a:pt x="6148578" y="1896082"/>
                  <a:pt x="6145388" y="1897990"/>
                </a:cubicBezTo>
                <a:lnTo>
                  <a:pt x="6141014" y="1901155"/>
                </a:lnTo>
                <a:lnTo>
                  <a:pt x="6128122" y="1907623"/>
                </a:lnTo>
                <a:lnTo>
                  <a:pt x="6122351" y="1908359"/>
                </a:lnTo>
                <a:cubicBezTo>
                  <a:pt x="6099508" y="1905910"/>
                  <a:pt x="6088334" y="1869006"/>
                  <a:pt x="6064750" y="1896394"/>
                </a:cubicBezTo>
                <a:cubicBezTo>
                  <a:pt x="6025977" y="1903785"/>
                  <a:pt x="5997095" y="1889190"/>
                  <a:pt x="5964230" y="1910038"/>
                </a:cubicBezTo>
                <a:cubicBezTo>
                  <a:pt x="5927910" y="1916874"/>
                  <a:pt x="5894873" y="1914928"/>
                  <a:pt x="5865399" y="1926966"/>
                </a:cubicBezTo>
                <a:cubicBezTo>
                  <a:pt x="5851644" y="1923038"/>
                  <a:pt x="5839380" y="1922808"/>
                  <a:pt x="5829951" y="1934755"/>
                </a:cubicBezTo>
                <a:cubicBezTo>
                  <a:pt x="5795498" y="1938369"/>
                  <a:pt x="5784532" y="1926246"/>
                  <a:pt x="5765285" y="1941322"/>
                </a:cubicBezTo>
                <a:cubicBezTo>
                  <a:pt x="5741789" y="1922874"/>
                  <a:pt x="5742385" y="1931607"/>
                  <a:pt x="5734750" y="1939793"/>
                </a:cubicBezTo>
                <a:lnTo>
                  <a:pt x="5733569" y="1940505"/>
                </a:lnTo>
                <a:lnTo>
                  <a:pt x="5730329" y="1937845"/>
                </a:lnTo>
                <a:lnTo>
                  <a:pt x="5724661" y="1937455"/>
                </a:lnTo>
                <a:lnTo>
                  <a:pt x="5710186" y="1941370"/>
                </a:lnTo>
                <a:lnTo>
                  <a:pt x="5704910" y="1943663"/>
                </a:lnTo>
                <a:cubicBezTo>
                  <a:pt x="5701213" y="1944937"/>
                  <a:pt x="5698678" y="1945391"/>
                  <a:pt x="5696836" y="1945271"/>
                </a:cubicBezTo>
                <a:lnTo>
                  <a:pt x="5696583" y="1945050"/>
                </a:lnTo>
                <a:lnTo>
                  <a:pt x="5689123" y="1947067"/>
                </a:lnTo>
                <a:cubicBezTo>
                  <a:pt x="5676655" y="1951072"/>
                  <a:pt x="5664639" y="1955533"/>
                  <a:pt x="5653291" y="1960245"/>
                </a:cubicBezTo>
                <a:cubicBezTo>
                  <a:pt x="5640346" y="1947636"/>
                  <a:pt x="5600180" y="1973739"/>
                  <a:pt x="5599385" y="1945198"/>
                </a:cubicBezTo>
                <a:cubicBezTo>
                  <a:pt x="5583913" y="1950736"/>
                  <a:pt x="5576590" y="1964134"/>
                  <a:pt x="5578300" y="1944963"/>
                </a:cubicBezTo>
                <a:cubicBezTo>
                  <a:pt x="5573104" y="1946266"/>
                  <a:pt x="5569560" y="1945382"/>
                  <a:pt x="5566758" y="1943441"/>
                </a:cubicBezTo>
                <a:lnTo>
                  <a:pt x="5565857" y="1942445"/>
                </a:lnTo>
                <a:lnTo>
                  <a:pt x="5531534" y="1955208"/>
                </a:lnTo>
                <a:lnTo>
                  <a:pt x="5526552" y="1954799"/>
                </a:lnTo>
                <a:lnTo>
                  <a:pt x="5504723" y="1965811"/>
                </a:lnTo>
                <a:lnTo>
                  <a:pt x="5493156" y="1970063"/>
                </a:lnTo>
                <a:lnTo>
                  <a:pt x="5490486" y="1974227"/>
                </a:lnTo>
                <a:cubicBezTo>
                  <a:pt x="5487271" y="1977077"/>
                  <a:pt x="5482233" y="1979045"/>
                  <a:pt x="5473107" y="1979001"/>
                </a:cubicBezTo>
                <a:lnTo>
                  <a:pt x="5470885" y="1978432"/>
                </a:lnTo>
                <a:lnTo>
                  <a:pt x="5457393" y="1986525"/>
                </a:lnTo>
                <a:cubicBezTo>
                  <a:pt x="5453194" y="1989853"/>
                  <a:pt x="5449663" y="1993721"/>
                  <a:pt x="5447102" y="1998329"/>
                </a:cubicBezTo>
                <a:cubicBezTo>
                  <a:pt x="5386283" y="2017364"/>
                  <a:pt x="5223545" y="2015483"/>
                  <a:pt x="5159151" y="2029640"/>
                </a:cubicBezTo>
                <a:cubicBezTo>
                  <a:pt x="5141359" y="2036610"/>
                  <a:pt x="5090827" y="2076822"/>
                  <a:pt x="5098838" y="2062961"/>
                </a:cubicBezTo>
                <a:cubicBezTo>
                  <a:pt x="5047883" y="2099457"/>
                  <a:pt x="4922007" y="2111466"/>
                  <a:pt x="4860988" y="2135698"/>
                </a:cubicBezTo>
                <a:cubicBezTo>
                  <a:pt x="4805413" y="2152292"/>
                  <a:pt x="4784714" y="2158665"/>
                  <a:pt x="4765388" y="2162525"/>
                </a:cubicBezTo>
                <a:cubicBezTo>
                  <a:pt x="4758560" y="2161978"/>
                  <a:pt x="4751823" y="2160531"/>
                  <a:pt x="4745033" y="2158859"/>
                </a:cubicBezTo>
                <a:lnTo>
                  <a:pt x="4741475" y="2157998"/>
                </a:lnTo>
                <a:lnTo>
                  <a:pt x="4728247" y="2159526"/>
                </a:lnTo>
                <a:lnTo>
                  <a:pt x="4723263" y="2153742"/>
                </a:lnTo>
                <a:lnTo>
                  <a:pt x="4593061" y="2171597"/>
                </a:lnTo>
                <a:lnTo>
                  <a:pt x="4405765" y="2199902"/>
                </a:lnTo>
                <a:cubicBezTo>
                  <a:pt x="4403942" y="2198353"/>
                  <a:pt x="4402457" y="2196614"/>
                  <a:pt x="4401354" y="2194745"/>
                </a:cubicBezTo>
                <a:lnTo>
                  <a:pt x="4366646" y="2198564"/>
                </a:lnTo>
                <a:lnTo>
                  <a:pt x="4354009" y="2204984"/>
                </a:lnTo>
                <a:lnTo>
                  <a:pt x="4348284" y="2205270"/>
                </a:lnTo>
                <a:lnTo>
                  <a:pt x="4333906" y="2205251"/>
                </a:lnTo>
                <a:cubicBezTo>
                  <a:pt x="4326429" y="2204713"/>
                  <a:pt x="4318024" y="2203940"/>
                  <a:pt x="4308819" y="2203822"/>
                </a:cubicBezTo>
                <a:lnTo>
                  <a:pt x="4301210" y="2204456"/>
                </a:lnTo>
                <a:lnTo>
                  <a:pt x="4283095" y="2198177"/>
                </a:lnTo>
                <a:cubicBezTo>
                  <a:pt x="4269863" y="2193337"/>
                  <a:pt x="4259612" y="2190345"/>
                  <a:pt x="4250119" y="2196342"/>
                </a:cubicBezTo>
                <a:cubicBezTo>
                  <a:pt x="4230702" y="2190559"/>
                  <a:pt x="4213171" y="2166890"/>
                  <a:pt x="4189203" y="2178994"/>
                </a:cubicBezTo>
                <a:cubicBezTo>
                  <a:pt x="4194512" y="2165594"/>
                  <a:pt x="4160734" y="2183257"/>
                  <a:pt x="4154035" y="2171950"/>
                </a:cubicBezTo>
                <a:cubicBezTo>
                  <a:pt x="4150098" y="2162547"/>
                  <a:pt x="4138934" y="2165714"/>
                  <a:pt x="4129569" y="2163850"/>
                </a:cubicBezTo>
                <a:cubicBezTo>
                  <a:pt x="4121391" y="2155090"/>
                  <a:pt x="4076089" y="2154737"/>
                  <a:pt x="4061250" y="2159236"/>
                </a:cubicBezTo>
                <a:cubicBezTo>
                  <a:pt x="4020618" y="2177811"/>
                  <a:pt x="3978175" y="2144465"/>
                  <a:pt x="3945480" y="2158279"/>
                </a:cubicBezTo>
                <a:cubicBezTo>
                  <a:pt x="3936362" y="2159139"/>
                  <a:pt x="3928502" y="2158369"/>
                  <a:pt x="3921468" y="2156588"/>
                </a:cubicBezTo>
                <a:lnTo>
                  <a:pt x="3903348" y="2149220"/>
                </a:lnTo>
                <a:lnTo>
                  <a:pt x="3901342" y="2142355"/>
                </a:lnTo>
                <a:lnTo>
                  <a:pt x="3888539" y="2140476"/>
                </a:lnTo>
                <a:lnTo>
                  <a:pt x="3885662" y="2138740"/>
                </a:lnTo>
                <a:cubicBezTo>
                  <a:pt x="3880178" y="2135398"/>
                  <a:pt x="3874645" y="2132286"/>
                  <a:pt x="3868627" y="2130023"/>
                </a:cubicBezTo>
                <a:cubicBezTo>
                  <a:pt x="3859240" y="2159198"/>
                  <a:pt x="3815892" y="2115590"/>
                  <a:pt x="3819177" y="2142111"/>
                </a:cubicBezTo>
                <a:cubicBezTo>
                  <a:pt x="3784478" y="2134756"/>
                  <a:pt x="3796708" y="2161930"/>
                  <a:pt x="3769100" y="2131731"/>
                </a:cubicBezTo>
                <a:cubicBezTo>
                  <a:pt x="3702423" y="2139704"/>
                  <a:pt x="3625642" y="2109386"/>
                  <a:pt x="3562752" y="2131785"/>
                </a:cubicBezTo>
                <a:cubicBezTo>
                  <a:pt x="3576244" y="2120400"/>
                  <a:pt x="3560801" y="2104591"/>
                  <a:pt x="3541402" y="2106821"/>
                </a:cubicBezTo>
                <a:cubicBezTo>
                  <a:pt x="3592232" y="2061584"/>
                  <a:pt x="3356194" y="2115384"/>
                  <a:pt x="3365341" y="2077638"/>
                </a:cubicBezTo>
                <a:cubicBezTo>
                  <a:pt x="3303594" y="2079161"/>
                  <a:pt x="3221644" y="2111487"/>
                  <a:pt x="3170922" y="2115957"/>
                </a:cubicBezTo>
                <a:cubicBezTo>
                  <a:pt x="3166532" y="2119769"/>
                  <a:pt x="3161579" y="2122617"/>
                  <a:pt x="3156256" y="2124773"/>
                </a:cubicBezTo>
                <a:lnTo>
                  <a:pt x="3140298" y="2129182"/>
                </a:lnTo>
                <a:lnTo>
                  <a:pt x="3138514" y="2128069"/>
                </a:lnTo>
                <a:cubicBezTo>
                  <a:pt x="3130169" y="2125710"/>
                  <a:pt x="3124679" y="2126336"/>
                  <a:pt x="3120467" y="2128281"/>
                </a:cubicBezTo>
                <a:lnTo>
                  <a:pt x="3116175" y="2131633"/>
                </a:lnTo>
                <a:lnTo>
                  <a:pt x="3103685" y="2132814"/>
                </a:lnTo>
                <a:lnTo>
                  <a:pt x="3078794" y="2137935"/>
                </a:lnTo>
                <a:lnTo>
                  <a:pt x="3074407" y="2136274"/>
                </a:lnTo>
                <a:lnTo>
                  <a:pt x="3037285" y="2139919"/>
                </a:lnTo>
                <a:lnTo>
                  <a:pt x="3036901" y="2138726"/>
                </a:lnTo>
                <a:cubicBezTo>
                  <a:pt x="3035193" y="2136135"/>
                  <a:pt x="3032337" y="2134379"/>
                  <a:pt x="3026996" y="2134322"/>
                </a:cubicBezTo>
                <a:cubicBezTo>
                  <a:pt x="3037063" y="2116196"/>
                  <a:pt x="3024412" y="2127308"/>
                  <a:pt x="3007772" y="2128742"/>
                </a:cubicBezTo>
                <a:cubicBezTo>
                  <a:pt x="3019697" y="2100910"/>
                  <a:pt x="2971305" y="2115987"/>
                  <a:pt x="2965030" y="2100494"/>
                </a:cubicBezTo>
                <a:cubicBezTo>
                  <a:pt x="2952539" y="2102174"/>
                  <a:pt x="2939545" y="2103445"/>
                  <a:pt x="2926342" y="2104155"/>
                </a:cubicBezTo>
                <a:lnTo>
                  <a:pt x="2918608" y="2104215"/>
                </a:lnTo>
                <a:cubicBezTo>
                  <a:pt x="2918564" y="2104122"/>
                  <a:pt x="2918519" y="2104030"/>
                  <a:pt x="2918475" y="2103937"/>
                </a:cubicBezTo>
                <a:cubicBezTo>
                  <a:pt x="2916840" y="2103354"/>
                  <a:pt x="2914314" y="2103149"/>
                  <a:pt x="2910360" y="2103444"/>
                </a:cubicBezTo>
                <a:lnTo>
                  <a:pt x="2904507" y="2104326"/>
                </a:lnTo>
                <a:lnTo>
                  <a:pt x="2889503" y="2104443"/>
                </a:lnTo>
                <a:lnTo>
                  <a:pt x="2884480" y="2102626"/>
                </a:lnTo>
                <a:lnTo>
                  <a:pt x="2882689" y="2099228"/>
                </a:lnTo>
                <a:lnTo>
                  <a:pt x="2881291" y="2099618"/>
                </a:lnTo>
                <a:cubicBezTo>
                  <a:pt x="2870663" y="2105606"/>
                  <a:pt x="2867338" y="2114210"/>
                  <a:pt x="2853979" y="2090388"/>
                </a:cubicBezTo>
                <a:cubicBezTo>
                  <a:pt x="2829652" y="2100099"/>
                  <a:pt x="2824975" y="2085577"/>
                  <a:pt x="2791790" y="2080332"/>
                </a:cubicBezTo>
                <a:cubicBezTo>
                  <a:pt x="2777850" y="2089504"/>
                  <a:pt x="2766709" y="2086170"/>
                  <a:pt x="2755844" y="2078874"/>
                </a:cubicBezTo>
                <a:cubicBezTo>
                  <a:pt x="2723488" y="2083049"/>
                  <a:pt x="2694065" y="2072780"/>
                  <a:pt x="2657742" y="2070179"/>
                </a:cubicBezTo>
                <a:cubicBezTo>
                  <a:pt x="2618372" y="2082020"/>
                  <a:pt x="2598368" y="2060559"/>
                  <a:pt x="2559549" y="2057873"/>
                </a:cubicBezTo>
                <a:cubicBezTo>
                  <a:pt x="2525789" y="2078403"/>
                  <a:pt x="2531908" y="2039838"/>
                  <a:pt x="2512054" y="2031671"/>
                </a:cubicBezTo>
                <a:lnTo>
                  <a:pt x="2506437" y="2030918"/>
                </a:lnTo>
                <a:lnTo>
                  <a:pt x="2491752" y="2033906"/>
                </a:lnTo>
                <a:lnTo>
                  <a:pt x="2486338" y="2035862"/>
                </a:lnTo>
                <a:cubicBezTo>
                  <a:pt x="2482568" y="2036899"/>
                  <a:pt x="2480011" y="2037191"/>
                  <a:pt x="2478186" y="2036953"/>
                </a:cubicBezTo>
                <a:lnTo>
                  <a:pt x="2477950" y="2036715"/>
                </a:lnTo>
                <a:lnTo>
                  <a:pt x="2470381" y="2038256"/>
                </a:lnTo>
                <a:cubicBezTo>
                  <a:pt x="2457686" y="2041461"/>
                  <a:pt x="2445410" y="2045155"/>
                  <a:pt x="2433781" y="2049140"/>
                </a:cubicBezTo>
                <a:cubicBezTo>
                  <a:pt x="2421781" y="2035703"/>
                  <a:pt x="2379959" y="2059234"/>
                  <a:pt x="2381172" y="2030645"/>
                </a:cubicBezTo>
                <a:cubicBezTo>
                  <a:pt x="2365380" y="2035192"/>
                  <a:pt x="2357148" y="2048120"/>
                  <a:pt x="2360198" y="2029059"/>
                </a:cubicBezTo>
                <a:cubicBezTo>
                  <a:pt x="2354933" y="2030031"/>
                  <a:pt x="2351467" y="2028919"/>
                  <a:pt x="2348815" y="2026798"/>
                </a:cubicBezTo>
                <a:lnTo>
                  <a:pt x="2347988" y="2025745"/>
                </a:lnTo>
                <a:lnTo>
                  <a:pt x="2312920" y="2036311"/>
                </a:lnTo>
                <a:lnTo>
                  <a:pt x="2307986" y="2035583"/>
                </a:lnTo>
                <a:lnTo>
                  <a:pt x="2285481" y="2045197"/>
                </a:lnTo>
                <a:lnTo>
                  <a:pt x="2273666" y="2048710"/>
                </a:lnTo>
                <a:lnTo>
                  <a:pt x="2270719" y="2052702"/>
                </a:lnTo>
                <a:cubicBezTo>
                  <a:pt x="2267315" y="2055347"/>
                  <a:pt x="2262161" y="2056992"/>
                  <a:pt x="2253080" y="2056363"/>
                </a:cubicBezTo>
                <a:lnTo>
                  <a:pt x="2250906" y="2055654"/>
                </a:lnTo>
                <a:lnTo>
                  <a:pt x="2236905" y="2062882"/>
                </a:lnTo>
                <a:cubicBezTo>
                  <a:pt x="2232493" y="2065942"/>
                  <a:pt x="2228705" y="2069583"/>
                  <a:pt x="2225830" y="2074027"/>
                </a:cubicBezTo>
                <a:cubicBezTo>
                  <a:pt x="2173117" y="2059597"/>
                  <a:pt x="2128486" y="2085502"/>
                  <a:pt x="2073776" y="2089244"/>
                </a:cubicBezTo>
                <a:cubicBezTo>
                  <a:pt x="2046050" y="2059365"/>
                  <a:pt x="1957570" y="2112693"/>
                  <a:pt x="1948256" y="2146616"/>
                </a:cubicBezTo>
                <a:cubicBezTo>
                  <a:pt x="1943005" y="2109192"/>
                  <a:pt x="1832736" y="2206239"/>
                  <a:pt x="1865582" y="2153738"/>
                </a:cubicBezTo>
                <a:cubicBezTo>
                  <a:pt x="1847376" y="2159567"/>
                  <a:pt x="1826258" y="2147592"/>
                  <a:pt x="1835210" y="2134244"/>
                </a:cubicBezTo>
                <a:cubicBezTo>
                  <a:pt x="1781916" y="2167476"/>
                  <a:pt x="1695112" y="2153556"/>
                  <a:pt x="1632661" y="2173882"/>
                </a:cubicBezTo>
                <a:cubicBezTo>
                  <a:pt x="1594177" y="2150642"/>
                  <a:pt x="1616426" y="2173975"/>
                  <a:pt x="1579590" y="2173680"/>
                </a:cubicBezTo>
                <a:cubicBezTo>
                  <a:pt x="1592812" y="2198112"/>
                  <a:pt x="1533818" y="2165220"/>
                  <a:pt x="1535601" y="2194590"/>
                </a:cubicBezTo>
                <a:cubicBezTo>
                  <a:pt x="1528840" y="2193608"/>
                  <a:pt x="1522236" y="2191728"/>
                  <a:pt x="1515594" y="2189622"/>
                </a:cubicBezTo>
                <a:lnTo>
                  <a:pt x="1512113" y="2188534"/>
                </a:lnTo>
                <a:lnTo>
                  <a:pt x="1498838" y="2189213"/>
                </a:lnTo>
                <a:lnTo>
                  <a:pt x="1494279" y="2183112"/>
                </a:lnTo>
                <a:lnTo>
                  <a:pt x="1473714" y="2179625"/>
                </a:lnTo>
                <a:cubicBezTo>
                  <a:pt x="1466138" y="2179292"/>
                  <a:pt x="1458132" y="2180071"/>
                  <a:pt x="1449503" y="2182633"/>
                </a:cubicBezTo>
                <a:lnTo>
                  <a:pt x="1266687" y="2212688"/>
                </a:lnTo>
                <a:cubicBezTo>
                  <a:pt x="1256792" y="2212722"/>
                  <a:pt x="1247024" y="2217857"/>
                  <a:pt x="1239614" y="2209727"/>
                </a:cubicBezTo>
                <a:cubicBezTo>
                  <a:pt x="1228778" y="2200326"/>
                  <a:pt x="1202276" y="2223497"/>
                  <a:pt x="1202436" y="2209817"/>
                </a:cubicBezTo>
                <a:cubicBezTo>
                  <a:pt x="1183471" y="2225854"/>
                  <a:pt x="1157340" y="2206849"/>
                  <a:pt x="1136097" y="2205112"/>
                </a:cubicBezTo>
                <a:cubicBezTo>
                  <a:pt x="1100396" y="2209415"/>
                  <a:pt x="1013922" y="2231219"/>
                  <a:pt x="988232" y="2235635"/>
                </a:cubicBezTo>
                <a:cubicBezTo>
                  <a:pt x="986445" y="2234079"/>
                  <a:pt x="984332" y="2232722"/>
                  <a:pt x="981959" y="2231607"/>
                </a:cubicBezTo>
                <a:cubicBezTo>
                  <a:pt x="968170" y="2225130"/>
                  <a:pt x="948759" y="2228043"/>
                  <a:pt x="938600" y="2238113"/>
                </a:cubicBezTo>
                <a:cubicBezTo>
                  <a:pt x="888371" y="2272824"/>
                  <a:pt x="837950" y="2280135"/>
                  <a:pt x="791788" y="2293224"/>
                </a:cubicBezTo>
                <a:cubicBezTo>
                  <a:pt x="739035" y="2305159"/>
                  <a:pt x="769009" y="2269676"/>
                  <a:pt x="706914" y="2305046"/>
                </a:cubicBezTo>
                <a:cubicBezTo>
                  <a:pt x="697882" y="2295919"/>
                  <a:pt x="689339" y="2296797"/>
                  <a:pt x="675971" y="2304030"/>
                </a:cubicBezTo>
                <a:cubicBezTo>
                  <a:pt x="650201" y="2309060"/>
                  <a:pt x="647591" y="2282853"/>
                  <a:pt x="624180" y="2302650"/>
                </a:cubicBezTo>
                <a:cubicBezTo>
                  <a:pt x="626400" y="2287987"/>
                  <a:pt x="574045" y="2305175"/>
                  <a:pt x="583453" y="2288788"/>
                </a:cubicBezTo>
                <a:cubicBezTo>
                  <a:pt x="564313" y="2278832"/>
                  <a:pt x="559671" y="2301039"/>
                  <a:pt x="540946" y="2292721"/>
                </a:cubicBezTo>
                <a:cubicBezTo>
                  <a:pt x="521576" y="2293191"/>
                  <a:pt x="554439" y="2305843"/>
                  <a:pt x="533680" y="2310233"/>
                </a:cubicBezTo>
                <a:cubicBezTo>
                  <a:pt x="508069" y="2313043"/>
                  <a:pt x="512638" y="2338541"/>
                  <a:pt x="487366" y="2309053"/>
                </a:cubicBezTo>
                <a:cubicBezTo>
                  <a:pt x="462164" y="2321083"/>
                  <a:pt x="454441" y="2307251"/>
                  <a:pt x="416820" y="2305443"/>
                </a:cubicBezTo>
                <a:cubicBezTo>
                  <a:pt x="403012" y="2315890"/>
                  <a:pt x="390105" y="2313733"/>
                  <a:pt x="376805" y="2307647"/>
                </a:cubicBezTo>
                <a:cubicBezTo>
                  <a:pt x="341751" y="2315035"/>
                  <a:pt x="307408" y="2307897"/>
                  <a:pt x="266777" y="2309012"/>
                </a:cubicBezTo>
                <a:cubicBezTo>
                  <a:pt x="225310" y="2324664"/>
                  <a:pt x="199419" y="2305548"/>
                  <a:pt x="156013" y="2306832"/>
                </a:cubicBezTo>
                <a:cubicBezTo>
                  <a:pt x="117457" y="2333851"/>
                  <a:pt x="122965" y="2279562"/>
                  <a:pt x="87258" y="2285511"/>
                </a:cubicBezTo>
                <a:cubicBezTo>
                  <a:pt x="38977" y="2309189"/>
                  <a:pt x="74043" y="2277969"/>
                  <a:pt x="23798" y="2281822"/>
                </a:cubicBezTo>
                <a:lnTo>
                  <a:pt x="0" y="2285369"/>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2"/>
              </a:solidFill>
            </a:endParaRPr>
          </a:p>
        </p:txBody>
      </p:sp>
      <p:sp>
        <p:nvSpPr>
          <p:cNvPr id="2" name="Title 1">
            <a:extLst>
              <a:ext uri="{FF2B5EF4-FFF2-40B4-BE49-F238E27FC236}">
                <a16:creationId xmlns:a16="http://schemas.microsoft.com/office/drawing/2014/main" id="{1EEABE84-01C7-F705-A690-747F56B37176}"/>
              </a:ext>
            </a:extLst>
          </p:cNvPr>
          <p:cNvSpPr>
            <a:spLocks noGrp="1"/>
          </p:cNvSpPr>
          <p:nvPr>
            <p:ph type="title"/>
          </p:nvPr>
        </p:nvSpPr>
        <p:spPr>
          <a:xfrm>
            <a:off x="723901" y="509587"/>
            <a:ext cx="7649239" cy="742951"/>
          </a:xfrm>
        </p:spPr>
        <p:txBody>
          <a:bodyPr vert="horz" lIns="91440" tIns="45720" rIns="91440" bIns="45720" rtlCol="0" anchor="ctr">
            <a:normAutofit/>
          </a:bodyPr>
          <a:lstStyle/>
          <a:p>
            <a:endParaRPr lang="en-US" sz="3600" kern="1200">
              <a:solidFill>
                <a:schemeClr val="tx1"/>
              </a:solidFill>
              <a:latin typeface="+mj-lt"/>
              <a:ea typeface="+mj-ea"/>
              <a:cs typeface="+mj-cs"/>
            </a:endParaRPr>
          </a:p>
        </p:txBody>
      </p:sp>
      <p:pic>
        <p:nvPicPr>
          <p:cNvPr id="4" name="Picture 4">
            <a:extLst>
              <a:ext uri="{FF2B5EF4-FFF2-40B4-BE49-F238E27FC236}">
                <a16:creationId xmlns:a16="http://schemas.microsoft.com/office/drawing/2014/main" id="{13C81259-AF4A-28D0-8409-5C1970273088}"/>
              </a:ext>
            </a:extLst>
          </p:cNvPr>
          <p:cNvPicPr>
            <a:picLocks noGrp="1" noChangeAspect="1"/>
          </p:cNvPicPr>
          <p:nvPr>
            <p:ph idx="1"/>
          </p:nvPr>
        </p:nvPicPr>
        <p:blipFill>
          <a:blip r:embed="rId2"/>
          <a:stretch>
            <a:fillRect/>
          </a:stretch>
        </p:blipFill>
        <p:spPr>
          <a:xfrm>
            <a:off x="310128" y="1264637"/>
            <a:ext cx="11619245" cy="4328997"/>
          </a:xfrm>
          <a:prstGeom prst="rect">
            <a:avLst/>
          </a:prstGeom>
        </p:spPr>
      </p:pic>
      <p:sp>
        <p:nvSpPr>
          <p:cNvPr id="22" name="Freeform: Shape 21">
            <a:extLst>
              <a:ext uri="{FF2B5EF4-FFF2-40B4-BE49-F238E27FC236}">
                <a16:creationId xmlns:a16="http://schemas.microsoft.com/office/drawing/2014/main" id="{DEB62645-D4DA-4E99-8344-B1536F63D1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7088" y="6277971"/>
            <a:ext cx="6884912" cy="580030"/>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73145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2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9" descr="A picture containing text, sky, outdoor, sign&#10;&#10;Description automatically generated">
            <a:extLst>
              <a:ext uri="{FF2B5EF4-FFF2-40B4-BE49-F238E27FC236}">
                <a16:creationId xmlns:a16="http://schemas.microsoft.com/office/drawing/2014/main" id="{16F6951A-3FAB-37F0-0436-ADC1B2255C2C}"/>
              </a:ext>
            </a:extLst>
          </p:cNvPr>
          <p:cNvPicPr>
            <a:picLocks noChangeAspect="1"/>
          </p:cNvPicPr>
          <p:nvPr/>
        </p:nvPicPr>
        <p:blipFill rotWithShape="1">
          <a:blip r:embed="rId2"/>
          <a:srcRect l="2213" r="4023"/>
          <a:stretch/>
        </p:blipFill>
        <p:spPr>
          <a:xfrm>
            <a:off x="2522356" y="10"/>
            <a:ext cx="9669642" cy="6857990"/>
          </a:xfrm>
          <a:prstGeom prst="rect">
            <a:avLst/>
          </a:prstGeom>
        </p:spPr>
      </p:pic>
      <p:sp>
        <p:nvSpPr>
          <p:cNvPr id="35" name="Rectangle 3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64AF84C-A092-87AF-2CF9-620E3125D018}"/>
              </a:ext>
            </a:extLst>
          </p:cNvPr>
          <p:cNvSpPr>
            <a:spLocks noGrp="1"/>
          </p:cNvSpPr>
          <p:nvPr>
            <p:ph type="title"/>
          </p:nvPr>
        </p:nvSpPr>
        <p:spPr>
          <a:xfrm>
            <a:off x="838200" y="365125"/>
            <a:ext cx="3822189" cy="420446"/>
          </a:xfrm>
        </p:spPr>
        <p:txBody>
          <a:bodyPr>
            <a:normAutofit fontScale="90000"/>
          </a:bodyPr>
          <a:lstStyle/>
          <a:p>
            <a:endParaRPr lang="en-US" sz="4000" dirty="0">
              <a:latin typeface="Times New Roman"/>
              <a:cs typeface="Times New Roman"/>
            </a:endParaRPr>
          </a:p>
        </p:txBody>
      </p:sp>
      <p:sp>
        <p:nvSpPr>
          <p:cNvPr id="3" name="Content Placeholder 2">
            <a:extLst>
              <a:ext uri="{FF2B5EF4-FFF2-40B4-BE49-F238E27FC236}">
                <a16:creationId xmlns:a16="http://schemas.microsoft.com/office/drawing/2014/main" id="{B38C6865-8FFE-1C1A-B763-5A2AE99603BD}"/>
              </a:ext>
            </a:extLst>
          </p:cNvPr>
          <p:cNvSpPr>
            <a:spLocks noGrp="1"/>
          </p:cNvSpPr>
          <p:nvPr>
            <p:ph idx="1"/>
          </p:nvPr>
        </p:nvSpPr>
        <p:spPr>
          <a:xfrm>
            <a:off x="597080" y="1151135"/>
            <a:ext cx="4408278" cy="5015932"/>
          </a:xfrm>
        </p:spPr>
        <p:txBody>
          <a:bodyPr vert="horz" lIns="91440" tIns="45720" rIns="91440" bIns="45720" rtlCol="0" anchor="t">
            <a:normAutofit/>
          </a:bodyPr>
          <a:lstStyle/>
          <a:p>
            <a:pPr marL="0" indent="0">
              <a:buNone/>
            </a:pPr>
            <a:r>
              <a:rPr lang="en-US" sz="2400" dirty="0">
                <a:latin typeface="Times New Roman"/>
                <a:cs typeface="Times New Roman"/>
              </a:rPr>
              <a:t>Goals : </a:t>
            </a:r>
            <a:endParaRPr lang="en-US" sz="2400">
              <a:cs typeface="Calibri" panose="020F0502020204030204"/>
            </a:endParaRPr>
          </a:p>
          <a:p>
            <a:pPr marL="0" indent="0">
              <a:buNone/>
            </a:pPr>
            <a:endParaRPr lang="en-US" sz="2400" dirty="0">
              <a:latin typeface="Times New Roman"/>
              <a:cs typeface="Times New Roman"/>
            </a:endParaRPr>
          </a:p>
          <a:p>
            <a:pPr marL="457200" indent="-457200">
              <a:buAutoNum type="arabicPeriod"/>
            </a:pPr>
            <a:r>
              <a:rPr lang="en-US" sz="2400" dirty="0">
                <a:latin typeface="Times New Roman"/>
                <a:cs typeface="Times New Roman"/>
              </a:rPr>
              <a:t>Promote and protect healing soft tissues</a:t>
            </a:r>
            <a:endParaRPr lang="en-US" sz="2400" dirty="0">
              <a:latin typeface="Times New Roman"/>
              <a:ea typeface="Calibri"/>
              <a:cs typeface="Times New Roman"/>
            </a:endParaRPr>
          </a:p>
          <a:p>
            <a:pPr marL="457200" indent="-457200">
              <a:buAutoNum type="arabicPeriod"/>
            </a:pPr>
            <a:r>
              <a:rPr lang="en-US" sz="2400" dirty="0">
                <a:latin typeface="Times New Roman"/>
                <a:ea typeface="Calibri"/>
                <a:cs typeface="Times New Roman"/>
              </a:rPr>
              <a:t>To</a:t>
            </a:r>
            <a:r>
              <a:rPr lang="en-US" sz="2400" dirty="0">
                <a:latin typeface="Times New Roman"/>
                <a:ea typeface="+mn-lt"/>
                <a:cs typeface="Times New Roman"/>
              </a:rPr>
              <a:t> improve s</a:t>
            </a:r>
            <a:r>
              <a:rPr lang="en-US" sz="2400" dirty="0">
                <a:latin typeface="Times New Roman"/>
                <a:ea typeface="+mn-lt"/>
                <a:cs typeface="Calibri"/>
              </a:rPr>
              <a:t>houlder mobility and stability</a:t>
            </a:r>
            <a:endParaRPr lang="en-US" sz="2400" dirty="0">
              <a:latin typeface="Times New Roman"/>
              <a:ea typeface="+mn-lt"/>
              <a:cs typeface="Times New Roman"/>
            </a:endParaRPr>
          </a:p>
          <a:p>
            <a:pPr marL="457200" indent="-457200">
              <a:buAutoNum type="arabicPeriod"/>
            </a:pPr>
            <a:r>
              <a:rPr lang="en-US" sz="2400" dirty="0">
                <a:latin typeface="Times New Roman"/>
                <a:ea typeface="+mn-lt"/>
                <a:cs typeface="Calibri"/>
              </a:rPr>
              <a:t>To improve the strength of rotator cuff and scapular muscles</a:t>
            </a:r>
            <a:endParaRPr lang="en-US" sz="2400" dirty="0">
              <a:latin typeface="Times New Roman"/>
              <a:ea typeface="+mn-lt"/>
              <a:cs typeface="Times New Roman"/>
            </a:endParaRPr>
          </a:p>
          <a:p>
            <a:pPr marL="514350" indent="-514350">
              <a:buAutoNum type="arabicPeriod"/>
            </a:pPr>
            <a:r>
              <a:rPr lang="en-US" sz="2400" dirty="0">
                <a:latin typeface="Times New Roman"/>
                <a:ea typeface="Calibri"/>
                <a:cs typeface="Calibri"/>
              </a:rPr>
              <a:t>To restore the normal functioning of the joint</a:t>
            </a:r>
            <a:endParaRPr lang="en-US" sz="2400">
              <a:latin typeface="Times New Roman"/>
              <a:cs typeface="Calibri"/>
            </a:endParaRPr>
          </a:p>
        </p:txBody>
      </p:sp>
    </p:spTree>
    <p:extLst>
      <p:ext uri="{BB962C8B-B14F-4D97-AF65-F5344CB8AC3E}">
        <p14:creationId xmlns:p14="http://schemas.microsoft.com/office/powerpoint/2010/main" val="8453793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Slide background fill">
            <a:extLst>
              <a:ext uri="{FF2B5EF4-FFF2-40B4-BE49-F238E27FC236}">
                <a16:creationId xmlns:a16="http://schemas.microsoft.com/office/drawing/2014/main" id="{D581C0ED-378B-43DD-8E8E-4411C0826F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Color 2">
            <a:extLst>
              <a:ext uri="{FF2B5EF4-FFF2-40B4-BE49-F238E27FC236}">
                <a16:creationId xmlns:a16="http://schemas.microsoft.com/office/drawing/2014/main" id="{A6A6FED8-DD18-46DD-AD6A-23437D7444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21" name="Freeform: Shape 20">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5" name="Freeform: Shape 24">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6" name="Freeform: Shape 25">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7" name="Freeform: Shape 26">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D195AF61-A113-E1BC-3AD1-4F56CDFC0472}"/>
              </a:ext>
            </a:extLst>
          </p:cNvPr>
          <p:cNvSpPr>
            <a:spLocks noGrp="1"/>
          </p:cNvSpPr>
          <p:nvPr>
            <p:ph type="title"/>
          </p:nvPr>
        </p:nvSpPr>
        <p:spPr>
          <a:xfrm>
            <a:off x="1044672" y="241074"/>
            <a:ext cx="10338816" cy="912446"/>
          </a:xfrm>
        </p:spPr>
        <p:txBody>
          <a:bodyPr vert="horz" lIns="91440" tIns="45720" rIns="91440" bIns="45720" rtlCol="0" anchor="ctr">
            <a:normAutofit/>
          </a:bodyPr>
          <a:lstStyle/>
          <a:p>
            <a:r>
              <a:rPr lang="en-US" sz="4800" kern="1200">
                <a:solidFill>
                  <a:schemeClr val="tx2"/>
                </a:solidFill>
                <a:latin typeface="+mj-lt"/>
                <a:ea typeface="+mj-ea"/>
                <a:cs typeface="+mj-cs"/>
              </a:rPr>
              <a:t>Management: Protection Phase</a:t>
            </a:r>
          </a:p>
        </p:txBody>
      </p:sp>
      <p:graphicFrame>
        <p:nvGraphicFramePr>
          <p:cNvPr id="4" name="Table 4">
            <a:extLst>
              <a:ext uri="{FF2B5EF4-FFF2-40B4-BE49-F238E27FC236}">
                <a16:creationId xmlns:a16="http://schemas.microsoft.com/office/drawing/2014/main" id="{F4F0EBC5-A4EC-CF89-090D-544ACA3E20F5}"/>
              </a:ext>
            </a:extLst>
          </p:cNvPr>
          <p:cNvGraphicFramePr>
            <a:graphicFrameLocks noGrp="1"/>
          </p:cNvGraphicFramePr>
          <p:nvPr>
            <p:ph idx="1"/>
            <p:extLst>
              <p:ext uri="{D42A27DB-BD31-4B8C-83A1-F6EECF244321}">
                <p14:modId xmlns:p14="http://schemas.microsoft.com/office/powerpoint/2010/main" val="2723825411"/>
              </p:ext>
            </p:extLst>
          </p:nvPr>
        </p:nvGraphicFramePr>
        <p:xfrm>
          <a:off x="1130709" y="1237225"/>
          <a:ext cx="9595094" cy="5395500"/>
        </p:xfrm>
        <a:graphic>
          <a:graphicData uri="http://schemas.openxmlformats.org/drawingml/2006/table">
            <a:tbl>
              <a:tblPr firstRow="1" bandRow="1">
                <a:noFill/>
                <a:tableStyleId>{5C22544A-7EE6-4342-B048-85BDC9FD1C3A}</a:tableStyleId>
              </a:tblPr>
              <a:tblGrid>
                <a:gridCol w="2045889">
                  <a:extLst>
                    <a:ext uri="{9D8B030D-6E8A-4147-A177-3AD203B41FA5}">
                      <a16:colId xmlns:a16="http://schemas.microsoft.com/office/drawing/2014/main" val="1830053210"/>
                    </a:ext>
                  </a:extLst>
                </a:gridCol>
                <a:gridCol w="7549205">
                  <a:extLst>
                    <a:ext uri="{9D8B030D-6E8A-4147-A177-3AD203B41FA5}">
                      <a16:colId xmlns:a16="http://schemas.microsoft.com/office/drawing/2014/main" val="3765563258"/>
                    </a:ext>
                  </a:extLst>
                </a:gridCol>
              </a:tblGrid>
              <a:tr h="3009027">
                <a:tc>
                  <a:txBody>
                    <a:bodyPr/>
                    <a:lstStyle/>
                    <a:p>
                      <a:pPr lvl="0">
                        <a:buNone/>
                      </a:pPr>
                      <a:r>
                        <a:rPr lang="en-US" sz="2000" b="1" i="0" u="none" strike="noStrike" cap="none" spc="0" noProof="0" dirty="0">
                          <a:solidFill>
                            <a:schemeClr val="tx1"/>
                          </a:solidFill>
                          <a:latin typeface="Times New Roman"/>
                        </a:rPr>
                        <a:t>Protect the Healing Tissue</a:t>
                      </a:r>
                      <a:endParaRPr lang="en-US" sz="2000" b="1" cap="none" spc="0" dirty="0">
                        <a:solidFill>
                          <a:schemeClr val="tx1"/>
                        </a:solidFill>
                        <a:latin typeface="Times New Roman"/>
                      </a:endParaRPr>
                    </a:p>
                  </a:txBody>
                  <a:tcPr marL="0" marR="63510" marT="25404" marB="190531">
                    <a:lnL w="12700" cmpd="sng">
                      <a:noFill/>
                    </a:lnL>
                    <a:lnR w="12700" cmpd="sng">
                      <a:noFill/>
                    </a:lnR>
                    <a:lnT w="28575" cap="flat" cmpd="sng" algn="ctr">
                      <a:solidFill>
                        <a:schemeClr val="tx1"/>
                      </a:solidFill>
                      <a:prstDash val="solid"/>
                    </a:lnT>
                    <a:lnB w="38100" cmpd="sng">
                      <a:noFill/>
                    </a:lnB>
                    <a:noFill/>
                  </a:tcPr>
                </a:tc>
                <a:tc>
                  <a:txBody>
                    <a:bodyPr/>
                    <a:lstStyle/>
                    <a:p>
                      <a:pPr marL="285750" lvl="0" indent="-285750">
                        <a:buFont typeface="Arial"/>
                        <a:buChar char="•"/>
                      </a:pPr>
                      <a:r>
                        <a:rPr lang="en-US" sz="2000" b="0" i="0" u="none" strike="noStrike" cap="none" spc="0" noProof="0" dirty="0">
                          <a:solidFill>
                            <a:schemeClr val="tx1"/>
                          </a:solidFill>
                          <a:latin typeface="Times New Roman"/>
                        </a:rPr>
                        <a:t>Activity restriction for 6 to 8 weeks in a young patient. </a:t>
                      </a:r>
                      <a:endParaRPr lang="en-US" sz="2000" b="0" cap="none" spc="0">
                        <a:solidFill>
                          <a:schemeClr val="tx1"/>
                        </a:solidFill>
                        <a:latin typeface="Times New Roman"/>
                      </a:endParaRPr>
                    </a:p>
                    <a:p>
                      <a:pPr marL="285750" lvl="0" indent="-285750">
                        <a:buFont typeface="Arial"/>
                        <a:buChar char="•"/>
                      </a:pPr>
                      <a:r>
                        <a:rPr lang="en-US" sz="2000" b="0" i="0" u="none" strike="noStrike" cap="none" spc="0" noProof="0" dirty="0">
                          <a:solidFill>
                            <a:schemeClr val="tx1"/>
                          </a:solidFill>
                          <a:latin typeface="Times New Roman"/>
                        </a:rPr>
                        <a:t>If a sling is used, the arm is removed from the sling only for controlled exercise. </a:t>
                      </a:r>
                      <a:endParaRPr lang="en-US" sz="2000" b="0" cap="none" spc="0">
                        <a:solidFill>
                          <a:schemeClr val="tx1"/>
                        </a:solidFill>
                        <a:latin typeface="Times New Roman"/>
                      </a:endParaRPr>
                    </a:p>
                    <a:p>
                      <a:pPr marL="285750" lvl="0" indent="-285750">
                        <a:buFont typeface="Arial"/>
                        <a:buChar char="•"/>
                      </a:pPr>
                      <a:r>
                        <a:rPr lang="en-US" sz="2000" b="0" i="0" u="none" strike="noStrike" cap="none" spc="0" noProof="0" dirty="0">
                          <a:solidFill>
                            <a:schemeClr val="tx1"/>
                          </a:solidFill>
                          <a:latin typeface="Times New Roman"/>
                        </a:rPr>
                        <a:t>The patient’s arm may be continuously immobilized because of pain and muscle guarding during the first week.</a:t>
                      </a:r>
                      <a:endParaRPr lang="en-US" sz="2000" b="0" cap="none" spc="0">
                        <a:solidFill>
                          <a:schemeClr val="tx1"/>
                        </a:solidFill>
                        <a:latin typeface="Times New Roman"/>
                      </a:endParaRPr>
                    </a:p>
                    <a:p>
                      <a:pPr marL="285750" lvl="0" indent="-285750">
                        <a:buFont typeface="Arial"/>
                        <a:buChar char="•"/>
                      </a:pPr>
                      <a:r>
                        <a:rPr lang="en-US" sz="2000" b="0" i="0" u="none" strike="noStrike" cap="none" spc="0" noProof="0" dirty="0">
                          <a:solidFill>
                            <a:schemeClr val="tx1"/>
                          </a:solidFill>
                          <a:latin typeface="Times New Roman"/>
                        </a:rPr>
                        <a:t>For older, less active patient (&gt; 40 years of age)  immobilization may be only for 2 weeks. </a:t>
                      </a:r>
                      <a:endParaRPr lang="en-US" sz="2000" b="0" cap="none" spc="0">
                        <a:solidFill>
                          <a:schemeClr val="tx1"/>
                        </a:solidFill>
                        <a:latin typeface="Times New Roman"/>
                      </a:endParaRPr>
                    </a:p>
                    <a:p>
                      <a:pPr marL="285750" lvl="0" indent="-285750">
                        <a:buFont typeface="Arial"/>
                        <a:buChar char="•"/>
                      </a:pPr>
                      <a:r>
                        <a:rPr lang="en-US" sz="2000" b="0" i="0" u="none" strike="noStrike" cap="none" spc="0" noProof="0" dirty="0">
                          <a:solidFill>
                            <a:schemeClr val="tx1"/>
                          </a:solidFill>
                          <a:latin typeface="Times New Roman"/>
                        </a:rPr>
                        <a:t>The position of dislocation must be avoided when exercising, dressing, or doing other daily activities.</a:t>
                      </a:r>
                      <a:endParaRPr lang="en-US" sz="2000" b="0" cap="none" spc="0">
                        <a:solidFill>
                          <a:schemeClr val="tx1"/>
                        </a:solidFill>
                        <a:latin typeface="Times New Roman"/>
                      </a:endParaRPr>
                    </a:p>
                  </a:txBody>
                  <a:tcPr marL="0" marR="63510" marT="25404" marB="190531">
                    <a:lnL w="12700" cmpd="sng">
                      <a:noFill/>
                    </a:lnL>
                    <a:lnR w="12700" cmpd="sng">
                      <a:noFill/>
                    </a:lnR>
                    <a:lnT w="28575" cap="flat" cmpd="sng" algn="ctr">
                      <a:solidFill>
                        <a:schemeClr val="tx1"/>
                      </a:solidFill>
                      <a:prstDash val="solid"/>
                    </a:lnT>
                    <a:lnB w="38100" cmpd="sng">
                      <a:noFill/>
                    </a:lnB>
                    <a:noFill/>
                  </a:tcPr>
                </a:tc>
                <a:extLst>
                  <a:ext uri="{0D108BD9-81ED-4DB2-BD59-A6C34878D82A}">
                    <a16:rowId xmlns:a16="http://schemas.microsoft.com/office/drawing/2014/main" val="3959295591"/>
                  </a:ext>
                </a:extLst>
              </a:tr>
              <a:tr h="2386473">
                <a:tc>
                  <a:txBody>
                    <a:bodyPr/>
                    <a:lstStyle/>
                    <a:p>
                      <a:pPr lvl="0">
                        <a:buNone/>
                      </a:pPr>
                      <a:r>
                        <a:rPr lang="en-US" sz="2000" b="1" i="0" u="none" strike="noStrike" cap="none" spc="0" noProof="0" dirty="0">
                          <a:solidFill>
                            <a:schemeClr val="tx1"/>
                          </a:solidFill>
                          <a:latin typeface="Times New Roman"/>
                        </a:rPr>
                        <a:t>Promote Tissue Health</a:t>
                      </a:r>
                      <a:endParaRPr lang="en-US" sz="2000" b="1" cap="none" spc="0">
                        <a:solidFill>
                          <a:schemeClr val="tx1"/>
                        </a:solidFill>
                        <a:latin typeface="Times New Roman"/>
                      </a:endParaRPr>
                    </a:p>
                  </a:txBody>
                  <a:tcPr marL="0" marR="63510" marT="25404" marB="190531">
                    <a:lnL w="12700" cmpd="sng">
                      <a:noFill/>
                      <a:prstDash val="solid"/>
                    </a:lnL>
                    <a:lnR w="12700" cmpd="sng">
                      <a:noFill/>
                      <a:prstDash val="solid"/>
                    </a:lnR>
                    <a:lnT w="38100" cmpd="sng">
                      <a:noFill/>
                    </a:lnT>
                    <a:lnB w="12700" cmpd="sng">
                      <a:noFill/>
                      <a:prstDash val="solid"/>
                    </a:lnB>
                    <a:noFill/>
                  </a:tcPr>
                </a:tc>
                <a:tc>
                  <a:txBody>
                    <a:bodyPr/>
                    <a:lstStyle/>
                    <a:p>
                      <a:pPr marL="285750" lvl="0" indent="-285750">
                        <a:buFont typeface="Arial"/>
                        <a:buChar char="•"/>
                      </a:pPr>
                      <a:r>
                        <a:rPr lang="en-US" sz="2000" b="0" i="0" u="none" strike="noStrike" cap="none" spc="0" noProof="0" dirty="0">
                          <a:solidFill>
                            <a:schemeClr val="tx1"/>
                          </a:solidFill>
                          <a:latin typeface="Times New Roman"/>
                        </a:rPr>
                        <a:t>Protected ROM</a:t>
                      </a:r>
                      <a:endParaRPr lang="en-US" sz="2000" cap="none" spc="0">
                        <a:solidFill>
                          <a:schemeClr val="tx1"/>
                        </a:solidFill>
                        <a:latin typeface="Times New Roman"/>
                      </a:endParaRPr>
                    </a:p>
                    <a:p>
                      <a:pPr marL="285750" lvl="0" indent="-285750">
                        <a:buFont typeface="Arial"/>
                        <a:buChar char="•"/>
                      </a:pPr>
                      <a:r>
                        <a:rPr lang="en-US" sz="2000" b="0" i="0" u="none" strike="noStrike" cap="none" spc="0" noProof="0" dirty="0">
                          <a:solidFill>
                            <a:schemeClr val="tx1"/>
                          </a:solidFill>
                          <a:latin typeface="Times New Roman"/>
                        </a:rPr>
                        <a:t>Intermittent muscle setting of the rotator cuff, deltoid, and biceps brachii muscles</a:t>
                      </a:r>
                      <a:endParaRPr lang="en-US" sz="2000" cap="none" spc="0">
                        <a:solidFill>
                          <a:schemeClr val="tx1"/>
                        </a:solidFill>
                        <a:latin typeface="Times New Roman"/>
                      </a:endParaRPr>
                    </a:p>
                    <a:p>
                      <a:pPr marL="285750" lvl="0" indent="-285750">
                        <a:buFont typeface="Arial"/>
                        <a:buChar char="•"/>
                      </a:pPr>
                      <a:r>
                        <a:rPr lang="en-US" sz="2000" b="0" i="0" u="none" strike="noStrike" cap="none" spc="0" noProof="0" dirty="0">
                          <a:solidFill>
                            <a:schemeClr val="tx1"/>
                          </a:solidFill>
                          <a:latin typeface="Times New Roman"/>
                        </a:rPr>
                        <a:t>Grade II joint mobilization techniques (with the humerus at the side or in the resting position) are initiated as soon as the patient tolerates them.</a:t>
                      </a:r>
                    </a:p>
                    <a:p>
                      <a:pPr marL="0" lvl="0" indent="0">
                        <a:buNone/>
                      </a:pPr>
                      <a:r>
                        <a:rPr lang="en-US" sz="2000" b="0" i="0" u="none" strike="noStrike" cap="none" spc="0" noProof="0" dirty="0">
                          <a:solidFill>
                            <a:schemeClr val="tx1"/>
                          </a:solidFill>
                          <a:latin typeface="Times New Roman"/>
                        </a:rPr>
                        <a:t>** </a:t>
                      </a:r>
                      <a:r>
                        <a:rPr lang="en-US" sz="2000" b="1" i="0" u="none" strike="noStrike" cap="none" spc="0" noProof="0" dirty="0">
                          <a:solidFill>
                            <a:schemeClr val="tx1"/>
                          </a:solidFill>
                          <a:latin typeface="Times New Roman"/>
                        </a:rPr>
                        <a:t>Extension beyond 0° is contraindicated.</a:t>
                      </a:r>
                      <a:endParaRPr lang="en-US" sz="2000" b="1" cap="none" spc="0">
                        <a:solidFill>
                          <a:schemeClr val="tx1"/>
                        </a:solidFill>
                        <a:latin typeface="Times New Roman"/>
                      </a:endParaRPr>
                    </a:p>
                  </a:txBody>
                  <a:tcPr marL="0" marR="63510" marT="25404" marB="190531">
                    <a:lnL w="12700" cmpd="sng">
                      <a:noFill/>
                      <a:prstDash val="solid"/>
                    </a:lnL>
                    <a:lnR w="12700" cmpd="sng">
                      <a:noFill/>
                      <a:prstDash val="solid"/>
                    </a:lnR>
                    <a:lnT w="38100" cmpd="sng">
                      <a:noFill/>
                    </a:lnT>
                    <a:lnB w="12700" cmpd="sng">
                      <a:noFill/>
                      <a:prstDash val="solid"/>
                    </a:lnB>
                    <a:noFill/>
                  </a:tcPr>
                </a:tc>
                <a:extLst>
                  <a:ext uri="{0D108BD9-81ED-4DB2-BD59-A6C34878D82A}">
                    <a16:rowId xmlns:a16="http://schemas.microsoft.com/office/drawing/2014/main" val="2548090882"/>
                  </a:ext>
                </a:extLst>
              </a:tr>
            </a:tbl>
          </a:graphicData>
        </a:graphic>
      </p:graphicFrame>
    </p:spTree>
    <p:extLst>
      <p:ext uri="{BB962C8B-B14F-4D97-AF65-F5344CB8AC3E}">
        <p14:creationId xmlns:p14="http://schemas.microsoft.com/office/powerpoint/2010/main" val="3406027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5124" name="Picture 4" descr="Exercise Interventions for the Shoulder Girdle - ppt video online download"/>
          <p:cNvPicPr>
            <a:picLocks noChangeAspect="1" noChangeArrowheads="1"/>
          </p:cNvPicPr>
          <p:nvPr/>
        </p:nvPicPr>
        <p:blipFill rotWithShape="1">
          <a:blip r:embed="rId2">
            <a:extLst>
              <a:ext uri="{28A0092B-C50C-407E-A947-70E740481C1C}">
                <a14:useLocalDpi xmlns:a14="http://schemas.microsoft.com/office/drawing/2010/main" val="0"/>
              </a:ext>
            </a:extLst>
          </a:blip>
          <a:srcRect l="2699" t="20147" r="5222" b="6787"/>
          <a:stretch/>
        </p:blipFill>
        <p:spPr bwMode="auto">
          <a:xfrm>
            <a:off x="1953158" y="984015"/>
            <a:ext cx="8136941" cy="4842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25800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descr="A picture containing blue&#10;&#10;Description automatically generated">
            <a:extLst>
              <a:ext uri="{FF2B5EF4-FFF2-40B4-BE49-F238E27FC236}">
                <a16:creationId xmlns:a16="http://schemas.microsoft.com/office/drawing/2014/main" id="{EB0D1E51-B641-9CD5-E5DB-65DC387156AF}"/>
              </a:ext>
            </a:extLst>
          </p:cNvPr>
          <p:cNvPicPr>
            <a:picLocks noChangeAspect="1"/>
          </p:cNvPicPr>
          <p:nvPr/>
        </p:nvPicPr>
        <p:blipFill rotWithShape="1">
          <a:blip r:embed="rId2"/>
          <a:srcRect t="17595" b="11482"/>
          <a:stretch/>
        </p:blipFill>
        <p:spPr>
          <a:xfrm>
            <a:off x="470832" y="3923644"/>
            <a:ext cx="3634674" cy="2577819"/>
          </a:xfrm>
          <a:prstGeom prst="rect">
            <a:avLst/>
          </a:prstGeom>
        </p:spPr>
      </p:pic>
      <p:grpSp>
        <p:nvGrpSpPr>
          <p:cNvPr id="36" name="Group 35">
            <a:extLst>
              <a:ext uri="{FF2B5EF4-FFF2-40B4-BE49-F238E27FC236}">
                <a16:creationId xmlns:a16="http://schemas.microsoft.com/office/drawing/2014/main" id="{134CC3FF-7AA4-46F4-8B24-2F9383D86D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5511" y="805742"/>
            <a:ext cx="3647770" cy="3193211"/>
            <a:chOff x="1674895" y="1345036"/>
            <a:chExt cx="5428610" cy="4210939"/>
          </a:xfrm>
        </p:grpSpPr>
        <p:sp>
          <p:nvSpPr>
            <p:cNvPr id="37" name="Rectangle 36">
              <a:extLst>
                <a:ext uri="{FF2B5EF4-FFF2-40B4-BE49-F238E27FC236}">
                  <a16:creationId xmlns:a16="http://schemas.microsoft.com/office/drawing/2014/main" id="{275E42E8-8B96-4FF0-9DCC-7E2084C0FD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78FEA8A4-ED0E-429C-884B-1599153B8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Rectangle 39">
            <a:extLst>
              <a:ext uri="{FF2B5EF4-FFF2-40B4-BE49-F238E27FC236}">
                <a16:creationId xmlns:a16="http://schemas.microsoft.com/office/drawing/2014/main" id="{CAEBFCD5-5356-4326-8D39-8235A46CD7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315" y="685805"/>
            <a:ext cx="3624947" cy="3193211"/>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8590C1-277D-A41F-40C7-8DFA7E3F74E2}"/>
              </a:ext>
            </a:extLst>
          </p:cNvPr>
          <p:cNvSpPr>
            <a:spLocks noGrp="1"/>
          </p:cNvSpPr>
          <p:nvPr>
            <p:ph type="title"/>
          </p:nvPr>
        </p:nvSpPr>
        <p:spPr>
          <a:xfrm>
            <a:off x="740584" y="859808"/>
            <a:ext cx="3543197" cy="2878986"/>
          </a:xfrm>
        </p:spPr>
        <p:txBody>
          <a:bodyPr>
            <a:normAutofit/>
          </a:bodyPr>
          <a:lstStyle/>
          <a:p>
            <a:pPr algn="ctr"/>
            <a:r>
              <a:rPr lang="en-US">
                <a:solidFill>
                  <a:schemeClr val="bg1"/>
                </a:solidFill>
                <a:cs typeface="Calibri Light"/>
              </a:rPr>
              <a:t>What it is?</a:t>
            </a:r>
            <a:endParaRPr lang="en-US">
              <a:solidFill>
                <a:schemeClr val="bg1"/>
              </a:solidFill>
            </a:endParaRPr>
          </a:p>
        </p:txBody>
      </p:sp>
      <p:grpSp>
        <p:nvGrpSpPr>
          <p:cNvPr id="42" name="Graphic 4">
            <a:extLst>
              <a:ext uri="{FF2B5EF4-FFF2-40B4-BE49-F238E27FC236}">
                <a16:creationId xmlns:a16="http://schemas.microsoft.com/office/drawing/2014/main" id="{5F2AA49C-5AC0-41C7-BFAF-74B8D8293C8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9048" y="2335801"/>
            <a:ext cx="849365" cy="849366"/>
            <a:chOff x="5829300" y="3162300"/>
            <a:chExt cx="532256" cy="532257"/>
          </a:xfrm>
          <a:solidFill>
            <a:srgbClr val="FFFFFF"/>
          </a:solidFill>
        </p:grpSpPr>
        <p:sp>
          <p:nvSpPr>
            <p:cNvPr id="43" name="Freeform: Shape 42">
              <a:extLst>
                <a:ext uri="{FF2B5EF4-FFF2-40B4-BE49-F238E27FC236}">
                  <a16:creationId xmlns:a16="http://schemas.microsoft.com/office/drawing/2014/main" id="{88A750A0-64B5-41B2-B525-A914EB40B3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F8216C77-85C1-4BDC-87A8-7E75933205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471AED48-754E-41AC-9ECC-DB25976447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dirty="0"/>
            </a:p>
          </p:txBody>
        </p:sp>
        <p:sp>
          <p:nvSpPr>
            <p:cNvPr id="46" name="Freeform: Shape 45">
              <a:extLst>
                <a:ext uri="{FF2B5EF4-FFF2-40B4-BE49-F238E27FC236}">
                  <a16:creationId xmlns:a16="http://schemas.microsoft.com/office/drawing/2014/main" id="{48005417-D297-404F-82A5-8C4393E85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17F942D6-2D0C-4894-81F0-6F81714BA4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4FAD802E-9670-4B80-876B-3FF64D29A1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838AF437-0BFB-40E4-ADA0-5749919AAC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F8BC9C3D-CBBE-4D29-9DAC-98B3CAF397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A7016629-22ED-494E-9205-594895DA95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BFF3CC1E-0ED4-4599-9B4E-F057769B96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065A4B3A-F9A7-4FA6-A7F3-EA08E0BA15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783B6A14-A56D-4B95-8395-89CF53A09B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49F0868B-B193-43B6-BB1E-1FF72993EA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a:p>
          </p:txBody>
        </p:sp>
      </p:grpSp>
      <p:grpSp>
        <p:nvGrpSpPr>
          <p:cNvPr id="57" name="Graphic 4">
            <a:extLst>
              <a:ext uri="{FF2B5EF4-FFF2-40B4-BE49-F238E27FC236}">
                <a16:creationId xmlns:a16="http://schemas.microsoft.com/office/drawing/2014/main" id="{BB32367D-C4F2-49D5-A586-298C7CA821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9048" y="2335801"/>
            <a:ext cx="849365" cy="849366"/>
            <a:chOff x="5829300" y="3162300"/>
            <a:chExt cx="532256" cy="532257"/>
          </a:xfrm>
          <a:solidFill>
            <a:schemeClr val="bg1"/>
          </a:solidFill>
        </p:grpSpPr>
        <p:sp>
          <p:nvSpPr>
            <p:cNvPr id="58" name="Freeform: Shape 57">
              <a:extLst>
                <a:ext uri="{FF2B5EF4-FFF2-40B4-BE49-F238E27FC236}">
                  <a16:creationId xmlns:a16="http://schemas.microsoft.com/office/drawing/2014/main" id="{E1FF7EE7-ACA2-4BFF-BA75-7FAE93FBB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8647462E-B5E8-4F02-A1E4-BD0380A224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412CE109-6153-414A-B2D6-C4F9C6FA2E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dirty="0"/>
            </a:p>
          </p:txBody>
        </p:sp>
        <p:sp>
          <p:nvSpPr>
            <p:cNvPr id="61" name="Freeform: Shape 60">
              <a:extLst>
                <a:ext uri="{FF2B5EF4-FFF2-40B4-BE49-F238E27FC236}">
                  <a16:creationId xmlns:a16="http://schemas.microsoft.com/office/drawing/2014/main" id="{DAF530F5-D68D-4BC8-8984-F1A8B5DEB6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2EB69747-F9DD-4B80-B488-D5565D0BC6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73AFB787-B8A4-4269-9DA9-FF4A660303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6E682D93-25A6-4D91-9A81-3F247BBEE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9D5F48B5-53B4-4DA8-B929-6AFF506589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8CA195A3-2A74-4D13-A1B8-24765E26B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B98F1918-C39D-4713-AB21-685A944355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33592273-DEE6-42E1-B824-11D5443323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12D6F82B-B619-4D8B-85AE-0E57103BA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6246C574-90D4-412B-9444-203F7C83CD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a:p>
          </p:txBody>
        </p:sp>
      </p:grpSp>
      <p:graphicFrame>
        <p:nvGraphicFramePr>
          <p:cNvPr id="17" name="Content Placeholder 2">
            <a:extLst>
              <a:ext uri="{FF2B5EF4-FFF2-40B4-BE49-F238E27FC236}">
                <a16:creationId xmlns:a16="http://schemas.microsoft.com/office/drawing/2014/main" id="{25581F92-72AC-402B-61BC-3408C0313968}"/>
              </a:ext>
            </a:extLst>
          </p:cNvPr>
          <p:cNvGraphicFramePr>
            <a:graphicFrameLocks noGrp="1"/>
          </p:cNvGraphicFramePr>
          <p:nvPr>
            <p:ph idx="1"/>
            <p:extLst>
              <p:ext uri="{D42A27DB-BD31-4B8C-83A1-F6EECF244321}">
                <p14:modId xmlns:p14="http://schemas.microsoft.com/office/powerpoint/2010/main" val="3131068215"/>
              </p:ext>
            </p:extLst>
          </p:nvPr>
        </p:nvGraphicFramePr>
        <p:xfrm>
          <a:off x="4635456" y="436690"/>
          <a:ext cx="7558792" cy="5936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522598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8">
            <a:extLst>
              <a:ext uri="{FF2B5EF4-FFF2-40B4-BE49-F238E27FC236}">
                <a16:creationId xmlns:a16="http://schemas.microsoft.com/office/drawing/2014/main" id="{AFF8D2E5-2C4E-47B1-930B-6C82B7C31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207780-7EA5-1BCF-3E60-59937ECCF02F}"/>
              </a:ext>
            </a:extLst>
          </p:cNvPr>
          <p:cNvSpPr>
            <a:spLocks noGrp="1"/>
          </p:cNvSpPr>
          <p:nvPr>
            <p:ph type="title"/>
          </p:nvPr>
        </p:nvSpPr>
        <p:spPr>
          <a:xfrm>
            <a:off x="841248" y="251312"/>
            <a:ext cx="10506456" cy="1010264"/>
          </a:xfrm>
        </p:spPr>
        <p:txBody>
          <a:bodyPr anchor="ctr">
            <a:normAutofit/>
          </a:bodyPr>
          <a:lstStyle/>
          <a:p>
            <a:r>
              <a:rPr lang="en-US" dirty="0">
                <a:ea typeface="+mj-lt"/>
                <a:cs typeface="+mj-lt"/>
              </a:rPr>
              <a:t>Management: Controlled Motion Phase</a:t>
            </a:r>
            <a:endParaRPr lang="en-US" dirty="0"/>
          </a:p>
        </p:txBody>
      </p:sp>
      <p:sp>
        <p:nvSpPr>
          <p:cNvPr id="19" name="Rectangle 10">
            <a:extLst>
              <a:ext uri="{FF2B5EF4-FFF2-40B4-BE49-F238E27FC236}">
                <a16:creationId xmlns:a16="http://schemas.microsoft.com/office/drawing/2014/main" id="{801E4ADA-0EA9-4930-846E-3C11E8BED6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7618"/>
            <a:ext cx="128016" cy="6314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2">
            <a:extLst>
              <a:ext uri="{FF2B5EF4-FFF2-40B4-BE49-F238E27FC236}">
                <a16:creationId xmlns:a16="http://schemas.microsoft.com/office/drawing/2014/main" id="{FB92FFCE-0C90-454E-AA25-D4EE9A6C3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38086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4" name="Table 4">
            <a:extLst>
              <a:ext uri="{FF2B5EF4-FFF2-40B4-BE49-F238E27FC236}">
                <a16:creationId xmlns:a16="http://schemas.microsoft.com/office/drawing/2014/main" id="{724421F7-ACD7-82AC-8063-8E07C4F97222}"/>
              </a:ext>
            </a:extLst>
          </p:cNvPr>
          <p:cNvGraphicFramePr>
            <a:graphicFrameLocks noGrp="1"/>
          </p:cNvGraphicFramePr>
          <p:nvPr>
            <p:ph idx="1"/>
            <p:extLst>
              <p:ext uri="{D42A27DB-BD31-4B8C-83A1-F6EECF244321}">
                <p14:modId xmlns:p14="http://schemas.microsoft.com/office/powerpoint/2010/main" val="3794192444"/>
              </p:ext>
            </p:extLst>
          </p:nvPr>
        </p:nvGraphicFramePr>
        <p:xfrm>
          <a:off x="838200" y="1390043"/>
          <a:ext cx="10506456" cy="5223454"/>
        </p:xfrm>
        <a:graphic>
          <a:graphicData uri="http://schemas.openxmlformats.org/drawingml/2006/table">
            <a:tbl>
              <a:tblPr firstRow="1" bandRow="1">
                <a:noFill/>
                <a:tableStyleId>{5C22544A-7EE6-4342-B048-85BDC9FD1C3A}</a:tableStyleId>
              </a:tblPr>
              <a:tblGrid>
                <a:gridCol w="3458688">
                  <a:extLst>
                    <a:ext uri="{9D8B030D-6E8A-4147-A177-3AD203B41FA5}">
                      <a16:colId xmlns:a16="http://schemas.microsoft.com/office/drawing/2014/main" val="1685828414"/>
                    </a:ext>
                  </a:extLst>
                </a:gridCol>
                <a:gridCol w="7047768">
                  <a:extLst>
                    <a:ext uri="{9D8B030D-6E8A-4147-A177-3AD203B41FA5}">
                      <a16:colId xmlns:a16="http://schemas.microsoft.com/office/drawing/2014/main" val="2996769144"/>
                    </a:ext>
                  </a:extLst>
                </a:gridCol>
              </a:tblGrid>
              <a:tr h="1201702">
                <a:tc>
                  <a:txBody>
                    <a:bodyPr/>
                    <a:lstStyle/>
                    <a:p>
                      <a:pPr lvl="0">
                        <a:buNone/>
                      </a:pPr>
                      <a:r>
                        <a:rPr lang="en-US" sz="2000" b="1" i="0" u="none" strike="noStrike" cap="none" spc="0" noProof="0" dirty="0">
                          <a:solidFill>
                            <a:schemeClr val="tx1"/>
                          </a:solidFill>
                          <a:latin typeface="Times New Roman"/>
                        </a:rPr>
                        <a:t>Provide Protection</a:t>
                      </a:r>
                      <a:endParaRPr lang="en-US" sz="2000" b="1" cap="none" spc="0">
                        <a:solidFill>
                          <a:schemeClr val="tx1"/>
                        </a:solidFill>
                        <a:latin typeface="Times New Roman"/>
                      </a:endParaRPr>
                    </a:p>
                  </a:txBody>
                  <a:tcPr marL="60692" marR="60692" marT="60692" marB="121384" anchor="b">
                    <a:lnL w="12700" cmpd="sng">
                      <a:noFill/>
                    </a:lnL>
                    <a:lnR w="12700" cmpd="sng">
                      <a:noFill/>
                    </a:lnR>
                    <a:lnT w="9525" cap="flat" cmpd="sng" algn="ctr">
                      <a:noFill/>
                      <a:prstDash val="solid"/>
                    </a:lnT>
                    <a:lnB w="38100" cmpd="sng">
                      <a:noFill/>
                    </a:lnB>
                    <a:noFill/>
                  </a:tcPr>
                </a:tc>
                <a:tc>
                  <a:txBody>
                    <a:bodyPr/>
                    <a:lstStyle/>
                    <a:p>
                      <a:pPr marL="285750" lvl="0" indent="-285750">
                        <a:buFont typeface="Arial"/>
                        <a:buChar char="•"/>
                      </a:pPr>
                      <a:r>
                        <a:rPr lang="en-US" sz="2100" b="0" i="0" u="none" strike="noStrike" cap="none" spc="0" noProof="0" dirty="0">
                          <a:solidFill>
                            <a:schemeClr val="tx1"/>
                          </a:solidFill>
                          <a:latin typeface="Times New Roman"/>
                        </a:rPr>
                        <a:t>Delay full return to unrestricted activity. </a:t>
                      </a:r>
                      <a:endParaRPr lang="en-US" sz="2100" b="0" cap="none" spc="0">
                        <a:solidFill>
                          <a:schemeClr val="tx1"/>
                        </a:solidFill>
                        <a:latin typeface="Times New Roman"/>
                      </a:endParaRPr>
                    </a:p>
                    <a:p>
                      <a:pPr marL="285750" lvl="0" indent="-285750">
                        <a:buFont typeface="Arial"/>
                        <a:buChar char="•"/>
                      </a:pPr>
                      <a:r>
                        <a:rPr lang="en-US" sz="2100" b="0" i="0" u="none" strike="noStrike" cap="none" spc="0" noProof="0" dirty="0">
                          <a:solidFill>
                            <a:schemeClr val="tx1"/>
                          </a:solidFill>
                          <a:latin typeface="Times New Roman"/>
                        </a:rPr>
                        <a:t>Increase the time the sling is off. The sling is used when the shoulder is tired or if protection is needed.</a:t>
                      </a:r>
                      <a:endParaRPr lang="en-US" sz="2100" b="0" cap="none" spc="0" dirty="0">
                        <a:solidFill>
                          <a:schemeClr val="tx1"/>
                        </a:solidFill>
                        <a:latin typeface="Times New Roman"/>
                      </a:endParaRPr>
                    </a:p>
                  </a:txBody>
                  <a:tcPr marL="60692" marR="60692" marT="60692" marB="121384" anchor="b">
                    <a:lnL w="12700" cmpd="sng">
                      <a:noFill/>
                    </a:lnL>
                    <a:lnR w="12700" cmpd="sng">
                      <a:noFill/>
                    </a:lnR>
                    <a:lnT w="9525" cap="flat" cmpd="sng" algn="ctr">
                      <a:noFill/>
                      <a:prstDash val="solid"/>
                    </a:lnT>
                    <a:lnB w="38100" cmpd="sng">
                      <a:noFill/>
                    </a:lnB>
                    <a:noFill/>
                  </a:tcPr>
                </a:tc>
                <a:extLst>
                  <a:ext uri="{0D108BD9-81ED-4DB2-BD59-A6C34878D82A}">
                    <a16:rowId xmlns:a16="http://schemas.microsoft.com/office/drawing/2014/main" val="3121174813"/>
                  </a:ext>
                </a:extLst>
              </a:tr>
              <a:tr h="2172773">
                <a:tc>
                  <a:txBody>
                    <a:bodyPr/>
                    <a:lstStyle/>
                    <a:p>
                      <a:pPr lvl="0">
                        <a:buNone/>
                      </a:pPr>
                      <a:r>
                        <a:rPr lang="en-US" sz="2000" b="1" i="0" u="none" strike="noStrike" cap="none" spc="0" noProof="0" dirty="0">
                          <a:solidFill>
                            <a:schemeClr val="tx1"/>
                          </a:solidFill>
                          <a:latin typeface="Times New Roman"/>
                        </a:rPr>
                        <a:t>Increase Shoulder Mobility</a:t>
                      </a:r>
                      <a:endParaRPr lang="en-US" sz="2000" b="1" cap="none" spc="0">
                        <a:solidFill>
                          <a:schemeClr val="tx1"/>
                        </a:solidFill>
                        <a:latin typeface="Times New Roman"/>
                      </a:endParaRPr>
                    </a:p>
                  </a:txBody>
                  <a:tcPr marL="60692" marR="60692" marT="60692" marB="121384">
                    <a:lnL w="12700" cmpd="sng">
                      <a:noFill/>
                      <a:prstDash val="solid"/>
                    </a:lnL>
                    <a:lnR w="12700" cmpd="sng">
                      <a:noFill/>
                      <a:prstDash val="solid"/>
                    </a:lnR>
                    <a:lnT w="38100" cmpd="sng">
                      <a:noFill/>
                    </a:lnT>
                    <a:lnB w="12700" cap="flat" cmpd="sng" algn="ctr">
                      <a:solidFill>
                        <a:schemeClr val="accent1"/>
                      </a:solidFill>
                      <a:prstDash val="solid"/>
                    </a:lnB>
                    <a:noFill/>
                  </a:tcPr>
                </a:tc>
                <a:tc>
                  <a:txBody>
                    <a:bodyPr/>
                    <a:lstStyle/>
                    <a:p>
                      <a:pPr marL="285750" lvl="0" indent="-285750">
                        <a:buFont typeface="Arial"/>
                        <a:buChar char="•"/>
                      </a:pPr>
                      <a:r>
                        <a:rPr lang="en-US" sz="2000" b="0" i="0" u="none" strike="noStrike" cap="none" spc="0" noProof="0" dirty="0">
                          <a:solidFill>
                            <a:schemeClr val="tx1"/>
                          </a:solidFill>
                          <a:latin typeface="Times New Roman"/>
                        </a:rPr>
                        <a:t>Mobilization techniques initiated using all appropriate glides </a:t>
                      </a:r>
                      <a:r>
                        <a:rPr lang="en-US" sz="2000" b="0" i="0" u="sng" strike="noStrike" cap="none" spc="0" noProof="0" dirty="0">
                          <a:solidFill>
                            <a:schemeClr val="tx1"/>
                          </a:solidFill>
                          <a:latin typeface="Times New Roman"/>
                        </a:rPr>
                        <a:t>except the anterior glide. </a:t>
                      </a:r>
                      <a:endParaRPr lang="en-US" sz="2000" u="sng" cap="none" spc="0" dirty="0">
                        <a:solidFill>
                          <a:schemeClr val="tx1"/>
                        </a:solidFill>
                        <a:latin typeface="Times New Roman"/>
                      </a:endParaRPr>
                    </a:p>
                    <a:p>
                      <a:pPr marL="285750" lvl="0" indent="-285750">
                        <a:buFont typeface="Arial"/>
                        <a:buChar char="•"/>
                      </a:pPr>
                      <a:r>
                        <a:rPr lang="en-US" sz="2000" b="0" i="0" u="none" strike="noStrike" cap="none" spc="0" noProof="0" dirty="0">
                          <a:solidFill>
                            <a:schemeClr val="tx1"/>
                          </a:solidFill>
                          <a:latin typeface="Times New Roman"/>
                        </a:rPr>
                        <a:t>For a safe stretch to increase external rotation, place the shoulder in the resting position (abducted 55° and horizontally adducted 30°); then externally rotate the humerus to the limit of its range, and apply a grade III distraction force perpendicular to the treatment plane in the glenoid fossa. </a:t>
                      </a:r>
                      <a:endParaRPr lang="en-US" sz="2000" cap="none" spc="0" dirty="0">
                        <a:solidFill>
                          <a:schemeClr val="tx1"/>
                        </a:solidFill>
                        <a:latin typeface="Times New Roman"/>
                      </a:endParaRPr>
                    </a:p>
                    <a:p>
                      <a:pPr marL="285750" lvl="0" indent="-285750">
                        <a:buFont typeface="Arial"/>
                        <a:buChar char="•"/>
                      </a:pPr>
                      <a:r>
                        <a:rPr lang="en-US" sz="2000" b="0" i="0" u="none" strike="noStrike" cap="none" spc="0" noProof="0" dirty="0">
                          <a:solidFill>
                            <a:schemeClr val="tx1"/>
                          </a:solidFill>
                          <a:latin typeface="Times New Roman"/>
                        </a:rPr>
                        <a:t>The posterior joint structures are passively stretched with </a:t>
                      </a:r>
                      <a:r>
                        <a:rPr lang="en-US" sz="2000" b="0" i="0" u="sng" strike="noStrike" cap="none" spc="0" noProof="0" dirty="0">
                          <a:solidFill>
                            <a:schemeClr val="tx1"/>
                          </a:solidFill>
                          <a:latin typeface="Times New Roman"/>
                        </a:rPr>
                        <a:t>horizontal adduction self-stretching techniques.</a:t>
                      </a:r>
                      <a:endParaRPr lang="en-US" sz="2000" u="sng" cap="none" spc="0" dirty="0">
                        <a:solidFill>
                          <a:schemeClr val="tx1"/>
                        </a:solidFill>
                        <a:latin typeface="Times New Roman"/>
                      </a:endParaRPr>
                    </a:p>
                  </a:txBody>
                  <a:tcPr marL="60692" marR="60692" marT="60692" marB="121384">
                    <a:lnL w="12700" cmpd="sng">
                      <a:noFill/>
                      <a:prstDash val="solid"/>
                    </a:lnL>
                    <a:lnR w="12700" cmpd="sng">
                      <a:noFill/>
                      <a:prstDash val="solid"/>
                    </a:lnR>
                    <a:lnT w="38100" cmpd="sng">
                      <a:noFill/>
                    </a:lnT>
                    <a:lnB w="12700" cap="flat" cmpd="sng" algn="ctr">
                      <a:solidFill>
                        <a:schemeClr val="accent1"/>
                      </a:solidFill>
                      <a:prstDash val="solid"/>
                    </a:lnB>
                    <a:noFill/>
                  </a:tcPr>
                </a:tc>
                <a:extLst>
                  <a:ext uri="{0D108BD9-81ED-4DB2-BD59-A6C34878D82A}">
                    <a16:rowId xmlns:a16="http://schemas.microsoft.com/office/drawing/2014/main" val="3644558947"/>
                  </a:ext>
                </a:extLst>
              </a:tr>
              <a:tr h="958934">
                <a:tc>
                  <a:txBody>
                    <a:bodyPr/>
                    <a:lstStyle/>
                    <a:p>
                      <a:pPr lvl="0">
                        <a:buNone/>
                      </a:pPr>
                      <a:r>
                        <a:rPr lang="en-US" sz="2000" b="1" i="0" u="none" strike="noStrike" cap="none" spc="0" noProof="0" dirty="0">
                          <a:solidFill>
                            <a:schemeClr val="tx1"/>
                          </a:solidFill>
                          <a:latin typeface="Times New Roman"/>
                        </a:rPr>
                        <a:t>Increase Stability and Strength of Rotator Cuff and Scapular Muscles</a:t>
                      </a:r>
                      <a:endParaRPr lang="en-US" sz="2000" b="1" cap="none" spc="0">
                        <a:solidFill>
                          <a:schemeClr val="tx1"/>
                        </a:solidFill>
                        <a:latin typeface="Times New Roman"/>
                      </a:endParaRPr>
                    </a:p>
                  </a:txBody>
                  <a:tcPr marL="60692" marR="60692" marT="60692" marB="121384">
                    <a:lnL w="12700" cmpd="sng">
                      <a:noFill/>
                      <a:prstDash val="solid"/>
                    </a:lnL>
                    <a:lnR w="12700" cmpd="sng">
                      <a:noFill/>
                      <a:prstDash val="solid"/>
                    </a:lnR>
                    <a:lnT w="12700" cap="flat" cmpd="sng" algn="ctr">
                      <a:solidFill>
                        <a:schemeClr val="accent1"/>
                      </a:solidFill>
                      <a:prstDash val="solid"/>
                    </a:lnT>
                    <a:lnB w="12700" cmpd="sng">
                      <a:noFill/>
                      <a:prstDash val="solid"/>
                    </a:lnB>
                    <a:solidFill>
                      <a:schemeClr val="bg1">
                        <a:lumMod val="95000"/>
                      </a:schemeClr>
                    </a:solidFill>
                  </a:tcPr>
                </a:tc>
                <a:tc>
                  <a:txBody>
                    <a:bodyPr/>
                    <a:lstStyle/>
                    <a:p>
                      <a:pPr lvl="0">
                        <a:buNone/>
                      </a:pPr>
                      <a:r>
                        <a:rPr lang="en-US" sz="2000" b="0" i="0" u="none" strike="noStrike" cap="none" spc="0" noProof="0" dirty="0">
                          <a:solidFill>
                            <a:schemeClr val="tx1"/>
                          </a:solidFill>
                          <a:latin typeface="Times New Roman"/>
                        </a:rPr>
                        <a:t>Scapular stability is important for normal shoulder function and to maintain the scapula in normal alignment.</a:t>
                      </a:r>
                    </a:p>
                    <a:p>
                      <a:pPr lvl="0">
                        <a:buNone/>
                      </a:pPr>
                      <a:endParaRPr lang="en-US" sz="2000" b="0" i="0" u="none" strike="noStrike" cap="none" spc="0" noProof="0" dirty="0">
                        <a:solidFill>
                          <a:schemeClr val="tx1"/>
                        </a:solidFill>
                        <a:latin typeface="Times New Roman"/>
                      </a:endParaRPr>
                    </a:p>
                  </a:txBody>
                  <a:tcPr marL="60692" marR="60692" marT="60692" marB="121384">
                    <a:lnL w="12700" cmpd="sng">
                      <a:noFill/>
                      <a:prstDash val="solid"/>
                    </a:lnL>
                    <a:lnR w="12700" cmpd="sng">
                      <a:noFill/>
                      <a:prstDash val="solid"/>
                    </a:lnR>
                    <a:lnT w="12700" cap="flat" cmpd="sng" algn="ctr">
                      <a:solidFill>
                        <a:schemeClr val="accent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534435584"/>
                  </a:ext>
                </a:extLst>
              </a:tr>
            </a:tbl>
          </a:graphicData>
        </a:graphic>
      </p:graphicFrame>
    </p:spTree>
    <p:extLst>
      <p:ext uri="{BB962C8B-B14F-4D97-AF65-F5344CB8AC3E}">
        <p14:creationId xmlns:p14="http://schemas.microsoft.com/office/powerpoint/2010/main" val="26329539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C1E5815-D54C-487F-A054-6D4930ADE3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Diagram&#10;&#10;Description automatically generated">
            <a:extLst>
              <a:ext uri="{FF2B5EF4-FFF2-40B4-BE49-F238E27FC236}">
                <a16:creationId xmlns:a16="http://schemas.microsoft.com/office/drawing/2014/main" id="{B06A52D2-B3F5-E2F1-87BC-0EA175BDC387}"/>
              </a:ext>
            </a:extLst>
          </p:cNvPr>
          <p:cNvPicPr>
            <a:picLocks noGrp="1" noChangeAspect="1"/>
          </p:cNvPicPr>
          <p:nvPr>
            <p:ph idx="1"/>
          </p:nvPr>
        </p:nvPicPr>
        <p:blipFill>
          <a:blip r:embed="rId2"/>
          <a:stretch>
            <a:fillRect/>
          </a:stretch>
        </p:blipFill>
        <p:spPr>
          <a:xfrm>
            <a:off x="866054" y="1133858"/>
            <a:ext cx="4912953" cy="4144332"/>
          </a:xfrm>
          <a:prstGeom prst="rect">
            <a:avLst/>
          </a:prstGeom>
        </p:spPr>
      </p:pic>
      <p:sp>
        <p:nvSpPr>
          <p:cNvPr id="11" name="Freeform: Shape 10">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208496"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3076" name="Picture 4" descr="Strengthening: Resisted Horizontal Addu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1356" y="1133858"/>
            <a:ext cx="4796814" cy="3613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54241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FF8D2E5-2C4E-47B1-930B-6C82B7C31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732DD0-1386-0D2F-54E4-0F2914F40016}"/>
              </a:ext>
            </a:extLst>
          </p:cNvPr>
          <p:cNvSpPr>
            <a:spLocks noGrp="1"/>
          </p:cNvSpPr>
          <p:nvPr>
            <p:ph type="title"/>
          </p:nvPr>
        </p:nvSpPr>
        <p:spPr>
          <a:xfrm>
            <a:off x="841248" y="251312"/>
            <a:ext cx="10506456" cy="1010264"/>
          </a:xfrm>
        </p:spPr>
        <p:txBody>
          <a:bodyPr anchor="ctr">
            <a:normAutofit/>
          </a:bodyPr>
          <a:lstStyle/>
          <a:p>
            <a:endParaRPr lang="en-US"/>
          </a:p>
        </p:txBody>
      </p:sp>
      <p:sp>
        <p:nvSpPr>
          <p:cNvPr id="11" name="Rectangle 10">
            <a:extLst>
              <a:ext uri="{FF2B5EF4-FFF2-40B4-BE49-F238E27FC236}">
                <a16:creationId xmlns:a16="http://schemas.microsoft.com/office/drawing/2014/main" id="{801E4ADA-0EA9-4930-846E-3C11E8BED6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7618"/>
            <a:ext cx="128016" cy="6314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FB92FFCE-0C90-454E-AA25-D4EE9A6C3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38086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4" name="Table 4">
            <a:extLst>
              <a:ext uri="{FF2B5EF4-FFF2-40B4-BE49-F238E27FC236}">
                <a16:creationId xmlns:a16="http://schemas.microsoft.com/office/drawing/2014/main" id="{F1BCC473-FACD-6935-5431-DF50D350A444}"/>
              </a:ext>
            </a:extLst>
          </p:cNvPr>
          <p:cNvGraphicFramePr>
            <a:graphicFrameLocks noGrp="1"/>
          </p:cNvGraphicFramePr>
          <p:nvPr>
            <p:ph idx="1"/>
            <p:extLst>
              <p:ext uri="{D42A27DB-BD31-4B8C-83A1-F6EECF244321}">
                <p14:modId xmlns:p14="http://schemas.microsoft.com/office/powerpoint/2010/main" val="2496554099"/>
              </p:ext>
            </p:extLst>
          </p:nvPr>
        </p:nvGraphicFramePr>
        <p:xfrm>
          <a:off x="740345" y="1261576"/>
          <a:ext cx="9861046" cy="4597461"/>
        </p:xfrm>
        <a:graphic>
          <a:graphicData uri="http://schemas.openxmlformats.org/drawingml/2006/table">
            <a:tbl>
              <a:tblPr firstRow="1" bandRow="1">
                <a:noFill/>
                <a:tableStyleId>{5C22544A-7EE6-4342-B048-85BDC9FD1C3A}</a:tableStyleId>
              </a:tblPr>
              <a:tblGrid>
                <a:gridCol w="846797">
                  <a:extLst>
                    <a:ext uri="{9D8B030D-6E8A-4147-A177-3AD203B41FA5}">
                      <a16:colId xmlns:a16="http://schemas.microsoft.com/office/drawing/2014/main" val="985035828"/>
                    </a:ext>
                  </a:extLst>
                </a:gridCol>
                <a:gridCol w="9014249">
                  <a:extLst>
                    <a:ext uri="{9D8B030D-6E8A-4147-A177-3AD203B41FA5}">
                      <a16:colId xmlns:a16="http://schemas.microsoft.com/office/drawing/2014/main" val="3772012087"/>
                    </a:ext>
                  </a:extLst>
                </a:gridCol>
              </a:tblGrid>
              <a:tr h="4597461">
                <a:tc>
                  <a:txBody>
                    <a:bodyPr/>
                    <a:lstStyle/>
                    <a:p>
                      <a:endParaRPr lang="en-US" sz="1800" b="0" cap="none" spc="0">
                        <a:solidFill>
                          <a:schemeClr val="tx1"/>
                        </a:solidFill>
                      </a:endParaRPr>
                    </a:p>
                  </a:txBody>
                  <a:tcPr marL="51439" marR="51439" marT="51439" marB="102878" anchor="b">
                    <a:lnL w="12700" cmpd="sng">
                      <a:noFill/>
                    </a:lnL>
                    <a:lnR w="12700" cmpd="sng">
                      <a:noFill/>
                    </a:lnR>
                    <a:lnT w="9525" cap="flat" cmpd="sng" algn="ctr">
                      <a:noFill/>
                      <a:prstDash val="solid"/>
                    </a:lnT>
                    <a:lnB w="38100" cmpd="sng">
                      <a:noFill/>
                    </a:lnB>
                    <a:noFill/>
                  </a:tcPr>
                </a:tc>
                <a:tc>
                  <a:txBody>
                    <a:bodyPr/>
                    <a:lstStyle/>
                    <a:p>
                      <a:pPr marL="285750" lvl="0" indent="-285750">
                        <a:buFont typeface="Arial"/>
                        <a:buChar char="•"/>
                      </a:pPr>
                      <a:r>
                        <a:rPr lang="en-US" sz="2000" b="0" dirty="0">
                          <a:solidFill>
                            <a:schemeClr val="tx1"/>
                          </a:solidFill>
                          <a:latin typeface="Times New Roman" panose="02020603050405020304" pitchFamily="18" charset="0"/>
                          <a:cs typeface="Times New Roman" panose="02020603050405020304" pitchFamily="18" charset="0"/>
                        </a:rPr>
                        <a:t>In the first 2 weeks following reduction, a program of strong isometric deltoid, shoulder abductor, adductor, and biceps work is instituted within the limits of pain tolerance</a:t>
                      </a:r>
                      <a:r>
                        <a:rPr lang="en-US" sz="2000" b="0" dirty="0">
                          <a:solidFill>
                            <a:schemeClr val="tx1"/>
                          </a:solidFill>
                        </a:rPr>
                        <a:t>. </a:t>
                      </a:r>
                      <a:r>
                        <a:rPr lang="en-US" sz="2000" dirty="0"/>
                        <a:t>S</a:t>
                      </a:r>
                    </a:p>
                    <a:p>
                      <a:pPr marL="285750" lvl="0" indent="-285750">
                        <a:buFont typeface="Arial"/>
                        <a:buChar char="•"/>
                      </a:pPr>
                      <a:r>
                        <a:rPr lang="en-US" sz="2000" b="0" i="0" u="sng" strike="noStrike" cap="none" spc="0" noProof="0" dirty="0">
                          <a:solidFill>
                            <a:schemeClr val="tx1"/>
                          </a:solidFill>
                          <a:latin typeface="Times New Roman"/>
                        </a:rPr>
                        <a:t>Limit external rotation to 50°</a:t>
                      </a:r>
                      <a:r>
                        <a:rPr lang="en-US" sz="2000" b="0" i="0" u="none" strike="noStrike" cap="none" spc="0" noProof="0" dirty="0">
                          <a:solidFill>
                            <a:schemeClr val="tx1"/>
                          </a:solidFill>
                          <a:latin typeface="Times New Roman"/>
                        </a:rPr>
                        <a:t> and avoiding the position of dislocation.</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US" sz="2000" b="0" i="0" u="none" strike="noStrike" cap="none" spc="0" noProof="0" dirty="0">
                          <a:solidFill>
                            <a:schemeClr val="tx1"/>
                          </a:solidFill>
                          <a:latin typeface="Times New Roman"/>
                        </a:rPr>
                        <a:t>Partial weight-bearing and stabilization exercises. </a:t>
                      </a:r>
                    </a:p>
                    <a:p>
                      <a:pPr marL="285750" lvl="0" indent="-285750">
                        <a:buFont typeface="Arial"/>
                        <a:buChar char="•"/>
                      </a:pPr>
                      <a:r>
                        <a:rPr lang="en-US" sz="2000" b="0" dirty="0">
                          <a:solidFill>
                            <a:schemeClr val="tx1"/>
                          </a:solidFill>
                          <a:latin typeface="Times New Roman" panose="02020603050405020304" pitchFamily="18" charset="0"/>
                          <a:cs typeface="Times New Roman" panose="02020603050405020304" pitchFamily="18" charset="0"/>
                        </a:rPr>
                        <a:t>Scapular control exercises should be initiated right away within a pain-free ROM in standing or prone positions.</a:t>
                      </a:r>
                    </a:p>
                    <a:p>
                      <a:pPr marL="285750" lvl="0" indent="-285750">
                        <a:buFont typeface="Arial"/>
                        <a:buChar char="•"/>
                      </a:pPr>
                      <a:r>
                        <a:rPr lang="en-US" sz="2000" b="0" dirty="0">
                          <a:solidFill>
                            <a:schemeClr val="tx1"/>
                          </a:solidFill>
                          <a:latin typeface="Times New Roman" panose="02020603050405020304" pitchFamily="18" charset="0"/>
                          <a:cs typeface="Times New Roman" panose="02020603050405020304" pitchFamily="18" charset="0"/>
                        </a:rPr>
                        <a:t>This minimizes muscle wasting, keeping the muscles active following injury and decreases pain as the edema and hemorrhage resolve.</a:t>
                      </a:r>
                    </a:p>
                    <a:p>
                      <a:pPr marL="285750" lvl="0" indent="-285750">
                        <a:buFont typeface="Arial"/>
                        <a:buChar char="•"/>
                      </a:pPr>
                      <a:r>
                        <a:rPr lang="en-US" sz="2000" b="0" i="0" u="none" strike="noStrike" cap="none" spc="0" noProof="0" dirty="0">
                          <a:solidFill>
                            <a:schemeClr val="tx1"/>
                          </a:solidFill>
                          <a:latin typeface="Times New Roman"/>
                        </a:rPr>
                        <a:t>Position the shoulder at 90° flexion. Have the patient perform the exercise from zero to full internal rotation. </a:t>
                      </a:r>
                    </a:p>
                    <a:p>
                      <a:pPr marL="285750" lvl="0" indent="-285750">
                        <a:buFont typeface="Arial"/>
                        <a:buChar char="•"/>
                      </a:pPr>
                      <a:r>
                        <a:rPr lang="en-US" sz="2000" b="0" i="0" u="none" strike="noStrike" cap="none" spc="0" noProof="0" dirty="0">
                          <a:solidFill>
                            <a:schemeClr val="tx1"/>
                          </a:solidFill>
                          <a:latin typeface="Times New Roman"/>
                        </a:rPr>
                        <a:t>By 5 weeks, all shoulder motions are incorporated into exercises on isokinetic or other mechanical equipment </a:t>
                      </a:r>
                      <a:r>
                        <a:rPr lang="en-US" sz="2000" b="0" i="0" u="sng" strike="noStrike" cap="none" spc="0" noProof="0" dirty="0">
                          <a:solidFill>
                            <a:schemeClr val="tx1"/>
                          </a:solidFill>
                          <a:latin typeface="Times New Roman"/>
                        </a:rPr>
                        <a:t>except in the position of 90° abduction with external rotation.</a:t>
                      </a:r>
                    </a:p>
                  </a:txBody>
                  <a:tcPr marL="51439" marR="51439" marT="51439" marB="102878" anchor="b">
                    <a:lnL w="12700" cmpd="sng">
                      <a:noFill/>
                    </a:lnL>
                    <a:lnR w="12700" cmpd="sng">
                      <a:noFill/>
                    </a:lnR>
                    <a:lnT w="9525" cap="flat" cmpd="sng" algn="ctr">
                      <a:noFill/>
                      <a:prstDash val="solid"/>
                    </a:lnT>
                    <a:lnB w="38100" cmpd="sng">
                      <a:noFill/>
                    </a:lnB>
                    <a:noFill/>
                  </a:tcPr>
                </a:tc>
                <a:extLst>
                  <a:ext uri="{0D108BD9-81ED-4DB2-BD59-A6C34878D82A}">
                    <a16:rowId xmlns:a16="http://schemas.microsoft.com/office/drawing/2014/main" val="1768136007"/>
                  </a:ext>
                </a:extLst>
              </a:tr>
            </a:tbl>
          </a:graphicData>
        </a:graphic>
      </p:graphicFrame>
    </p:spTree>
    <p:extLst>
      <p:ext uri="{BB962C8B-B14F-4D97-AF65-F5344CB8AC3E}">
        <p14:creationId xmlns:p14="http://schemas.microsoft.com/office/powerpoint/2010/main" val="17944908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8BA5F19-D5E1-4ECC-BEC2-DF7AEDFD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BB4D578A-F2C4-4EA9-A811-B48E66D636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40492"/>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7A95BC-B7D9-573D-ED98-CF4EC4E99FA2}"/>
              </a:ext>
            </a:extLst>
          </p:cNvPr>
          <p:cNvSpPr>
            <a:spLocks noGrp="1"/>
          </p:cNvSpPr>
          <p:nvPr>
            <p:ph type="title"/>
          </p:nvPr>
        </p:nvSpPr>
        <p:spPr>
          <a:xfrm>
            <a:off x="621706" y="5388368"/>
            <a:ext cx="10806377" cy="1224790"/>
          </a:xfrm>
        </p:spPr>
        <p:txBody>
          <a:bodyPr vert="horz" lIns="91440" tIns="45720" rIns="91440" bIns="45720" rtlCol="0" anchor="b">
            <a:normAutofit/>
          </a:bodyPr>
          <a:lstStyle/>
          <a:p>
            <a:pPr algn="ctr"/>
            <a:r>
              <a:rPr lang="en-US" sz="1400" dirty="0">
                <a:latin typeface="Times New Roman"/>
                <a:ea typeface="+mj-lt"/>
                <a:cs typeface="+mj-lt"/>
              </a:rPr>
              <a:t>“Prone series of 3” scapular exercises used to engage scapula in streamlined position. A, Patient lies in prone with hands on </a:t>
            </a:r>
            <a:r>
              <a:rPr lang="en-US" sz="1400" err="1">
                <a:latin typeface="Times New Roman"/>
                <a:ea typeface="+mj-lt"/>
                <a:cs typeface="+mj-lt"/>
              </a:rPr>
              <a:t>gluteals</a:t>
            </a:r>
            <a:r>
              <a:rPr lang="en-US" sz="1400" dirty="0">
                <a:latin typeface="Times New Roman"/>
                <a:ea typeface="+mj-lt"/>
                <a:cs typeface="+mj-lt"/>
              </a:rPr>
              <a:t>, palms up. Patient then reaches for feet, lifting head and chest off bed, maintaining a straight spine with scapula engaged, core set, and neck in neutral (i.e., not looking up). B, Shoulders brought to 90° (“T” position) with thumbs facing forward. Patient then squeezes scapulae together and down (arrows) while maintaining a straight spine, core set, and neck in neutral. C, Patient brings arms over head and then pulls scapulae down and toward opposite hips while maintaining a straight spine, core set, and neck in neutral</a:t>
            </a:r>
            <a:endParaRPr lang="en-US" sz="1400">
              <a:latin typeface="Times New Roman"/>
              <a:cs typeface="Calibri Light"/>
            </a:endParaRPr>
          </a:p>
        </p:txBody>
      </p:sp>
      <p:pic>
        <p:nvPicPr>
          <p:cNvPr id="5" name="Picture 5">
            <a:extLst>
              <a:ext uri="{FF2B5EF4-FFF2-40B4-BE49-F238E27FC236}">
                <a16:creationId xmlns:a16="http://schemas.microsoft.com/office/drawing/2014/main" id="{1693F03C-61A1-24E2-B8FF-E33D6889739D}"/>
              </a:ext>
            </a:extLst>
          </p:cNvPr>
          <p:cNvPicPr>
            <a:picLocks noChangeAspect="1"/>
          </p:cNvPicPr>
          <p:nvPr/>
        </p:nvPicPr>
        <p:blipFill>
          <a:blip r:embed="rId2"/>
          <a:stretch>
            <a:fillRect/>
          </a:stretch>
        </p:blipFill>
        <p:spPr>
          <a:xfrm>
            <a:off x="541406" y="989785"/>
            <a:ext cx="4833024" cy="3702373"/>
          </a:xfrm>
          <a:prstGeom prst="rect">
            <a:avLst/>
          </a:prstGeom>
        </p:spPr>
      </p:pic>
      <p:pic>
        <p:nvPicPr>
          <p:cNvPr id="4" name="Picture 4">
            <a:extLst>
              <a:ext uri="{FF2B5EF4-FFF2-40B4-BE49-F238E27FC236}">
                <a16:creationId xmlns:a16="http://schemas.microsoft.com/office/drawing/2014/main" id="{DA1F0961-531A-A96C-38C1-E5EC386246DC}"/>
              </a:ext>
            </a:extLst>
          </p:cNvPr>
          <p:cNvPicPr>
            <a:picLocks noGrp="1" noChangeAspect="1"/>
          </p:cNvPicPr>
          <p:nvPr>
            <p:ph idx="1"/>
          </p:nvPr>
        </p:nvPicPr>
        <p:blipFill>
          <a:blip r:embed="rId3"/>
          <a:stretch>
            <a:fillRect/>
          </a:stretch>
        </p:blipFill>
        <p:spPr>
          <a:xfrm>
            <a:off x="5666474" y="-2520"/>
            <a:ext cx="5832531" cy="2579607"/>
          </a:xfrm>
          <a:prstGeom prst="rect">
            <a:avLst/>
          </a:prstGeom>
        </p:spPr>
      </p:pic>
      <p:pic>
        <p:nvPicPr>
          <p:cNvPr id="6" name="Picture 6">
            <a:extLst>
              <a:ext uri="{FF2B5EF4-FFF2-40B4-BE49-F238E27FC236}">
                <a16:creationId xmlns:a16="http://schemas.microsoft.com/office/drawing/2014/main" id="{9BB72B73-DD3E-8F50-4A60-78DB58C0AA37}"/>
              </a:ext>
            </a:extLst>
          </p:cNvPr>
          <p:cNvPicPr>
            <a:picLocks noChangeAspect="1"/>
          </p:cNvPicPr>
          <p:nvPr/>
        </p:nvPicPr>
        <p:blipFill>
          <a:blip r:embed="rId4"/>
          <a:stretch>
            <a:fillRect/>
          </a:stretch>
        </p:blipFill>
        <p:spPr>
          <a:xfrm>
            <a:off x="5665362" y="2668180"/>
            <a:ext cx="5822636" cy="2770130"/>
          </a:xfrm>
          <a:prstGeom prst="rect">
            <a:avLst/>
          </a:prstGeom>
        </p:spPr>
      </p:pic>
    </p:spTree>
    <p:extLst>
      <p:ext uri="{BB962C8B-B14F-4D97-AF65-F5344CB8AC3E}">
        <p14:creationId xmlns:p14="http://schemas.microsoft.com/office/powerpoint/2010/main" val="41725129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0">
            <a:extLst>
              <a:ext uri="{FF2B5EF4-FFF2-40B4-BE49-F238E27FC236}">
                <a16:creationId xmlns:a16="http://schemas.microsoft.com/office/drawing/2014/main" id="{81D377EB-C9D2-4ED0-86A6-740A297E3E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1DD94A-7AF0-08F8-68D8-488538F456EB}"/>
              </a:ext>
            </a:extLst>
          </p:cNvPr>
          <p:cNvSpPr>
            <a:spLocks noGrp="1"/>
          </p:cNvSpPr>
          <p:nvPr>
            <p:ph type="title"/>
          </p:nvPr>
        </p:nvSpPr>
        <p:spPr>
          <a:xfrm>
            <a:off x="910521" y="316345"/>
            <a:ext cx="10506456" cy="1157005"/>
          </a:xfrm>
        </p:spPr>
        <p:txBody>
          <a:bodyPr anchor="b">
            <a:normAutofit/>
          </a:bodyPr>
          <a:lstStyle/>
          <a:p>
            <a:r>
              <a:rPr lang="en-US" sz="4800">
                <a:ea typeface="+mj-lt"/>
                <a:cs typeface="+mj-lt"/>
              </a:rPr>
              <a:t>Management: Return to Function Phase</a:t>
            </a:r>
            <a:endParaRPr lang="en-US" sz="4800"/>
          </a:p>
        </p:txBody>
      </p:sp>
      <p:sp>
        <p:nvSpPr>
          <p:cNvPr id="30" name="Rectangle 22">
            <a:extLst>
              <a:ext uri="{FF2B5EF4-FFF2-40B4-BE49-F238E27FC236}">
                <a16:creationId xmlns:a16="http://schemas.microsoft.com/office/drawing/2014/main" id="{066346BE-FDB4-4772-A696-0719490ABD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093"/>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24">
            <a:extLst>
              <a:ext uri="{FF2B5EF4-FFF2-40B4-BE49-F238E27FC236}">
                <a16:creationId xmlns:a16="http://schemas.microsoft.com/office/drawing/2014/main" id="{FB92FFCE-0C90-454E-AA25-D4EE9A6C3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958056"/>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graphicFrame>
        <p:nvGraphicFramePr>
          <p:cNvPr id="4" name="Table 4">
            <a:extLst>
              <a:ext uri="{FF2B5EF4-FFF2-40B4-BE49-F238E27FC236}">
                <a16:creationId xmlns:a16="http://schemas.microsoft.com/office/drawing/2014/main" id="{15A13D28-9ADC-6DB4-1DAB-47BCE14C85E8}"/>
              </a:ext>
            </a:extLst>
          </p:cNvPr>
          <p:cNvGraphicFramePr>
            <a:graphicFrameLocks noGrp="1"/>
          </p:cNvGraphicFramePr>
          <p:nvPr>
            <p:ph idx="1"/>
            <p:extLst>
              <p:ext uri="{D42A27DB-BD31-4B8C-83A1-F6EECF244321}">
                <p14:modId xmlns:p14="http://schemas.microsoft.com/office/powerpoint/2010/main" val="2145362255"/>
              </p:ext>
            </p:extLst>
          </p:nvPr>
        </p:nvGraphicFramePr>
        <p:xfrm>
          <a:off x="1048774" y="1982838"/>
          <a:ext cx="10091027" cy="4517072"/>
        </p:xfrm>
        <a:graphic>
          <a:graphicData uri="http://schemas.openxmlformats.org/drawingml/2006/table">
            <a:tbl>
              <a:tblPr firstRow="1" bandRow="1">
                <a:tableStyleId>{8799B23B-EC83-4686-B30A-512413B5E67A}</a:tableStyleId>
              </a:tblPr>
              <a:tblGrid>
                <a:gridCol w="2875935">
                  <a:extLst>
                    <a:ext uri="{9D8B030D-6E8A-4147-A177-3AD203B41FA5}">
                      <a16:colId xmlns:a16="http://schemas.microsoft.com/office/drawing/2014/main" val="2456560819"/>
                    </a:ext>
                  </a:extLst>
                </a:gridCol>
                <a:gridCol w="7215092">
                  <a:extLst>
                    <a:ext uri="{9D8B030D-6E8A-4147-A177-3AD203B41FA5}">
                      <a16:colId xmlns:a16="http://schemas.microsoft.com/office/drawing/2014/main" val="4174026175"/>
                    </a:ext>
                  </a:extLst>
                </a:gridCol>
              </a:tblGrid>
              <a:tr h="2271620">
                <a:tc>
                  <a:txBody>
                    <a:bodyPr/>
                    <a:lstStyle/>
                    <a:p>
                      <a:pPr lvl="0">
                        <a:buNone/>
                      </a:pPr>
                      <a:r>
                        <a:rPr lang="en-US" sz="2000" b="1" u="none" strike="noStrike" cap="none" spc="30" noProof="0" dirty="0">
                          <a:solidFill>
                            <a:schemeClr val="tx1"/>
                          </a:solidFill>
                          <a:latin typeface="Times New Roman"/>
                        </a:rPr>
                        <a:t>Restore Functional Control</a:t>
                      </a:r>
                      <a:endParaRPr lang="en-US" sz="2000" b="1" cap="none" spc="30" dirty="0">
                        <a:solidFill>
                          <a:schemeClr val="tx1"/>
                        </a:solidFill>
                        <a:latin typeface="Times New Roman"/>
                      </a:endParaRPr>
                    </a:p>
                  </a:txBody>
                  <a:tcPr marL="0" marR="11185" marT="55926" marB="55926" anchor="ctr"/>
                </a:tc>
                <a:tc>
                  <a:txBody>
                    <a:bodyPr/>
                    <a:lstStyle/>
                    <a:p>
                      <a:pPr marL="285750" lvl="0" indent="-285750">
                        <a:buFont typeface="Arial"/>
                        <a:buChar char="•"/>
                      </a:pPr>
                      <a:r>
                        <a:rPr lang="en-US" sz="1900" b="0" u="none" strike="noStrike" cap="none" spc="30" noProof="0" dirty="0">
                          <a:solidFill>
                            <a:schemeClr val="tx1"/>
                          </a:solidFill>
                          <a:latin typeface="Times New Roman"/>
                        </a:rPr>
                        <a:t>A balance in strength of all shoulder and scapular muscles. </a:t>
                      </a:r>
                      <a:endParaRPr lang="en-US" sz="1900" b="0" cap="none" spc="30" dirty="0">
                        <a:solidFill>
                          <a:schemeClr val="tx1"/>
                        </a:solidFill>
                        <a:latin typeface="Times New Roman"/>
                      </a:endParaRPr>
                    </a:p>
                    <a:p>
                      <a:pPr marL="285750" lvl="0" indent="-285750">
                        <a:buFont typeface="Arial"/>
                        <a:buChar char="•"/>
                      </a:pPr>
                      <a:r>
                        <a:rPr lang="en-US" sz="1900" b="0" u="none" strike="noStrike" cap="none" spc="30" noProof="0" dirty="0">
                          <a:solidFill>
                            <a:schemeClr val="tx1"/>
                          </a:solidFill>
                          <a:latin typeface="Times New Roman"/>
                        </a:rPr>
                        <a:t>Endurance for each previously described shoulder instability exercise.</a:t>
                      </a:r>
                      <a:endParaRPr lang="en-US" sz="1900" b="0" cap="none" spc="30" dirty="0">
                        <a:solidFill>
                          <a:schemeClr val="tx1"/>
                        </a:solidFill>
                        <a:latin typeface="Times New Roman"/>
                      </a:endParaRPr>
                    </a:p>
                    <a:p>
                      <a:pPr marL="0" lvl="0" indent="0">
                        <a:buNone/>
                      </a:pPr>
                      <a:r>
                        <a:rPr lang="en-US" sz="1900" b="0" u="none" strike="noStrike" cap="none" spc="30" noProof="0" dirty="0">
                          <a:solidFill>
                            <a:schemeClr val="tx1"/>
                          </a:solidFill>
                          <a:latin typeface="Times New Roman"/>
                        </a:rPr>
                        <a:t> As stability improves, progress to: </a:t>
                      </a:r>
                      <a:endParaRPr lang="en-US" sz="1900" b="0" cap="none" spc="30" dirty="0">
                        <a:solidFill>
                          <a:schemeClr val="tx1"/>
                        </a:solidFill>
                        <a:latin typeface="Times New Roman"/>
                      </a:endParaRPr>
                    </a:p>
                    <a:p>
                      <a:pPr marL="285750" lvl="0" indent="-285750">
                        <a:buFont typeface="Arial"/>
                        <a:buChar char="•"/>
                      </a:pPr>
                      <a:r>
                        <a:rPr lang="en-US" sz="1900" b="0" u="none" strike="noStrike" cap="none" spc="30" noProof="0" dirty="0">
                          <a:solidFill>
                            <a:schemeClr val="tx1"/>
                          </a:solidFill>
                          <a:latin typeface="Times New Roman"/>
                        </a:rPr>
                        <a:t>Increasing speed and control of combined motions. </a:t>
                      </a:r>
                      <a:endParaRPr lang="en-US" sz="1900" b="0" cap="none" spc="30" dirty="0">
                        <a:solidFill>
                          <a:schemeClr val="tx1"/>
                        </a:solidFill>
                        <a:latin typeface="Times New Roman"/>
                      </a:endParaRPr>
                    </a:p>
                    <a:p>
                      <a:pPr marL="285750" lvl="0" indent="-285750">
                        <a:buFont typeface="Arial"/>
                        <a:buChar char="•"/>
                      </a:pPr>
                      <a:r>
                        <a:rPr lang="en-US" sz="1900" b="0" u="none" strike="noStrike" cap="none" spc="30" noProof="0" dirty="0">
                          <a:solidFill>
                            <a:schemeClr val="tx1"/>
                          </a:solidFill>
                          <a:latin typeface="Times New Roman"/>
                        </a:rPr>
                        <a:t>Simulating desired functional patterns for activity.</a:t>
                      </a:r>
                      <a:endParaRPr lang="en-US" sz="1900" b="0" cap="none" spc="30" dirty="0">
                        <a:solidFill>
                          <a:schemeClr val="tx1"/>
                        </a:solidFill>
                        <a:latin typeface="Times New Roman"/>
                      </a:endParaRPr>
                    </a:p>
                  </a:txBody>
                  <a:tcPr marL="0" marR="11185" marT="55926" marB="55926" anchor="ctr"/>
                </a:tc>
                <a:extLst>
                  <a:ext uri="{0D108BD9-81ED-4DB2-BD59-A6C34878D82A}">
                    <a16:rowId xmlns:a16="http://schemas.microsoft.com/office/drawing/2014/main" val="3054570833"/>
                  </a:ext>
                </a:extLst>
              </a:tr>
              <a:tr h="2177464">
                <a:tc>
                  <a:txBody>
                    <a:bodyPr/>
                    <a:lstStyle/>
                    <a:p>
                      <a:pPr lvl="0">
                        <a:buNone/>
                      </a:pPr>
                      <a:r>
                        <a:rPr lang="en-US" sz="2000" b="1" u="none" strike="noStrike" cap="none" spc="0" noProof="0" dirty="0">
                          <a:solidFill>
                            <a:schemeClr val="tx1"/>
                          </a:solidFill>
                          <a:latin typeface="Times New Roman"/>
                        </a:rPr>
                        <a:t>Return to Full Activity</a:t>
                      </a:r>
                      <a:endParaRPr lang="en-US" sz="2000" b="1" cap="none" spc="0" dirty="0">
                        <a:solidFill>
                          <a:schemeClr val="tx1"/>
                        </a:solidFill>
                        <a:latin typeface="Times New Roman"/>
                      </a:endParaRPr>
                    </a:p>
                  </a:txBody>
                  <a:tcPr marL="0" marR="111852" marT="55926" marB="55926"/>
                </a:tc>
                <a:tc>
                  <a:txBody>
                    <a:bodyPr/>
                    <a:lstStyle/>
                    <a:p>
                      <a:pPr marL="0" lvl="0" indent="0">
                        <a:buNone/>
                      </a:pPr>
                      <a:r>
                        <a:rPr lang="en-US" sz="2000" b="0" u="none" strike="noStrike" cap="none" spc="0" noProof="0" dirty="0">
                          <a:solidFill>
                            <a:schemeClr val="tx1"/>
                          </a:solidFill>
                          <a:latin typeface="Times New Roman"/>
                        </a:rPr>
                        <a:t> The patient can return to normal activities when -</a:t>
                      </a:r>
                      <a:endParaRPr lang="en-US" sz="2000" cap="none" spc="0" dirty="0">
                        <a:solidFill>
                          <a:schemeClr val="tx1"/>
                        </a:solidFill>
                        <a:latin typeface="Times New Roman"/>
                      </a:endParaRPr>
                    </a:p>
                    <a:p>
                      <a:pPr marL="285750" lvl="0" indent="-285750">
                        <a:buFont typeface="Arial"/>
                        <a:buChar char="•"/>
                      </a:pPr>
                      <a:r>
                        <a:rPr lang="en-US" sz="2000" b="0" u="none" strike="noStrike" cap="none" spc="0" noProof="0" dirty="0">
                          <a:solidFill>
                            <a:schemeClr val="tx1"/>
                          </a:solidFill>
                          <a:latin typeface="Times New Roman"/>
                        </a:rPr>
                        <a:t>there is no muscle strength imbalance</a:t>
                      </a:r>
                      <a:endParaRPr lang="en-US" sz="2000" cap="none" spc="0" dirty="0">
                        <a:solidFill>
                          <a:schemeClr val="tx1"/>
                        </a:solidFill>
                        <a:latin typeface="Times New Roman"/>
                      </a:endParaRPr>
                    </a:p>
                    <a:p>
                      <a:pPr marL="285750" lvl="0" indent="-285750">
                        <a:buFont typeface="Arial"/>
                        <a:buChar char="•"/>
                      </a:pPr>
                      <a:r>
                        <a:rPr lang="en-US" sz="2000" b="0" u="none" strike="noStrike" cap="none" spc="0" noProof="0" dirty="0">
                          <a:solidFill>
                            <a:schemeClr val="tx1"/>
                          </a:solidFill>
                          <a:latin typeface="Times New Roman"/>
                        </a:rPr>
                        <a:t>good coordination is present during skilled movements </a:t>
                      </a:r>
                      <a:endParaRPr lang="en-US" sz="2000" cap="none" spc="0" dirty="0">
                        <a:solidFill>
                          <a:schemeClr val="tx1"/>
                        </a:solidFill>
                        <a:latin typeface="Times New Roman"/>
                      </a:endParaRPr>
                    </a:p>
                    <a:p>
                      <a:pPr marL="285750" lvl="0" indent="-285750">
                        <a:buFont typeface="Arial"/>
                        <a:buChar char="•"/>
                      </a:pPr>
                      <a:r>
                        <a:rPr lang="en-US" sz="2000" b="0" u="none" strike="noStrike" cap="none" spc="0" noProof="0" dirty="0">
                          <a:solidFill>
                            <a:schemeClr val="tx1"/>
                          </a:solidFill>
                          <a:latin typeface="Times New Roman"/>
                        </a:rPr>
                        <a:t>apprehension test is negative. </a:t>
                      </a:r>
                      <a:endParaRPr lang="en-US" sz="2000" cap="none" spc="0" dirty="0">
                        <a:solidFill>
                          <a:schemeClr val="tx1"/>
                        </a:solidFill>
                        <a:latin typeface="Times New Roman"/>
                      </a:endParaRPr>
                    </a:p>
                    <a:p>
                      <a:pPr marL="0" lvl="0" indent="0">
                        <a:buNone/>
                      </a:pPr>
                      <a:r>
                        <a:rPr lang="en-US" sz="2000" b="0" u="none" strike="noStrike" cap="none" spc="0" noProof="0" dirty="0">
                          <a:solidFill>
                            <a:schemeClr val="tx1"/>
                          </a:solidFill>
                          <a:latin typeface="Times New Roman"/>
                        </a:rPr>
                        <a:t> Full rehabilitation takes 2.5 to 4 months.</a:t>
                      </a:r>
                      <a:endParaRPr lang="en-US" sz="2000" cap="none" spc="0" dirty="0">
                        <a:solidFill>
                          <a:schemeClr val="tx1"/>
                        </a:solidFill>
                        <a:latin typeface="Times New Roman"/>
                      </a:endParaRPr>
                    </a:p>
                    <a:p>
                      <a:pPr marL="0" lvl="0" indent="0">
                        <a:buNone/>
                      </a:pPr>
                      <a:r>
                        <a:rPr lang="en-US" sz="2000" b="0" u="none" strike="noStrike" cap="none" spc="0" noProof="0" dirty="0">
                          <a:solidFill>
                            <a:schemeClr val="tx1"/>
                          </a:solidFill>
                          <a:latin typeface="Times New Roman"/>
                        </a:rPr>
                        <a:t> Educate the patient to recognize signs of fatigue and impingement           and how to reduce the exercise load when these signs are noticed.</a:t>
                      </a:r>
                      <a:endParaRPr lang="en-US" sz="2000" cap="none" spc="0" dirty="0">
                        <a:solidFill>
                          <a:schemeClr val="tx1"/>
                        </a:solidFill>
                        <a:latin typeface="Times New Roman"/>
                      </a:endParaRPr>
                    </a:p>
                  </a:txBody>
                  <a:tcPr marL="0" marR="111852" marT="55926" marB="55926"/>
                </a:tc>
                <a:extLst>
                  <a:ext uri="{0D108BD9-81ED-4DB2-BD59-A6C34878D82A}">
                    <a16:rowId xmlns:a16="http://schemas.microsoft.com/office/drawing/2014/main" val="2310133023"/>
                  </a:ext>
                </a:extLst>
              </a:tr>
            </a:tbl>
          </a:graphicData>
        </a:graphic>
      </p:graphicFrame>
    </p:spTree>
    <p:extLst>
      <p:ext uri="{BB962C8B-B14F-4D97-AF65-F5344CB8AC3E}">
        <p14:creationId xmlns:p14="http://schemas.microsoft.com/office/powerpoint/2010/main" val="21043683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30D6772-5550-42D5-B8BC-CDE2836562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97DB0DD1-0F30-4B7E-A6DC-3DDA7D5B35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4" name="Picture 4" descr="A picture containing vegetable&#10;&#10;Description automatically generated">
            <a:extLst>
              <a:ext uri="{FF2B5EF4-FFF2-40B4-BE49-F238E27FC236}">
                <a16:creationId xmlns:a16="http://schemas.microsoft.com/office/drawing/2014/main" id="{5B720A85-AD06-BD8E-DFB9-EF5B9FEC9343}"/>
              </a:ext>
            </a:extLst>
          </p:cNvPr>
          <p:cNvPicPr>
            <a:picLocks noChangeAspect="1"/>
          </p:cNvPicPr>
          <p:nvPr/>
        </p:nvPicPr>
        <p:blipFill rotWithShape="1">
          <a:blip r:embed="rId2">
            <a:alphaModFix amt="60000"/>
          </a:blip>
          <a:srcRect t="11590" r="-1" b="38347"/>
          <a:stretch/>
        </p:blipFill>
        <p:spPr>
          <a:xfrm>
            <a:off x="-1" y="10"/>
            <a:ext cx="12199327" cy="6857990"/>
          </a:xfrm>
          <a:prstGeom prst="rect">
            <a:avLst/>
          </a:prstGeom>
        </p:spPr>
      </p:pic>
      <p:sp>
        <p:nvSpPr>
          <p:cNvPr id="2" name="Title 1">
            <a:extLst>
              <a:ext uri="{FF2B5EF4-FFF2-40B4-BE49-F238E27FC236}">
                <a16:creationId xmlns:a16="http://schemas.microsoft.com/office/drawing/2014/main" id="{45A9D3B9-39D9-4A30-1471-F0171A82C7BD}"/>
              </a:ext>
            </a:extLst>
          </p:cNvPr>
          <p:cNvSpPr>
            <a:spLocks noGrp="1"/>
          </p:cNvSpPr>
          <p:nvPr>
            <p:ph type="title"/>
          </p:nvPr>
        </p:nvSpPr>
        <p:spPr>
          <a:xfrm>
            <a:off x="838199" y="1671569"/>
            <a:ext cx="4155825" cy="4072044"/>
          </a:xfrm>
        </p:spPr>
        <p:txBody>
          <a:bodyPr anchor="t">
            <a:normAutofit/>
          </a:bodyPr>
          <a:lstStyle/>
          <a:p>
            <a:r>
              <a:rPr lang="en-US" dirty="0">
                <a:solidFill>
                  <a:srgbClr val="FFFFFF"/>
                </a:solidFill>
                <a:latin typeface="Times New Roman"/>
                <a:cs typeface="Times New Roman"/>
              </a:rPr>
              <a:t>Posterior instability </a:t>
            </a:r>
            <a:endParaRPr lang="en-US" dirty="0">
              <a:solidFill>
                <a:srgbClr val="FFFFFF"/>
              </a:solidFill>
            </a:endParaRPr>
          </a:p>
        </p:txBody>
      </p:sp>
      <p:sp>
        <p:nvSpPr>
          <p:cNvPr id="3" name="Content Placeholder 2">
            <a:extLst>
              <a:ext uri="{FF2B5EF4-FFF2-40B4-BE49-F238E27FC236}">
                <a16:creationId xmlns:a16="http://schemas.microsoft.com/office/drawing/2014/main" id="{BFDD5544-6BA2-8D4C-7FF6-B3C90D3F87A4}"/>
              </a:ext>
            </a:extLst>
          </p:cNvPr>
          <p:cNvSpPr>
            <a:spLocks noGrp="1"/>
          </p:cNvSpPr>
          <p:nvPr>
            <p:ph idx="1"/>
          </p:nvPr>
        </p:nvSpPr>
        <p:spPr>
          <a:xfrm>
            <a:off x="5409783" y="1261261"/>
            <a:ext cx="6424547" cy="4482351"/>
          </a:xfrm>
        </p:spPr>
        <p:txBody>
          <a:bodyPr vert="horz" lIns="91440" tIns="45720" rIns="91440" bIns="45720" rtlCol="0" anchor="t">
            <a:noAutofit/>
          </a:bodyPr>
          <a:lstStyle/>
          <a:p>
            <a:r>
              <a:rPr lang="en-US" sz="2000" dirty="0">
                <a:solidFill>
                  <a:srgbClr val="FFFFFF"/>
                </a:solidFill>
                <a:latin typeface="Times New Roman"/>
                <a:ea typeface="+mn-lt"/>
                <a:cs typeface="+mn-lt"/>
              </a:rPr>
              <a:t>Posterior dislocations result from the arm being forced or thrust backward when it is forward flexed and medially (internally) rotated.</a:t>
            </a:r>
          </a:p>
          <a:p>
            <a:r>
              <a:rPr lang="en-US" sz="2000" dirty="0">
                <a:solidFill>
                  <a:srgbClr val="FFFFFF"/>
                </a:solidFill>
                <a:latin typeface="Times New Roman"/>
                <a:ea typeface="+mn-lt"/>
                <a:cs typeface="+mn-lt"/>
              </a:rPr>
              <a:t>Account for approximately 2% of all glenohumeral dislocations. </a:t>
            </a:r>
          </a:p>
          <a:p>
            <a:r>
              <a:rPr lang="en-US" sz="2000" dirty="0">
                <a:solidFill>
                  <a:srgbClr val="FFFFFF"/>
                </a:solidFill>
                <a:latin typeface="Times New Roman"/>
                <a:ea typeface="+mn-lt"/>
                <a:cs typeface="+mn-lt"/>
              </a:rPr>
              <a:t>Although falling on an outstretched, adducted arm can cause the injury, the typical mechanism is the result of a grand mal seizure.</a:t>
            </a:r>
          </a:p>
          <a:p>
            <a:r>
              <a:rPr lang="en-US" sz="2000" dirty="0">
                <a:solidFill>
                  <a:srgbClr val="FFFFFF"/>
                </a:solidFill>
                <a:latin typeface="Times New Roman"/>
                <a:ea typeface="+mn-lt"/>
                <a:cs typeface="+mn-lt"/>
              </a:rPr>
              <a:t>On examination, posterior prominence of the humeral head may not be evident, and rounding of the shoulder or deltoid is maintained; therefore these dislocations are sometimes missed or misdiagnosed, leading to prolonged periods of dislocation, especially in more heavily built individuals.</a:t>
            </a:r>
            <a:endParaRPr lang="en-US" sz="2000">
              <a:solidFill>
                <a:srgbClr val="FFFFFF"/>
              </a:solidFill>
              <a:latin typeface="Times New Roman"/>
              <a:cs typeface="Calibri"/>
            </a:endParaRPr>
          </a:p>
        </p:txBody>
      </p:sp>
    </p:spTree>
    <p:extLst>
      <p:ext uri="{BB962C8B-B14F-4D97-AF65-F5344CB8AC3E}">
        <p14:creationId xmlns:p14="http://schemas.microsoft.com/office/powerpoint/2010/main" val="24062967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821940F-7A1D-4ACC-85B4-A932898A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16674508-81D3-48CF-96BF-7FC60EAA5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41994" cy="6858000"/>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C04C8D7-1711-2561-FBD8-044682C56007}"/>
              </a:ext>
            </a:extLst>
          </p:cNvPr>
          <p:cNvSpPr>
            <a:spLocks noGrp="1"/>
          </p:cNvSpPr>
          <p:nvPr>
            <p:ph type="title"/>
          </p:nvPr>
        </p:nvSpPr>
        <p:spPr>
          <a:xfrm>
            <a:off x="1137034" y="609600"/>
            <a:ext cx="4784796" cy="671417"/>
          </a:xfrm>
        </p:spPr>
        <p:txBody>
          <a:bodyPr>
            <a:normAutofit fontScale="90000"/>
          </a:bodyPr>
          <a:lstStyle/>
          <a:p>
            <a:endParaRPr lang="en-US"/>
          </a:p>
        </p:txBody>
      </p:sp>
      <p:sp>
        <p:nvSpPr>
          <p:cNvPr id="3" name="Content Placeholder 2">
            <a:extLst>
              <a:ext uri="{FF2B5EF4-FFF2-40B4-BE49-F238E27FC236}">
                <a16:creationId xmlns:a16="http://schemas.microsoft.com/office/drawing/2014/main" id="{A28BFA77-A708-C337-DDBF-359859043951}"/>
              </a:ext>
            </a:extLst>
          </p:cNvPr>
          <p:cNvSpPr>
            <a:spLocks noGrp="1"/>
          </p:cNvSpPr>
          <p:nvPr>
            <p:ph idx="1"/>
          </p:nvPr>
        </p:nvSpPr>
        <p:spPr>
          <a:xfrm>
            <a:off x="536227" y="1908353"/>
            <a:ext cx="5038843" cy="4194334"/>
          </a:xfrm>
        </p:spPr>
        <p:txBody>
          <a:bodyPr vert="horz" lIns="91440" tIns="45720" rIns="91440" bIns="45720" rtlCol="0">
            <a:normAutofit/>
          </a:bodyPr>
          <a:lstStyle/>
          <a:p>
            <a:r>
              <a:rPr lang="en-US" sz="2000">
                <a:latin typeface="Times New Roman"/>
                <a:cs typeface="Times New Roman"/>
              </a:rPr>
              <a:t>Patients with instability complains of – posterior instability when shoulder in </a:t>
            </a:r>
            <a:r>
              <a:rPr lang="en-US" sz="2000" b="1" i="1">
                <a:latin typeface="Times New Roman"/>
                <a:cs typeface="Times New Roman"/>
              </a:rPr>
              <a:t>elevation, horizontal adduction, and excessive internal rotation. </a:t>
            </a:r>
            <a:endParaRPr lang="en-US" sz="2000" i="1">
              <a:latin typeface="Times New Roman"/>
              <a:cs typeface="Calibri" panose="020F0502020204030204"/>
            </a:endParaRPr>
          </a:p>
          <a:p>
            <a:r>
              <a:rPr lang="en-US" sz="2000">
                <a:latin typeface="Times New Roman"/>
                <a:cs typeface="Times New Roman"/>
              </a:rPr>
              <a:t>Scapular dyskinesia is seen – insufficient upward rotation and winging of scapula.</a:t>
            </a:r>
          </a:p>
          <a:p>
            <a:r>
              <a:rPr lang="en-US" sz="2000">
                <a:latin typeface="Times New Roman"/>
                <a:ea typeface="+mn-lt"/>
                <a:cs typeface="+mn-lt"/>
              </a:rPr>
              <a:t>The patient will have limited lateral (external) rotation (less than 0°) and limited elevation (less than 90°), which are signs that further investigation is needed.</a:t>
            </a:r>
            <a:endParaRPr lang="en-US" sz="2000">
              <a:latin typeface="Times New Roman"/>
              <a:cs typeface="Times New Roman"/>
            </a:endParaRPr>
          </a:p>
          <a:p>
            <a:endParaRPr lang="en-US" sz="2000">
              <a:cs typeface="Calibri"/>
            </a:endParaRPr>
          </a:p>
        </p:txBody>
      </p:sp>
      <p:pic>
        <p:nvPicPr>
          <p:cNvPr id="5" name="Picture 5" descr="A picture containing text, indoor&#10;&#10;Description automatically generated">
            <a:extLst>
              <a:ext uri="{FF2B5EF4-FFF2-40B4-BE49-F238E27FC236}">
                <a16:creationId xmlns:a16="http://schemas.microsoft.com/office/drawing/2014/main" id="{BAE37612-54F8-C0EA-8AE0-09C48936F6B7}"/>
              </a:ext>
            </a:extLst>
          </p:cNvPr>
          <p:cNvPicPr>
            <a:picLocks noChangeAspect="1"/>
          </p:cNvPicPr>
          <p:nvPr/>
        </p:nvPicPr>
        <p:blipFill>
          <a:blip r:embed="rId2"/>
          <a:stretch>
            <a:fillRect/>
          </a:stretch>
        </p:blipFill>
        <p:spPr>
          <a:xfrm>
            <a:off x="6880610" y="1325931"/>
            <a:ext cx="4737650" cy="4228352"/>
          </a:xfrm>
          <a:prstGeom prst="rect">
            <a:avLst/>
          </a:prstGeom>
        </p:spPr>
      </p:pic>
    </p:spTree>
    <p:extLst>
      <p:ext uri="{BB962C8B-B14F-4D97-AF65-F5344CB8AC3E}">
        <p14:creationId xmlns:p14="http://schemas.microsoft.com/office/powerpoint/2010/main" val="21814612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890A08B-E129-F3C0-C7C3-165CE8897A73}"/>
              </a:ext>
            </a:extLst>
          </p:cNvPr>
          <p:cNvSpPr>
            <a:spLocks noGrp="1"/>
          </p:cNvSpPr>
          <p:nvPr>
            <p:ph type="title"/>
          </p:nvPr>
        </p:nvSpPr>
        <p:spPr>
          <a:xfrm>
            <a:off x="741190" y="283026"/>
            <a:ext cx="9392421" cy="845932"/>
          </a:xfrm>
        </p:spPr>
        <p:txBody>
          <a:bodyPr>
            <a:normAutofit/>
          </a:bodyPr>
          <a:lstStyle/>
          <a:p>
            <a:r>
              <a:rPr lang="en-US" dirty="0">
                <a:latin typeface="Times New Roman"/>
                <a:cs typeface="Times New Roman"/>
              </a:rPr>
              <a:t>Signs &amp; Symptoms:</a:t>
            </a:r>
            <a:endParaRPr lang="en-US" dirty="0"/>
          </a:p>
        </p:txBody>
      </p:sp>
      <p:sp>
        <p:nvSpPr>
          <p:cNvPr id="3" name="Content Placeholder 2">
            <a:extLst>
              <a:ext uri="{FF2B5EF4-FFF2-40B4-BE49-F238E27FC236}">
                <a16:creationId xmlns:a16="http://schemas.microsoft.com/office/drawing/2014/main" id="{087A03C8-7F87-B880-2E4B-D05B888850AC}"/>
              </a:ext>
            </a:extLst>
          </p:cNvPr>
          <p:cNvSpPr>
            <a:spLocks noGrp="1"/>
          </p:cNvSpPr>
          <p:nvPr>
            <p:ph idx="1"/>
          </p:nvPr>
        </p:nvSpPr>
        <p:spPr>
          <a:xfrm>
            <a:off x="473996" y="1426467"/>
            <a:ext cx="6938185" cy="4689668"/>
          </a:xfrm>
        </p:spPr>
        <p:txBody>
          <a:bodyPr vert="horz" lIns="91440" tIns="45720" rIns="91440" bIns="45720" rtlCol="0" anchor="t">
            <a:noAutofit/>
          </a:bodyPr>
          <a:lstStyle/>
          <a:p>
            <a:r>
              <a:rPr lang="en-US" sz="2000" dirty="0">
                <a:latin typeface="Times New Roman"/>
                <a:ea typeface="+mn-lt"/>
                <a:cs typeface="+mn-lt"/>
              </a:rPr>
              <a:t>Possible subacromial or internal impingement.</a:t>
            </a:r>
          </a:p>
          <a:p>
            <a:r>
              <a:rPr lang="en-US" sz="2000" dirty="0" err="1">
                <a:latin typeface="Times New Roman"/>
                <a:ea typeface="+mn-lt"/>
                <a:cs typeface="+mn-lt"/>
              </a:rPr>
              <a:t>Glenohumeral</a:t>
            </a:r>
            <a:r>
              <a:rPr lang="en-US" sz="2000" dirty="0">
                <a:latin typeface="Times New Roman"/>
                <a:ea typeface="+mn-lt"/>
                <a:cs typeface="+mn-lt"/>
              </a:rPr>
              <a:t> internal rotation deficit (GIRD) may be present. </a:t>
            </a:r>
            <a:endParaRPr lang="en-US" sz="2000" dirty="0">
              <a:latin typeface="Times New Roman"/>
              <a:cs typeface="Times New Roman"/>
            </a:endParaRPr>
          </a:p>
          <a:p>
            <a:r>
              <a:rPr lang="en-US" sz="2000" dirty="0">
                <a:latin typeface="Times New Roman"/>
                <a:ea typeface="+mn-lt"/>
                <a:cs typeface="+mn-lt"/>
              </a:rPr>
              <a:t>Pain</a:t>
            </a:r>
            <a:endParaRPr lang="en-US" sz="2000" dirty="0">
              <a:latin typeface="Times New Roman"/>
              <a:cs typeface="Times New Roman"/>
            </a:endParaRPr>
          </a:p>
          <a:p>
            <a:r>
              <a:rPr lang="en-US" sz="2000" dirty="0">
                <a:latin typeface="Times New Roman"/>
                <a:ea typeface="+mn-lt"/>
                <a:cs typeface="+mn-lt"/>
              </a:rPr>
              <a:t>Clicking</a:t>
            </a:r>
            <a:endParaRPr lang="en-US" sz="2000" dirty="0">
              <a:latin typeface="Times New Roman"/>
              <a:cs typeface="Times New Roman"/>
            </a:endParaRPr>
          </a:p>
          <a:p>
            <a:r>
              <a:rPr lang="en-US" sz="2000" dirty="0">
                <a:latin typeface="Times New Roman"/>
                <a:ea typeface="+mn-lt"/>
                <a:cs typeface="+mn-lt"/>
              </a:rPr>
              <a:t>Increased joint accessory motion particularly in the posterior direction.</a:t>
            </a:r>
            <a:endParaRPr lang="en-US" sz="2000" dirty="0">
              <a:latin typeface="Times New Roman"/>
              <a:cs typeface="Times New Roman"/>
            </a:endParaRPr>
          </a:p>
          <a:p>
            <a:r>
              <a:rPr lang="en-US" sz="2000" dirty="0">
                <a:latin typeface="Times New Roman"/>
                <a:ea typeface="+mn-lt"/>
                <a:cs typeface="+mn-lt"/>
              </a:rPr>
              <a:t>Some flattening of the anterior shoulder may be seen.</a:t>
            </a:r>
          </a:p>
          <a:p>
            <a:r>
              <a:rPr lang="en-US" sz="2000" dirty="0">
                <a:latin typeface="Times New Roman"/>
                <a:ea typeface="+mn-lt"/>
                <a:cs typeface="+mn-lt"/>
              </a:rPr>
              <a:t>The coracoid process may be more prominent than on the uninjured side. </a:t>
            </a:r>
          </a:p>
          <a:p>
            <a:r>
              <a:rPr lang="en-US" sz="2000" dirty="0">
                <a:latin typeface="Times New Roman"/>
                <a:ea typeface="+mn-lt"/>
                <a:cs typeface="+mn-lt"/>
              </a:rPr>
              <a:t>The patient will have limited external rotation and limited elevation (less than 90°).</a:t>
            </a:r>
          </a:p>
          <a:p>
            <a:r>
              <a:rPr lang="en-US" sz="2000" dirty="0">
                <a:latin typeface="Times New Roman"/>
                <a:ea typeface="+mn-lt"/>
                <a:cs typeface="+mn-lt"/>
              </a:rPr>
              <a:t>Medial rotation and cross-flexion (horizontal adduction) cause pain and apprehension.</a:t>
            </a:r>
            <a:endParaRPr lang="en-US" sz="2000" dirty="0">
              <a:latin typeface="Times New Roman"/>
              <a:cs typeface="Calibri"/>
            </a:endParaRPr>
          </a:p>
        </p:txBody>
      </p:sp>
      <p:pic>
        <p:nvPicPr>
          <p:cNvPr id="4" name="Picture 4">
            <a:extLst>
              <a:ext uri="{FF2B5EF4-FFF2-40B4-BE49-F238E27FC236}">
                <a16:creationId xmlns:a16="http://schemas.microsoft.com/office/drawing/2014/main" id="{2719C40A-441A-53FF-B41E-B8031774C614}"/>
              </a:ext>
            </a:extLst>
          </p:cNvPr>
          <p:cNvPicPr>
            <a:picLocks noChangeAspect="1"/>
          </p:cNvPicPr>
          <p:nvPr/>
        </p:nvPicPr>
        <p:blipFill rotWithShape="1">
          <a:blip r:embed="rId2"/>
          <a:srcRect l="8472" r="24102" b="2"/>
          <a:stretch/>
        </p:blipFill>
        <p:spPr>
          <a:xfrm>
            <a:off x="8120453" y="3199469"/>
            <a:ext cx="3558522" cy="3538439"/>
          </a:xfrm>
          <a:prstGeom prst="rect">
            <a:avLst/>
          </a:prstGeom>
        </p:spPr>
      </p:pic>
      <p:sp>
        <p:nvSpPr>
          <p:cNvPr id="27" name="Freeform: Shape 26">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6" name="Picture 2" descr="Coracoid Process Palp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0453" y="153747"/>
            <a:ext cx="3558522" cy="2747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51728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19" descr="A picture containing text, sky, outdoor, sign&#10;&#10;Description automatically generated">
            <a:extLst>
              <a:ext uri="{FF2B5EF4-FFF2-40B4-BE49-F238E27FC236}">
                <a16:creationId xmlns:a16="http://schemas.microsoft.com/office/drawing/2014/main" id="{14A9F047-1CA8-4FD3-F960-F4242E7BACD7}"/>
              </a:ext>
            </a:extLst>
          </p:cNvPr>
          <p:cNvPicPr>
            <a:picLocks noChangeAspect="1"/>
          </p:cNvPicPr>
          <p:nvPr/>
        </p:nvPicPr>
        <p:blipFill rotWithShape="1">
          <a:blip r:embed="rId2"/>
          <a:srcRect l="2213" r="4023"/>
          <a:stretch/>
        </p:blipFill>
        <p:spPr>
          <a:xfrm>
            <a:off x="2522356" y="10"/>
            <a:ext cx="9669642" cy="6857990"/>
          </a:xfrm>
          <a:prstGeom prst="rect">
            <a:avLst/>
          </a:prstGeom>
        </p:spPr>
      </p:pic>
      <p:sp>
        <p:nvSpPr>
          <p:cNvPr id="19" name="Rectangle 1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C261BA4-6158-AE9C-A659-A7B2C5A8BAD6}"/>
              </a:ext>
            </a:extLst>
          </p:cNvPr>
          <p:cNvSpPr>
            <a:spLocks noGrp="1"/>
          </p:cNvSpPr>
          <p:nvPr>
            <p:ph type="title"/>
          </p:nvPr>
        </p:nvSpPr>
        <p:spPr>
          <a:xfrm>
            <a:off x="838200" y="365125"/>
            <a:ext cx="3822189" cy="1052053"/>
          </a:xfrm>
        </p:spPr>
        <p:txBody>
          <a:bodyPr>
            <a:normAutofit/>
          </a:bodyPr>
          <a:lstStyle/>
          <a:p>
            <a:endParaRPr lang="en-US" sz="4000"/>
          </a:p>
        </p:txBody>
      </p:sp>
      <p:sp>
        <p:nvSpPr>
          <p:cNvPr id="3" name="Content Placeholder 2">
            <a:extLst>
              <a:ext uri="{FF2B5EF4-FFF2-40B4-BE49-F238E27FC236}">
                <a16:creationId xmlns:a16="http://schemas.microsoft.com/office/drawing/2014/main" id="{09C88AB4-E5F5-80BC-7423-EBD99DE0A586}"/>
              </a:ext>
            </a:extLst>
          </p:cNvPr>
          <p:cNvSpPr>
            <a:spLocks noGrp="1"/>
          </p:cNvSpPr>
          <p:nvPr>
            <p:ph idx="1"/>
          </p:nvPr>
        </p:nvSpPr>
        <p:spPr>
          <a:xfrm>
            <a:off x="838200" y="1908314"/>
            <a:ext cx="3822189" cy="4268649"/>
          </a:xfrm>
        </p:spPr>
        <p:txBody>
          <a:bodyPr vert="horz" lIns="91440" tIns="45720" rIns="91440" bIns="45720" rtlCol="0" anchor="t">
            <a:normAutofit/>
          </a:bodyPr>
          <a:lstStyle/>
          <a:p>
            <a:r>
              <a:rPr lang="en-US" sz="2000" dirty="0">
                <a:latin typeface="Times New Roman"/>
                <a:ea typeface="+mn-lt"/>
                <a:cs typeface="+mn-lt"/>
              </a:rPr>
              <a:t>The management approach is the same as for anterior dislocation with the exception of avoiding the position of humeral flexion with adduction and internal rotation during the acute and healing phases.</a:t>
            </a:r>
          </a:p>
          <a:p>
            <a:r>
              <a:rPr lang="en-US" sz="2000" dirty="0">
                <a:latin typeface="Times New Roman"/>
                <a:ea typeface="+mn-lt"/>
                <a:cs typeface="+mn-lt"/>
              </a:rPr>
              <a:t>When mobilization is allowed, begin joint mobilization techniques using all appropriate glides except the posterior glide. Posterior glide is contraindicated.</a:t>
            </a:r>
            <a:endParaRPr lang="en-US" sz="2000">
              <a:latin typeface="Times New Roman"/>
              <a:cs typeface="Calibri"/>
            </a:endParaRPr>
          </a:p>
        </p:txBody>
      </p:sp>
    </p:spTree>
    <p:extLst>
      <p:ext uri="{BB962C8B-B14F-4D97-AF65-F5344CB8AC3E}">
        <p14:creationId xmlns:p14="http://schemas.microsoft.com/office/powerpoint/2010/main" val="8661914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10EB215C-7839-4CEA-AA02-B8F7755F9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91011C6D-05BE-4D99-8C11-A0E478B129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0915134" cy="2251389"/>
          </a:xfrm>
          <a:custGeom>
            <a:avLst/>
            <a:gdLst>
              <a:gd name="connsiteX0" fmla="*/ 0 w 10915134"/>
              <a:gd name="connsiteY0" fmla="*/ 0 h 2251389"/>
              <a:gd name="connsiteX1" fmla="*/ 10915134 w 10915134"/>
              <a:gd name="connsiteY1" fmla="*/ 0 h 2251389"/>
              <a:gd name="connsiteX2" fmla="*/ 10882980 w 10915134"/>
              <a:gd name="connsiteY2" fmla="*/ 49990 h 2251389"/>
              <a:gd name="connsiteX3" fmla="*/ 10834795 w 10915134"/>
              <a:gd name="connsiteY3" fmla="*/ 110024 h 2251389"/>
              <a:gd name="connsiteX4" fmla="*/ 10738392 w 10915134"/>
              <a:gd name="connsiteY4" fmla="*/ 165813 h 2251389"/>
              <a:gd name="connsiteX5" fmla="*/ 10633692 w 10915134"/>
              <a:gd name="connsiteY5" fmla="*/ 209264 h 2251389"/>
              <a:gd name="connsiteX6" fmla="*/ 10586800 w 10915134"/>
              <a:gd name="connsiteY6" fmla="*/ 239716 h 2251389"/>
              <a:gd name="connsiteX7" fmla="*/ 10501658 w 10915134"/>
              <a:gd name="connsiteY7" fmla="*/ 307174 h 2251389"/>
              <a:gd name="connsiteX8" fmla="*/ 10404067 w 10915134"/>
              <a:gd name="connsiteY8" fmla="*/ 412395 h 2251389"/>
              <a:gd name="connsiteX9" fmla="*/ 10380953 w 10915134"/>
              <a:gd name="connsiteY9" fmla="*/ 472334 h 2251389"/>
              <a:gd name="connsiteX10" fmla="*/ 10341416 w 10915134"/>
              <a:gd name="connsiteY10" fmla="*/ 504774 h 2251389"/>
              <a:gd name="connsiteX11" fmla="*/ 10326329 w 10915134"/>
              <a:gd name="connsiteY11" fmla="*/ 523459 h 2251389"/>
              <a:gd name="connsiteX12" fmla="*/ 10298289 w 10915134"/>
              <a:gd name="connsiteY12" fmla="*/ 532173 h 2251389"/>
              <a:gd name="connsiteX13" fmla="*/ 10243127 w 10915134"/>
              <a:gd name="connsiteY13" fmla="*/ 540715 h 2251389"/>
              <a:gd name="connsiteX14" fmla="*/ 10141243 w 10915134"/>
              <a:gd name="connsiteY14" fmla="*/ 592343 h 2251389"/>
              <a:gd name="connsiteX15" fmla="*/ 9940352 w 10915134"/>
              <a:gd name="connsiteY15" fmla="*/ 631518 h 2251389"/>
              <a:gd name="connsiteX16" fmla="*/ 9836226 w 10915134"/>
              <a:gd name="connsiteY16" fmla="*/ 660496 h 2251389"/>
              <a:gd name="connsiteX17" fmla="*/ 9686899 w 10915134"/>
              <a:gd name="connsiteY17" fmla="*/ 683782 h 2251389"/>
              <a:gd name="connsiteX18" fmla="*/ 9578209 w 10915134"/>
              <a:gd name="connsiteY18" fmla="*/ 709781 h 2251389"/>
              <a:gd name="connsiteX19" fmla="*/ 9437298 w 10915134"/>
              <a:gd name="connsiteY19" fmla="*/ 757337 h 2251389"/>
              <a:gd name="connsiteX20" fmla="*/ 9435498 w 10915134"/>
              <a:gd name="connsiteY20" fmla="*/ 759689 h 2251389"/>
              <a:gd name="connsiteX21" fmla="*/ 9413910 w 10915134"/>
              <a:gd name="connsiteY21" fmla="*/ 764531 h 2251389"/>
              <a:gd name="connsiteX22" fmla="*/ 9361370 w 10915134"/>
              <a:gd name="connsiteY22" fmla="*/ 760593 h 2251389"/>
              <a:gd name="connsiteX23" fmla="*/ 9356626 w 10915134"/>
              <a:gd name="connsiteY23" fmla="*/ 764594 h 2251389"/>
              <a:gd name="connsiteX24" fmla="*/ 9311281 w 10915134"/>
              <a:gd name="connsiteY24" fmla="*/ 769260 h 2251389"/>
              <a:gd name="connsiteX25" fmla="*/ 9311173 w 10915134"/>
              <a:gd name="connsiteY25" fmla="*/ 771337 h 2251389"/>
              <a:gd name="connsiteX26" fmla="*/ 9300658 w 10915134"/>
              <a:gd name="connsiteY26" fmla="*/ 781452 h 2251389"/>
              <a:gd name="connsiteX27" fmla="*/ 9279376 w 10915134"/>
              <a:gd name="connsiteY27" fmla="*/ 796188 h 2251389"/>
              <a:gd name="connsiteX28" fmla="*/ 9189502 w 10915134"/>
              <a:gd name="connsiteY28" fmla="*/ 860175 h 2251389"/>
              <a:gd name="connsiteX29" fmla="*/ 9180260 w 10915134"/>
              <a:gd name="connsiteY29" fmla="*/ 862300 h 2251389"/>
              <a:gd name="connsiteX30" fmla="*/ 9180186 w 10915134"/>
              <a:gd name="connsiteY30" fmla="*/ 862799 h 2251389"/>
              <a:gd name="connsiteX31" fmla="*/ 9170652 w 10915134"/>
              <a:gd name="connsiteY31" fmla="*/ 865945 h 2251389"/>
              <a:gd name="connsiteX32" fmla="*/ 9145484 w 10915134"/>
              <a:gd name="connsiteY32" fmla="*/ 870300 h 2251389"/>
              <a:gd name="connsiteX33" fmla="*/ 9140031 w 10915134"/>
              <a:gd name="connsiteY33" fmla="*/ 874741 h 2251389"/>
              <a:gd name="connsiteX34" fmla="*/ 9138892 w 10915134"/>
              <a:gd name="connsiteY34" fmla="*/ 880860 h 2251389"/>
              <a:gd name="connsiteX35" fmla="*/ 9107257 w 10915134"/>
              <a:gd name="connsiteY35" fmla="*/ 903704 h 2251389"/>
              <a:gd name="connsiteX36" fmla="*/ 9034880 w 10915134"/>
              <a:gd name="connsiteY36" fmla="*/ 948837 h 2251389"/>
              <a:gd name="connsiteX37" fmla="*/ 8950600 w 10915134"/>
              <a:gd name="connsiteY37" fmla="*/ 994853 h 2251389"/>
              <a:gd name="connsiteX38" fmla="*/ 8753014 w 10915134"/>
              <a:gd name="connsiteY38" fmla="*/ 1118658 h 2251389"/>
              <a:gd name="connsiteX39" fmla="*/ 8581094 w 10915134"/>
              <a:gd name="connsiteY39" fmla="*/ 1153261 h 2251389"/>
              <a:gd name="connsiteX40" fmla="*/ 8498175 w 10915134"/>
              <a:gd name="connsiteY40" fmla="*/ 1187969 h 2251389"/>
              <a:gd name="connsiteX41" fmla="*/ 8448788 w 10915134"/>
              <a:gd name="connsiteY41" fmla="*/ 1206463 h 2251389"/>
              <a:gd name="connsiteX42" fmla="*/ 8367996 w 10915134"/>
              <a:gd name="connsiteY42" fmla="*/ 1232783 h 2251389"/>
              <a:gd name="connsiteX43" fmla="*/ 8367423 w 10915134"/>
              <a:gd name="connsiteY43" fmla="*/ 1238278 h 2251389"/>
              <a:gd name="connsiteX44" fmla="*/ 8359640 w 10915134"/>
              <a:gd name="connsiteY44" fmla="*/ 1246782 h 2251389"/>
              <a:gd name="connsiteX45" fmla="*/ 8346100 w 10915134"/>
              <a:gd name="connsiteY45" fmla="*/ 1266142 h 2251389"/>
              <a:gd name="connsiteX46" fmla="*/ 8318833 w 10915134"/>
              <a:gd name="connsiteY46" fmla="*/ 1292714 h 2251389"/>
              <a:gd name="connsiteX47" fmla="*/ 8317719 w 10915134"/>
              <a:gd name="connsiteY47" fmla="*/ 1291904 h 2251389"/>
              <a:gd name="connsiteX48" fmla="*/ 8307730 w 10915134"/>
              <a:gd name="connsiteY48" fmla="*/ 1293984 h 2251389"/>
              <a:gd name="connsiteX49" fmla="*/ 8240756 w 10915134"/>
              <a:gd name="connsiteY49" fmla="*/ 1301537 h 2251389"/>
              <a:gd name="connsiteX50" fmla="*/ 8216639 w 10915134"/>
              <a:gd name="connsiteY50" fmla="*/ 1327887 h 2251389"/>
              <a:gd name="connsiteX51" fmla="*/ 8211337 w 10915134"/>
              <a:gd name="connsiteY51" fmla="*/ 1332570 h 2251389"/>
              <a:gd name="connsiteX52" fmla="*/ 8211048 w 10915134"/>
              <a:gd name="connsiteY52" fmla="*/ 1332403 h 2251389"/>
              <a:gd name="connsiteX53" fmla="*/ 8205085 w 10915134"/>
              <a:gd name="connsiteY53" fmla="*/ 1336831 h 2251389"/>
              <a:gd name="connsiteX54" fmla="*/ 8137554 w 10915134"/>
              <a:gd name="connsiteY54" fmla="*/ 1342145 h 2251389"/>
              <a:gd name="connsiteX55" fmla="*/ 8054564 w 10915134"/>
              <a:gd name="connsiteY55" fmla="*/ 1367911 h 2251389"/>
              <a:gd name="connsiteX56" fmla="*/ 7973237 w 10915134"/>
              <a:gd name="connsiteY56" fmla="*/ 1397544 h 2251389"/>
              <a:gd name="connsiteX57" fmla="*/ 7944198 w 10915134"/>
              <a:gd name="connsiteY57" fmla="*/ 1410276 h 2251389"/>
              <a:gd name="connsiteX58" fmla="*/ 7890643 w 10915134"/>
              <a:gd name="connsiteY58" fmla="*/ 1424144 h 2251389"/>
              <a:gd name="connsiteX59" fmla="*/ 7864997 w 10915134"/>
              <a:gd name="connsiteY59" fmla="*/ 1425023 h 2251389"/>
              <a:gd name="connsiteX60" fmla="*/ 7864067 w 10915134"/>
              <a:gd name="connsiteY60" fmla="*/ 1426002 h 2251389"/>
              <a:gd name="connsiteX61" fmla="*/ 7861153 w 10915134"/>
              <a:gd name="connsiteY61" fmla="*/ 1423038 h 2251389"/>
              <a:gd name="connsiteX62" fmla="*/ 7844586 w 10915134"/>
              <a:gd name="connsiteY62" fmla="*/ 1429169 h 2251389"/>
              <a:gd name="connsiteX63" fmla="*/ 7840350 w 10915134"/>
              <a:gd name="connsiteY63" fmla="*/ 1432451 h 2251389"/>
              <a:gd name="connsiteX64" fmla="*/ 7833722 w 10915134"/>
              <a:gd name="connsiteY64" fmla="*/ 1435148 h 2251389"/>
              <a:gd name="connsiteX65" fmla="*/ 7833492 w 10915134"/>
              <a:gd name="connsiteY65" fmla="*/ 1434901 h 2251389"/>
              <a:gd name="connsiteX66" fmla="*/ 7827413 w 10915134"/>
              <a:gd name="connsiteY66" fmla="*/ 1438043 h 2251389"/>
              <a:gd name="connsiteX67" fmla="*/ 7798463 w 10915134"/>
              <a:gd name="connsiteY67" fmla="*/ 1457407 h 2251389"/>
              <a:gd name="connsiteX68" fmla="*/ 7759015 w 10915134"/>
              <a:gd name="connsiteY68" fmla="*/ 1458666 h 2251389"/>
              <a:gd name="connsiteX69" fmla="*/ 7752684 w 10915134"/>
              <a:gd name="connsiteY69" fmla="*/ 1444792 h 2251389"/>
              <a:gd name="connsiteX70" fmla="*/ 7747867 w 10915134"/>
              <a:gd name="connsiteY70" fmla="*/ 1447976 h 2251389"/>
              <a:gd name="connsiteX71" fmla="*/ 7738750 w 10915134"/>
              <a:gd name="connsiteY71" fmla="*/ 1456574 h 2251389"/>
              <a:gd name="connsiteX72" fmla="*/ 7735619 w 10915134"/>
              <a:gd name="connsiteY72" fmla="*/ 1456320 h 2251389"/>
              <a:gd name="connsiteX73" fmla="*/ 7705072 w 10915134"/>
              <a:gd name="connsiteY73" fmla="*/ 1465768 h 2251389"/>
              <a:gd name="connsiteX74" fmla="*/ 7696073 w 10915134"/>
              <a:gd name="connsiteY74" fmla="*/ 1462212 h 2251389"/>
              <a:gd name="connsiteX75" fmla="*/ 7692096 w 10915134"/>
              <a:gd name="connsiteY75" fmla="*/ 1462163 h 2251389"/>
              <a:gd name="connsiteX76" fmla="*/ 7674689 w 10915134"/>
              <a:gd name="connsiteY76" fmla="*/ 1477613 h 2251389"/>
              <a:gd name="connsiteX77" fmla="*/ 7665348 w 10915134"/>
              <a:gd name="connsiteY77" fmla="*/ 1483862 h 2251389"/>
              <a:gd name="connsiteX78" fmla="*/ 7606276 w 10915134"/>
              <a:gd name="connsiteY78" fmla="*/ 1538521 h 2251389"/>
              <a:gd name="connsiteX79" fmla="*/ 7504695 w 10915134"/>
              <a:gd name="connsiteY79" fmla="*/ 1566686 h 2251389"/>
              <a:gd name="connsiteX80" fmla="*/ 7401270 w 10915134"/>
              <a:gd name="connsiteY80" fmla="*/ 1597361 h 2251389"/>
              <a:gd name="connsiteX81" fmla="*/ 7320321 w 10915134"/>
              <a:gd name="connsiteY81" fmla="*/ 1619535 h 2251389"/>
              <a:gd name="connsiteX82" fmla="*/ 7149526 w 10915134"/>
              <a:gd name="connsiteY82" fmla="*/ 1743630 h 2251389"/>
              <a:gd name="connsiteX83" fmla="*/ 7105391 w 10915134"/>
              <a:gd name="connsiteY83" fmla="*/ 1752328 h 2251389"/>
              <a:gd name="connsiteX84" fmla="*/ 7071654 w 10915134"/>
              <a:gd name="connsiteY84" fmla="*/ 1785091 h 2251389"/>
              <a:gd name="connsiteX85" fmla="*/ 7054359 w 10915134"/>
              <a:gd name="connsiteY85" fmla="*/ 1782439 h 2251389"/>
              <a:gd name="connsiteX86" fmla="*/ 7051319 w 10915134"/>
              <a:gd name="connsiteY86" fmla="*/ 1781706 h 2251389"/>
              <a:gd name="connsiteX87" fmla="*/ 7040377 w 10915134"/>
              <a:gd name="connsiteY87" fmla="*/ 1784767 h 2251389"/>
              <a:gd name="connsiteX88" fmla="*/ 7035771 w 10915134"/>
              <a:gd name="connsiteY88" fmla="*/ 1778137 h 2251389"/>
              <a:gd name="connsiteX89" fmla="*/ 7018208 w 10915134"/>
              <a:gd name="connsiteY89" fmla="*/ 1777373 h 2251389"/>
              <a:gd name="connsiteX90" fmla="*/ 6998493 w 10915134"/>
              <a:gd name="connsiteY90" fmla="*/ 1785098 h 2251389"/>
              <a:gd name="connsiteX91" fmla="*/ 6928288 w 10915134"/>
              <a:gd name="connsiteY91" fmla="*/ 1811732 h 2251389"/>
              <a:gd name="connsiteX92" fmla="*/ 6917773 w 10915134"/>
              <a:gd name="connsiteY92" fmla="*/ 1820666 h 2251389"/>
              <a:gd name="connsiteX93" fmla="*/ 6881789 w 10915134"/>
              <a:gd name="connsiteY93" fmla="*/ 1828309 h 2251389"/>
              <a:gd name="connsiteX94" fmla="*/ 6879926 w 10915134"/>
              <a:gd name="connsiteY94" fmla="*/ 1830591 h 2251389"/>
              <a:gd name="connsiteX95" fmla="*/ 6845508 w 10915134"/>
              <a:gd name="connsiteY95" fmla="*/ 1841035 h 2251389"/>
              <a:gd name="connsiteX96" fmla="*/ 6786683 w 10915134"/>
              <a:gd name="connsiteY96" fmla="*/ 1868367 h 2251389"/>
              <a:gd name="connsiteX97" fmla="*/ 6773874 w 10915134"/>
              <a:gd name="connsiteY97" fmla="*/ 1863267 h 2251389"/>
              <a:gd name="connsiteX98" fmla="*/ 6771241 w 10915134"/>
              <a:gd name="connsiteY98" fmla="*/ 1859449 h 2251389"/>
              <a:gd name="connsiteX99" fmla="*/ 6755065 w 10915134"/>
              <a:gd name="connsiteY99" fmla="*/ 1866822 h 2251389"/>
              <a:gd name="connsiteX100" fmla="*/ 6740854 w 10915134"/>
              <a:gd name="connsiteY100" fmla="*/ 1865352 h 2251389"/>
              <a:gd name="connsiteX101" fmla="*/ 6730997 w 10915134"/>
              <a:gd name="connsiteY101" fmla="*/ 1874155 h 2251389"/>
              <a:gd name="connsiteX102" fmla="*/ 6714212 w 10915134"/>
              <a:gd name="connsiteY102" fmla="*/ 1876293 h 2251389"/>
              <a:gd name="connsiteX103" fmla="*/ 6693130 w 10915134"/>
              <a:gd name="connsiteY103" fmla="*/ 1876808 h 2251389"/>
              <a:gd name="connsiteX104" fmla="*/ 6674405 w 10915134"/>
              <a:gd name="connsiteY104" fmla="*/ 1873459 h 2251389"/>
              <a:gd name="connsiteX105" fmla="*/ 6647714 w 10915134"/>
              <a:gd name="connsiteY105" fmla="*/ 1878941 h 2251389"/>
              <a:gd name="connsiteX106" fmla="*/ 6586613 w 10915134"/>
              <a:gd name="connsiteY106" fmla="*/ 1887053 h 2251389"/>
              <a:gd name="connsiteX107" fmla="*/ 6540424 w 10915134"/>
              <a:gd name="connsiteY107" fmla="*/ 1893269 h 2251389"/>
              <a:gd name="connsiteX108" fmla="*/ 6460034 w 10915134"/>
              <a:gd name="connsiteY108" fmla="*/ 1911286 h 2251389"/>
              <a:gd name="connsiteX109" fmla="*/ 6445449 w 10915134"/>
              <a:gd name="connsiteY109" fmla="*/ 1926499 h 2251389"/>
              <a:gd name="connsiteX110" fmla="*/ 6407092 w 10915134"/>
              <a:gd name="connsiteY110" fmla="*/ 1921993 h 2251389"/>
              <a:gd name="connsiteX111" fmla="*/ 6396332 w 10915134"/>
              <a:gd name="connsiteY111" fmla="*/ 1907025 h 2251389"/>
              <a:gd name="connsiteX112" fmla="*/ 6347048 w 10915134"/>
              <a:gd name="connsiteY112" fmla="*/ 1912130 h 2251389"/>
              <a:gd name="connsiteX113" fmla="*/ 6302270 w 10915134"/>
              <a:gd name="connsiteY113" fmla="*/ 1933613 h 2251389"/>
              <a:gd name="connsiteX114" fmla="*/ 6243078 w 10915134"/>
              <a:gd name="connsiteY114" fmla="*/ 1945644 h 2251389"/>
              <a:gd name="connsiteX115" fmla="*/ 6207738 w 10915134"/>
              <a:gd name="connsiteY115" fmla="*/ 1953011 h 2251389"/>
              <a:gd name="connsiteX116" fmla="*/ 6108781 w 10915134"/>
              <a:gd name="connsiteY116" fmla="*/ 1959474 h 2251389"/>
              <a:gd name="connsiteX117" fmla="*/ 6103698 w 10915134"/>
              <a:gd name="connsiteY117" fmla="*/ 1959304 h 2251389"/>
              <a:gd name="connsiteX118" fmla="*/ 6087017 w 10915134"/>
              <a:gd name="connsiteY118" fmla="*/ 1969078 h 2251389"/>
              <a:gd name="connsiteX119" fmla="*/ 6086313 w 10915134"/>
              <a:gd name="connsiteY119" fmla="*/ 1971580 h 2251389"/>
              <a:gd name="connsiteX120" fmla="*/ 6024291 w 10915134"/>
              <a:gd name="connsiteY120" fmla="*/ 1966761 h 2251389"/>
              <a:gd name="connsiteX121" fmla="*/ 6016853 w 10915134"/>
              <a:gd name="connsiteY121" fmla="*/ 1970526 h 2251389"/>
              <a:gd name="connsiteX122" fmla="*/ 5975404 w 10915134"/>
              <a:gd name="connsiteY122" fmla="*/ 1961749 h 2251389"/>
              <a:gd name="connsiteX123" fmla="*/ 5954536 w 10915134"/>
              <a:gd name="connsiteY123" fmla="*/ 1960220 h 2251389"/>
              <a:gd name="connsiteX124" fmla="*/ 5917280 w 10915134"/>
              <a:gd name="connsiteY124" fmla="*/ 1954478 h 2251389"/>
              <a:gd name="connsiteX125" fmla="*/ 5914232 w 10915134"/>
              <a:gd name="connsiteY125" fmla="*/ 1956919 h 2251389"/>
              <a:gd name="connsiteX126" fmla="*/ 5906850 w 10915134"/>
              <a:gd name="connsiteY126" fmla="*/ 1954702 h 2251389"/>
              <a:gd name="connsiteX127" fmla="*/ 5901461 w 10915134"/>
              <a:gd name="connsiteY127" fmla="*/ 1957577 h 2251389"/>
              <a:gd name="connsiteX128" fmla="*/ 5895317 w 10915134"/>
              <a:gd name="connsiteY128" fmla="*/ 1956828 h 2251389"/>
              <a:gd name="connsiteX129" fmla="*/ 5831128 w 10915134"/>
              <a:gd name="connsiteY129" fmla="*/ 1968382 h 2251389"/>
              <a:gd name="connsiteX130" fmla="*/ 5817261 w 10915134"/>
              <a:gd name="connsiteY130" fmla="*/ 1966124 h 2251389"/>
              <a:gd name="connsiteX131" fmla="*/ 5806791 w 10915134"/>
              <a:gd name="connsiteY131" fmla="*/ 1974713 h 2251389"/>
              <a:gd name="connsiteX132" fmla="*/ 5762574 w 10915134"/>
              <a:gd name="connsiteY132" fmla="*/ 1976973 h 2251389"/>
              <a:gd name="connsiteX133" fmla="*/ 5747297 w 10915134"/>
              <a:gd name="connsiteY133" fmla="*/ 1970252 h 2251389"/>
              <a:gd name="connsiteX134" fmla="*/ 5733169 w 10915134"/>
              <a:gd name="connsiteY134" fmla="*/ 1965433 h 2251389"/>
              <a:gd name="connsiteX135" fmla="*/ 5731338 w 10915134"/>
              <a:gd name="connsiteY135" fmla="*/ 1965447 h 2251389"/>
              <a:gd name="connsiteX136" fmla="*/ 5712957 w 10915134"/>
              <a:gd name="connsiteY136" fmla="*/ 1965596 h 2251389"/>
              <a:gd name="connsiteX137" fmla="*/ 5678760 w 10915134"/>
              <a:gd name="connsiteY137" fmla="*/ 1965873 h 2251389"/>
              <a:gd name="connsiteX138" fmla="*/ 5612457 w 10915134"/>
              <a:gd name="connsiteY138" fmla="*/ 1972287 h 2251389"/>
              <a:gd name="connsiteX139" fmla="*/ 5462439 w 10915134"/>
              <a:gd name="connsiteY139" fmla="*/ 1941766 h 2251389"/>
              <a:gd name="connsiteX140" fmla="*/ 5249426 w 10915134"/>
              <a:gd name="connsiteY140" fmla="*/ 1957993 h 2251389"/>
              <a:gd name="connsiteX141" fmla="*/ 4795460 w 10915134"/>
              <a:gd name="connsiteY141" fmla="*/ 2018541 h 2251389"/>
              <a:gd name="connsiteX142" fmla="*/ 4698875 w 10915134"/>
              <a:gd name="connsiteY142" fmla="*/ 2031693 h 2251389"/>
              <a:gd name="connsiteX143" fmla="*/ 4635334 w 10915134"/>
              <a:gd name="connsiteY143" fmla="*/ 2035504 h 2251389"/>
              <a:gd name="connsiteX144" fmla="*/ 4529228 w 10915134"/>
              <a:gd name="connsiteY144" fmla="*/ 2076609 h 2251389"/>
              <a:gd name="connsiteX145" fmla="*/ 4408461 w 10915134"/>
              <a:gd name="connsiteY145" fmla="*/ 2090939 h 2251389"/>
              <a:gd name="connsiteX146" fmla="*/ 4254651 w 10915134"/>
              <a:gd name="connsiteY146" fmla="*/ 2101730 h 2251389"/>
              <a:gd name="connsiteX147" fmla="*/ 4213233 w 10915134"/>
              <a:gd name="connsiteY147" fmla="*/ 2120326 h 2251389"/>
              <a:gd name="connsiteX148" fmla="*/ 4153938 w 10915134"/>
              <a:gd name="connsiteY148" fmla="*/ 2137520 h 2251389"/>
              <a:gd name="connsiteX149" fmla="*/ 4050969 w 10915134"/>
              <a:gd name="connsiteY149" fmla="*/ 2177971 h 2251389"/>
              <a:gd name="connsiteX150" fmla="*/ 3933162 w 10915134"/>
              <a:gd name="connsiteY150" fmla="*/ 2199509 h 2251389"/>
              <a:gd name="connsiteX151" fmla="*/ 3797609 w 10915134"/>
              <a:gd name="connsiteY151" fmla="*/ 2185813 h 2251389"/>
              <a:gd name="connsiteX152" fmla="*/ 3723511 w 10915134"/>
              <a:gd name="connsiteY152" fmla="*/ 2185401 h 2251389"/>
              <a:gd name="connsiteX153" fmla="*/ 3478465 w 10915134"/>
              <a:gd name="connsiteY153" fmla="*/ 2181087 h 2251389"/>
              <a:gd name="connsiteX154" fmla="*/ 3308996 w 10915134"/>
              <a:gd name="connsiteY154" fmla="*/ 2177978 h 2251389"/>
              <a:gd name="connsiteX155" fmla="*/ 3260282 w 10915134"/>
              <a:gd name="connsiteY155" fmla="*/ 2194479 h 2251389"/>
              <a:gd name="connsiteX156" fmla="*/ 3178557 w 10915134"/>
              <a:gd name="connsiteY156" fmla="*/ 2221451 h 2251389"/>
              <a:gd name="connsiteX157" fmla="*/ 3097074 w 10915134"/>
              <a:gd name="connsiteY157" fmla="*/ 2229837 h 2251389"/>
              <a:gd name="connsiteX158" fmla="*/ 3029944 w 10915134"/>
              <a:gd name="connsiteY158" fmla="*/ 2248531 h 2251389"/>
              <a:gd name="connsiteX159" fmla="*/ 2964870 w 10915134"/>
              <a:gd name="connsiteY159" fmla="*/ 2251389 h 2251389"/>
              <a:gd name="connsiteX160" fmla="*/ 2931496 w 10915134"/>
              <a:gd name="connsiteY160" fmla="*/ 2243024 h 2251389"/>
              <a:gd name="connsiteX161" fmla="*/ 2892959 w 10915134"/>
              <a:gd name="connsiteY161" fmla="*/ 2233969 h 2251389"/>
              <a:gd name="connsiteX162" fmla="*/ 2839074 w 10915134"/>
              <a:gd name="connsiteY162" fmla="*/ 2225008 h 2251389"/>
              <a:gd name="connsiteX163" fmla="*/ 2693779 w 10915134"/>
              <a:gd name="connsiteY163" fmla="*/ 2231570 h 2251389"/>
              <a:gd name="connsiteX164" fmla="*/ 2523799 w 10915134"/>
              <a:gd name="connsiteY164" fmla="*/ 2236547 h 2251389"/>
              <a:gd name="connsiteX165" fmla="*/ 2340069 w 10915134"/>
              <a:gd name="connsiteY165" fmla="*/ 2220699 h 2251389"/>
              <a:gd name="connsiteX166" fmla="*/ 2076408 w 10915134"/>
              <a:gd name="connsiteY166" fmla="*/ 2194398 h 2251389"/>
              <a:gd name="connsiteX167" fmla="*/ 1983593 w 10915134"/>
              <a:gd name="connsiteY167" fmla="*/ 2219360 h 2251389"/>
              <a:gd name="connsiteX168" fmla="*/ 1853105 w 10915134"/>
              <a:gd name="connsiteY168" fmla="*/ 2214141 h 2251389"/>
              <a:gd name="connsiteX169" fmla="*/ 1748511 w 10915134"/>
              <a:gd name="connsiteY169" fmla="*/ 2178472 h 2251389"/>
              <a:gd name="connsiteX170" fmla="*/ 1633422 w 10915134"/>
              <a:gd name="connsiteY170" fmla="*/ 2143415 h 2251389"/>
              <a:gd name="connsiteX171" fmla="*/ 1558946 w 10915134"/>
              <a:gd name="connsiteY171" fmla="*/ 2128843 h 2251389"/>
              <a:gd name="connsiteX172" fmla="*/ 1385344 w 10915134"/>
              <a:gd name="connsiteY172" fmla="*/ 2124817 h 2251389"/>
              <a:gd name="connsiteX173" fmla="*/ 1227473 w 10915134"/>
              <a:gd name="connsiteY173" fmla="*/ 2113291 h 2251389"/>
              <a:gd name="connsiteX174" fmla="*/ 1088711 w 10915134"/>
              <a:gd name="connsiteY174" fmla="*/ 2097947 h 2251389"/>
              <a:gd name="connsiteX175" fmla="*/ 939259 w 10915134"/>
              <a:gd name="connsiteY175" fmla="*/ 2073411 h 2251389"/>
              <a:gd name="connsiteX176" fmla="*/ 914345 w 10915134"/>
              <a:gd name="connsiteY176" fmla="*/ 2063135 h 2251389"/>
              <a:gd name="connsiteX177" fmla="*/ 879393 w 10915134"/>
              <a:gd name="connsiteY177" fmla="*/ 2068419 h 2251389"/>
              <a:gd name="connsiteX178" fmla="*/ 739242 w 10915134"/>
              <a:gd name="connsiteY178" fmla="*/ 2091539 h 2251389"/>
              <a:gd name="connsiteX179" fmla="*/ 628509 w 10915134"/>
              <a:gd name="connsiteY179" fmla="*/ 2108134 h 2251389"/>
              <a:gd name="connsiteX180" fmla="*/ 508046 w 10915134"/>
              <a:gd name="connsiteY180" fmla="*/ 2109851 h 2251389"/>
              <a:gd name="connsiteX181" fmla="*/ 408793 w 10915134"/>
              <a:gd name="connsiteY181" fmla="*/ 2105335 h 2251389"/>
              <a:gd name="connsiteX182" fmla="*/ 259142 w 10915134"/>
              <a:gd name="connsiteY182" fmla="*/ 2115883 h 2251389"/>
              <a:gd name="connsiteX183" fmla="*/ 91266 w 10915134"/>
              <a:gd name="connsiteY183" fmla="*/ 2135533 h 2251389"/>
              <a:gd name="connsiteX184" fmla="*/ 12251 w 10915134"/>
              <a:gd name="connsiteY184" fmla="*/ 2121489 h 2251389"/>
              <a:gd name="connsiteX185" fmla="*/ 0 w 10915134"/>
              <a:gd name="connsiteY185" fmla="*/ 2122164 h 2251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10915134" h="2251389">
                <a:moveTo>
                  <a:pt x="0" y="0"/>
                </a:moveTo>
                <a:lnTo>
                  <a:pt x="10915134" y="0"/>
                </a:lnTo>
                <a:lnTo>
                  <a:pt x="10882980" y="49990"/>
                </a:lnTo>
                <a:cubicBezTo>
                  <a:pt x="10880871" y="52147"/>
                  <a:pt x="10836905" y="107867"/>
                  <a:pt x="10834795" y="110024"/>
                </a:cubicBezTo>
                <a:cubicBezTo>
                  <a:pt x="10820319" y="128194"/>
                  <a:pt x="10762503" y="175620"/>
                  <a:pt x="10738392" y="165813"/>
                </a:cubicBezTo>
                <a:cubicBezTo>
                  <a:pt x="10748670" y="186392"/>
                  <a:pt x="10638347" y="188684"/>
                  <a:pt x="10633692" y="209264"/>
                </a:cubicBezTo>
                <a:cubicBezTo>
                  <a:pt x="10631767" y="225908"/>
                  <a:pt x="10597419" y="233945"/>
                  <a:pt x="10586800" y="239716"/>
                </a:cubicBezTo>
                <a:cubicBezTo>
                  <a:pt x="10579628" y="256520"/>
                  <a:pt x="10520682" y="224915"/>
                  <a:pt x="10501658" y="307174"/>
                </a:cubicBezTo>
                <a:cubicBezTo>
                  <a:pt x="10447727" y="313339"/>
                  <a:pt x="10447126" y="425780"/>
                  <a:pt x="10404067" y="412395"/>
                </a:cubicBezTo>
                <a:cubicBezTo>
                  <a:pt x="10392937" y="413598"/>
                  <a:pt x="10388815" y="467371"/>
                  <a:pt x="10380953" y="472334"/>
                </a:cubicBezTo>
                <a:lnTo>
                  <a:pt x="10341416" y="504774"/>
                </a:lnTo>
                <a:lnTo>
                  <a:pt x="10326329" y="523459"/>
                </a:lnTo>
                <a:lnTo>
                  <a:pt x="10298289" y="532173"/>
                </a:lnTo>
                <a:cubicBezTo>
                  <a:pt x="10284422" y="535049"/>
                  <a:pt x="10265952" y="533199"/>
                  <a:pt x="10243127" y="540715"/>
                </a:cubicBezTo>
                <a:cubicBezTo>
                  <a:pt x="10203910" y="562831"/>
                  <a:pt x="10165274" y="534580"/>
                  <a:pt x="10141243" y="592343"/>
                </a:cubicBezTo>
                <a:cubicBezTo>
                  <a:pt x="10059374" y="598371"/>
                  <a:pt x="10021953" y="650378"/>
                  <a:pt x="9940352" y="631518"/>
                </a:cubicBezTo>
                <a:cubicBezTo>
                  <a:pt x="9959797" y="646419"/>
                  <a:pt x="9860152" y="623282"/>
                  <a:pt x="9836226" y="660496"/>
                </a:cubicBezTo>
                <a:cubicBezTo>
                  <a:pt x="9788121" y="672556"/>
                  <a:pt x="9760988" y="668531"/>
                  <a:pt x="9686899" y="683782"/>
                </a:cubicBezTo>
                <a:cubicBezTo>
                  <a:pt x="9623800" y="700369"/>
                  <a:pt x="9613948" y="700871"/>
                  <a:pt x="9578209" y="709781"/>
                </a:cubicBezTo>
                <a:lnTo>
                  <a:pt x="9437298" y="757337"/>
                </a:lnTo>
                <a:lnTo>
                  <a:pt x="9435498" y="759689"/>
                </a:lnTo>
                <a:cubicBezTo>
                  <a:pt x="9426240" y="765982"/>
                  <a:pt x="9419508" y="766527"/>
                  <a:pt x="9413910" y="764531"/>
                </a:cubicBezTo>
                <a:lnTo>
                  <a:pt x="9361370" y="760593"/>
                </a:lnTo>
                <a:lnTo>
                  <a:pt x="9356626" y="764594"/>
                </a:lnTo>
                <a:lnTo>
                  <a:pt x="9311281" y="769260"/>
                </a:lnTo>
                <a:cubicBezTo>
                  <a:pt x="9311245" y="769953"/>
                  <a:pt x="9311210" y="770644"/>
                  <a:pt x="9311173" y="771337"/>
                </a:cubicBezTo>
                <a:cubicBezTo>
                  <a:pt x="9309900" y="776105"/>
                  <a:pt x="9307010" y="779823"/>
                  <a:pt x="9300658" y="781452"/>
                </a:cubicBezTo>
                <a:cubicBezTo>
                  <a:pt x="9318003" y="808459"/>
                  <a:pt x="9299643" y="793767"/>
                  <a:pt x="9279376" y="796188"/>
                </a:cubicBezTo>
                <a:cubicBezTo>
                  <a:pt x="9260850" y="809309"/>
                  <a:pt x="9206021" y="849156"/>
                  <a:pt x="9189502" y="860175"/>
                </a:cubicBezTo>
                <a:lnTo>
                  <a:pt x="9180260" y="862300"/>
                </a:lnTo>
                <a:cubicBezTo>
                  <a:pt x="9180236" y="862466"/>
                  <a:pt x="9180211" y="862633"/>
                  <a:pt x="9180186" y="862799"/>
                </a:cubicBezTo>
                <a:cubicBezTo>
                  <a:pt x="9178407" y="864232"/>
                  <a:pt x="9175456" y="865295"/>
                  <a:pt x="9170652" y="865945"/>
                </a:cubicBezTo>
                <a:lnTo>
                  <a:pt x="9145484" y="870300"/>
                </a:lnTo>
                <a:lnTo>
                  <a:pt x="9140031" y="874741"/>
                </a:lnTo>
                <a:lnTo>
                  <a:pt x="9138892" y="880860"/>
                </a:lnTo>
                <a:lnTo>
                  <a:pt x="9107257" y="903704"/>
                </a:lnTo>
                <a:cubicBezTo>
                  <a:pt x="9091321" y="899193"/>
                  <a:pt x="9043942" y="941365"/>
                  <a:pt x="9034880" y="948837"/>
                </a:cubicBezTo>
                <a:lnTo>
                  <a:pt x="8950600" y="994853"/>
                </a:lnTo>
                <a:cubicBezTo>
                  <a:pt x="8865196" y="1081843"/>
                  <a:pt x="8818875" y="1077389"/>
                  <a:pt x="8753014" y="1118658"/>
                </a:cubicBezTo>
                <a:cubicBezTo>
                  <a:pt x="8692981" y="1124704"/>
                  <a:pt x="8636332" y="1128410"/>
                  <a:pt x="8581094" y="1153261"/>
                </a:cubicBezTo>
                <a:cubicBezTo>
                  <a:pt x="8538621" y="1164812"/>
                  <a:pt x="8511758" y="1169577"/>
                  <a:pt x="8498175" y="1187969"/>
                </a:cubicBezTo>
                <a:lnTo>
                  <a:pt x="8448788" y="1206463"/>
                </a:lnTo>
                <a:lnTo>
                  <a:pt x="8367996" y="1232783"/>
                </a:lnTo>
                <a:cubicBezTo>
                  <a:pt x="8367806" y="1234615"/>
                  <a:pt x="8367614" y="1236446"/>
                  <a:pt x="8367423" y="1238278"/>
                </a:cubicBezTo>
                <a:lnTo>
                  <a:pt x="8359640" y="1246782"/>
                </a:lnTo>
                <a:lnTo>
                  <a:pt x="8346100" y="1266142"/>
                </a:lnTo>
                <a:lnTo>
                  <a:pt x="8318833" y="1292714"/>
                </a:lnTo>
                <a:lnTo>
                  <a:pt x="8317719" y="1291904"/>
                </a:lnTo>
                <a:cubicBezTo>
                  <a:pt x="8314688" y="1290662"/>
                  <a:pt x="8311461" y="1290840"/>
                  <a:pt x="8307730" y="1293984"/>
                </a:cubicBezTo>
                <a:cubicBezTo>
                  <a:pt x="8294903" y="1295590"/>
                  <a:pt x="8255937" y="1295887"/>
                  <a:pt x="8240756" y="1301537"/>
                </a:cubicBezTo>
                <a:cubicBezTo>
                  <a:pt x="8233324" y="1310481"/>
                  <a:pt x="8225256" y="1319366"/>
                  <a:pt x="8216639" y="1327887"/>
                </a:cubicBezTo>
                <a:lnTo>
                  <a:pt x="8211337" y="1332570"/>
                </a:lnTo>
                <a:lnTo>
                  <a:pt x="8211048" y="1332403"/>
                </a:lnTo>
                <a:cubicBezTo>
                  <a:pt x="8209501" y="1332874"/>
                  <a:pt x="8207607" y="1334206"/>
                  <a:pt x="8205085" y="1336831"/>
                </a:cubicBezTo>
                <a:lnTo>
                  <a:pt x="8137554" y="1342145"/>
                </a:lnTo>
                <a:cubicBezTo>
                  <a:pt x="8105705" y="1354688"/>
                  <a:pt x="8080446" y="1339423"/>
                  <a:pt x="8054564" y="1367911"/>
                </a:cubicBezTo>
                <a:cubicBezTo>
                  <a:pt x="8024726" y="1379555"/>
                  <a:pt x="7996957" y="1380148"/>
                  <a:pt x="7973237" y="1397544"/>
                </a:cubicBezTo>
                <a:cubicBezTo>
                  <a:pt x="7961439" y="1393972"/>
                  <a:pt x="7951168" y="1394796"/>
                  <a:pt x="7944198" y="1410276"/>
                </a:cubicBezTo>
                <a:cubicBezTo>
                  <a:pt x="7915673" y="1417804"/>
                  <a:pt x="7905583" y="1403950"/>
                  <a:pt x="7890643" y="1424144"/>
                </a:cubicBezTo>
                <a:cubicBezTo>
                  <a:pt x="7869590" y="1403678"/>
                  <a:pt x="7870757" y="1414314"/>
                  <a:pt x="7864997" y="1425023"/>
                </a:cubicBezTo>
                <a:lnTo>
                  <a:pt x="7864067" y="1426002"/>
                </a:lnTo>
                <a:lnTo>
                  <a:pt x="7861153" y="1423038"/>
                </a:lnTo>
                <a:lnTo>
                  <a:pt x="7844586" y="1429169"/>
                </a:lnTo>
                <a:lnTo>
                  <a:pt x="7840350" y="1432451"/>
                </a:lnTo>
                <a:cubicBezTo>
                  <a:pt x="7837357" y="1434345"/>
                  <a:pt x="7835272" y="1435129"/>
                  <a:pt x="7833722" y="1435148"/>
                </a:cubicBezTo>
                <a:lnTo>
                  <a:pt x="7833492" y="1434901"/>
                </a:lnTo>
                <a:lnTo>
                  <a:pt x="7827413" y="1438043"/>
                </a:lnTo>
                <a:cubicBezTo>
                  <a:pt x="7817294" y="1444069"/>
                  <a:pt x="7807591" y="1450613"/>
                  <a:pt x="7798463" y="1457407"/>
                </a:cubicBezTo>
                <a:cubicBezTo>
                  <a:pt x="7789625" y="1446704"/>
                  <a:pt x="7769649" y="1464040"/>
                  <a:pt x="7759015" y="1458666"/>
                </a:cubicBezTo>
                <a:lnTo>
                  <a:pt x="7752684" y="1444792"/>
                </a:lnTo>
                <a:lnTo>
                  <a:pt x="7747867" y="1447976"/>
                </a:lnTo>
                <a:lnTo>
                  <a:pt x="7738750" y="1456574"/>
                </a:lnTo>
                <a:cubicBezTo>
                  <a:pt x="7737328" y="1457741"/>
                  <a:pt x="7736297" y="1457914"/>
                  <a:pt x="7735619" y="1456320"/>
                </a:cubicBezTo>
                <a:cubicBezTo>
                  <a:pt x="7730006" y="1457852"/>
                  <a:pt x="7711662" y="1464787"/>
                  <a:pt x="7705072" y="1465768"/>
                </a:cubicBezTo>
                <a:lnTo>
                  <a:pt x="7696073" y="1462212"/>
                </a:lnTo>
                <a:lnTo>
                  <a:pt x="7692096" y="1462163"/>
                </a:lnTo>
                <a:lnTo>
                  <a:pt x="7674689" y="1477613"/>
                </a:lnTo>
                <a:lnTo>
                  <a:pt x="7665348" y="1483862"/>
                </a:lnTo>
                <a:lnTo>
                  <a:pt x="7606276" y="1538521"/>
                </a:lnTo>
                <a:lnTo>
                  <a:pt x="7504695" y="1566686"/>
                </a:lnTo>
                <a:cubicBezTo>
                  <a:pt x="7473718" y="1603709"/>
                  <a:pt x="7404436" y="1554658"/>
                  <a:pt x="7401270" y="1597361"/>
                </a:cubicBezTo>
                <a:cubicBezTo>
                  <a:pt x="7369238" y="1613154"/>
                  <a:pt x="7363418" y="1605164"/>
                  <a:pt x="7320321" y="1619535"/>
                </a:cubicBezTo>
                <a:cubicBezTo>
                  <a:pt x="7280514" y="1668809"/>
                  <a:pt x="7198683" y="1708462"/>
                  <a:pt x="7149526" y="1743630"/>
                </a:cubicBezTo>
                <a:cubicBezTo>
                  <a:pt x="7114410" y="1721934"/>
                  <a:pt x="7136043" y="1746476"/>
                  <a:pt x="7105391" y="1752328"/>
                </a:cubicBezTo>
                <a:cubicBezTo>
                  <a:pt x="7119677" y="1779725"/>
                  <a:pt x="7066212" y="1749779"/>
                  <a:pt x="7071654" y="1785091"/>
                </a:cubicBezTo>
                <a:cubicBezTo>
                  <a:pt x="7065905" y="1785038"/>
                  <a:pt x="7060161" y="1783873"/>
                  <a:pt x="7054359" y="1782439"/>
                </a:cubicBezTo>
                <a:lnTo>
                  <a:pt x="7051319" y="1781706"/>
                </a:lnTo>
                <a:lnTo>
                  <a:pt x="7040377" y="1784767"/>
                </a:lnTo>
                <a:lnTo>
                  <a:pt x="7035771" y="1778137"/>
                </a:lnTo>
                <a:lnTo>
                  <a:pt x="7018208" y="1777373"/>
                </a:lnTo>
                <a:cubicBezTo>
                  <a:pt x="7011866" y="1778247"/>
                  <a:pt x="7005318" y="1780539"/>
                  <a:pt x="6998493" y="1785098"/>
                </a:cubicBezTo>
                <a:cubicBezTo>
                  <a:pt x="6983689" y="1806072"/>
                  <a:pt x="6952865" y="1800516"/>
                  <a:pt x="6928288" y="1811732"/>
                </a:cubicBezTo>
                <a:lnTo>
                  <a:pt x="6917773" y="1820666"/>
                </a:lnTo>
                <a:lnTo>
                  <a:pt x="6881789" y="1828309"/>
                </a:lnTo>
                <a:lnTo>
                  <a:pt x="6879926" y="1830591"/>
                </a:lnTo>
                <a:cubicBezTo>
                  <a:pt x="6873880" y="1832712"/>
                  <a:pt x="6861049" y="1834739"/>
                  <a:pt x="6845508" y="1841035"/>
                </a:cubicBezTo>
                <a:lnTo>
                  <a:pt x="6786683" y="1868367"/>
                </a:lnTo>
                <a:lnTo>
                  <a:pt x="6773874" y="1863267"/>
                </a:lnTo>
                <a:lnTo>
                  <a:pt x="6771241" y="1859449"/>
                </a:lnTo>
                <a:lnTo>
                  <a:pt x="6755065" y="1866822"/>
                </a:lnTo>
                <a:lnTo>
                  <a:pt x="6740854" y="1865352"/>
                </a:lnTo>
                <a:lnTo>
                  <a:pt x="6730997" y="1874155"/>
                </a:lnTo>
                <a:lnTo>
                  <a:pt x="6714212" y="1876293"/>
                </a:lnTo>
                <a:cubicBezTo>
                  <a:pt x="6707919" y="1876308"/>
                  <a:pt x="6700834" y="1876122"/>
                  <a:pt x="6693130" y="1876808"/>
                </a:cubicBezTo>
                <a:lnTo>
                  <a:pt x="6674405" y="1873459"/>
                </a:lnTo>
                <a:lnTo>
                  <a:pt x="6647714" y="1878941"/>
                </a:lnTo>
                <a:cubicBezTo>
                  <a:pt x="6627122" y="1883360"/>
                  <a:pt x="6607220" y="1886896"/>
                  <a:pt x="6586613" y="1887053"/>
                </a:cubicBezTo>
                <a:cubicBezTo>
                  <a:pt x="6572205" y="1895536"/>
                  <a:pt x="6557706" y="1900239"/>
                  <a:pt x="6540424" y="1893269"/>
                </a:cubicBezTo>
                <a:cubicBezTo>
                  <a:pt x="6497538" y="1902769"/>
                  <a:pt x="6490601" y="1917381"/>
                  <a:pt x="6460034" y="1911286"/>
                </a:cubicBezTo>
                <a:cubicBezTo>
                  <a:pt x="6453811" y="1919532"/>
                  <a:pt x="6449254" y="1924158"/>
                  <a:pt x="6445449" y="1926499"/>
                </a:cubicBezTo>
                <a:cubicBezTo>
                  <a:pt x="6434030" y="1933525"/>
                  <a:pt x="6429411" y="1919994"/>
                  <a:pt x="6407092" y="1921993"/>
                </a:cubicBezTo>
                <a:cubicBezTo>
                  <a:pt x="6382682" y="1922166"/>
                  <a:pt x="6418607" y="1903450"/>
                  <a:pt x="6396332" y="1907025"/>
                </a:cubicBezTo>
                <a:cubicBezTo>
                  <a:pt x="6376015" y="1918727"/>
                  <a:pt x="6367614" y="1898795"/>
                  <a:pt x="6347048" y="1912130"/>
                </a:cubicBezTo>
                <a:cubicBezTo>
                  <a:pt x="6360109" y="1925598"/>
                  <a:pt x="6297691" y="1920276"/>
                  <a:pt x="6302270" y="1933613"/>
                </a:cubicBezTo>
                <a:cubicBezTo>
                  <a:pt x="6272680" y="1919839"/>
                  <a:pt x="6273323" y="1945036"/>
                  <a:pt x="6243078" y="1945644"/>
                </a:cubicBezTo>
                <a:cubicBezTo>
                  <a:pt x="6226744" y="1941607"/>
                  <a:pt x="6216828" y="1942552"/>
                  <a:pt x="6207738" y="1953011"/>
                </a:cubicBezTo>
                <a:cubicBezTo>
                  <a:pt x="6131633" y="1932600"/>
                  <a:pt x="6170923" y="1959774"/>
                  <a:pt x="6108781" y="1959474"/>
                </a:cubicBezTo>
                <a:lnTo>
                  <a:pt x="6103698" y="1959304"/>
                </a:lnTo>
                <a:lnTo>
                  <a:pt x="6087017" y="1969078"/>
                </a:lnTo>
                <a:cubicBezTo>
                  <a:pt x="6086783" y="1969912"/>
                  <a:pt x="6086547" y="1970745"/>
                  <a:pt x="6086313" y="1971580"/>
                </a:cubicBezTo>
                <a:lnTo>
                  <a:pt x="6024291" y="1966761"/>
                </a:lnTo>
                <a:lnTo>
                  <a:pt x="6016853" y="1970526"/>
                </a:lnTo>
                <a:lnTo>
                  <a:pt x="5975404" y="1961749"/>
                </a:lnTo>
                <a:lnTo>
                  <a:pt x="5954536" y="1960220"/>
                </a:lnTo>
                <a:lnTo>
                  <a:pt x="5917280" y="1954478"/>
                </a:lnTo>
                <a:lnTo>
                  <a:pt x="5914232" y="1956919"/>
                </a:lnTo>
                <a:lnTo>
                  <a:pt x="5906850" y="1954702"/>
                </a:lnTo>
                <a:lnTo>
                  <a:pt x="5901461" y="1957577"/>
                </a:lnTo>
                <a:lnTo>
                  <a:pt x="5895317" y="1956828"/>
                </a:lnTo>
                <a:cubicBezTo>
                  <a:pt x="5883595" y="1958629"/>
                  <a:pt x="5844137" y="1966833"/>
                  <a:pt x="5831128" y="1968382"/>
                </a:cubicBezTo>
                <a:lnTo>
                  <a:pt x="5817261" y="1966124"/>
                </a:lnTo>
                <a:lnTo>
                  <a:pt x="5806791" y="1974713"/>
                </a:lnTo>
                <a:lnTo>
                  <a:pt x="5762574" y="1976973"/>
                </a:lnTo>
                <a:lnTo>
                  <a:pt x="5747297" y="1970252"/>
                </a:lnTo>
                <a:lnTo>
                  <a:pt x="5733169" y="1965433"/>
                </a:lnTo>
                <a:lnTo>
                  <a:pt x="5731338" y="1965447"/>
                </a:lnTo>
                <a:lnTo>
                  <a:pt x="5712957" y="1965596"/>
                </a:lnTo>
                <a:lnTo>
                  <a:pt x="5678760" y="1965873"/>
                </a:lnTo>
                <a:cubicBezTo>
                  <a:pt x="5656934" y="1966331"/>
                  <a:pt x="5634795" y="1967772"/>
                  <a:pt x="5612457" y="1972287"/>
                </a:cubicBezTo>
                <a:cubicBezTo>
                  <a:pt x="5527023" y="1949966"/>
                  <a:pt x="5534401" y="1947926"/>
                  <a:pt x="5462439" y="1941766"/>
                </a:cubicBezTo>
                <a:cubicBezTo>
                  <a:pt x="5427425" y="1917624"/>
                  <a:pt x="5291183" y="1960519"/>
                  <a:pt x="5249426" y="1957993"/>
                </a:cubicBezTo>
                <a:cubicBezTo>
                  <a:pt x="5146406" y="1973328"/>
                  <a:pt x="4927624" y="2044719"/>
                  <a:pt x="4795460" y="2018541"/>
                </a:cubicBezTo>
                <a:cubicBezTo>
                  <a:pt x="4762844" y="2022395"/>
                  <a:pt x="4718233" y="2031407"/>
                  <a:pt x="4698875" y="2031693"/>
                </a:cubicBezTo>
                <a:lnTo>
                  <a:pt x="4635334" y="2035504"/>
                </a:lnTo>
                <a:lnTo>
                  <a:pt x="4529228" y="2076609"/>
                </a:lnTo>
                <a:cubicBezTo>
                  <a:pt x="4475152" y="2050383"/>
                  <a:pt x="4475600" y="2080729"/>
                  <a:pt x="4408461" y="2090939"/>
                </a:cubicBezTo>
                <a:cubicBezTo>
                  <a:pt x="4383821" y="2082708"/>
                  <a:pt x="4268804" y="2082966"/>
                  <a:pt x="4254651" y="2101730"/>
                </a:cubicBezTo>
                <a:cubicBezTo>
                  <a:pt x="4238862" y="2106286"/>
                  <a:pt x="4220313" y="2100544"/>
                  <a:pt x="4213233" y="2120326"/>
                </a:cubicBezTo>
                <a:cubicBezTo>
                  <a:pt x="4201430" y="2144259"/>
                  <a:pt x="4145731" y="2110137"/>
                  <a:pt x="4153938" y="2137520"/>
                </a:cubicBezTo>
                <a:cubicBezTo>
                  <a:pt x="4114396" y="2114195"/>
                  <a:pt x="4083806" y="2164553"/>
                  <a:pt x="4050969" y="2177971"/>
                </a:cubicBezTo>
                <a:cubicBezTo>
                  <a:pt x="4019767" y="2177378"/>
                  <a:pt x="4005088" y="2190554"/>
                  <a:pt x="3933162" y="2199509"/>
                </a:cubicBezTo>
                <a:cubicBezTo>
                  <a:pt x="3898830" y="2172322"/>
                  <a:pt x="3861284" y="2221170"/>
                  <a:pt x="3797609" y="2185813"/>
                </a:cubicBezTo>
                <a:cubicBezTo>
                  <a:pt x="3795667" y="2189772"/>
                  <a:pt x="3776702" y="2186188"/>
                  <a:pt x="3723511" y="2185401"/>
                </a:cubicBezTo>
                <a:cubicBezTo>
                  <a:pt x="3670320" y="2184613"/>
                  <a:pt x="3558625" y="2184230"/>
                  <a:pt x="3478465" y="2181087"/>
                </a:cubicBezTo>
                <a:cubicBezTo>
                  <a:pt x="3387474" y="2181789"/>
                  <a:pt x="3428499" y="2219948"/>
                  <a:pt x="3308996" y="2177978"/>
                </a:cubicBezTo>
                <a:cubicBezTo>
                  <a:pt x="3299910" y="2200517"/>
                  <a:pt x="3285785" y="2202748"/>
                  <a:pt x="3260282" y="2194479"/>
                </a:cubicBezTo>
                <a:cubicBezTo>
                  <a:pt x="3216295" y="2196427"/>
                  <a:pt x="3227371" y="2250251"/>
                  <a:pt x="3178557" y="2221451"/>
                </a:cubicBezTo>
                <a:cubicBezTo>
                  <a:pt x="3146795" y="2234329"/>
                  <a:pt x="3117401" y="2220418"/>
                  <a:pt x="3097074" y="2229837"/>
                </a:cubicBezTo>
                <a:lnTo>
                  <a:pt x="3029944" y="2248531"/>
                </a:lnTo>
                <a:cubicBezTo>
                  <a:pt x="2992804" y="2254069"/>
                  <a:pt x="2982389" y="2213943"/>
                  <a:pt x="2964870" y="2251389"/>
                </a:cubicBezTo>
                <a:lnTo>
                  <a:pt x="2931496" y="2243024"/>
                </a:lnTo>
                <a:lnTo>
                  <a:pt x="2892959" y="2233969"/>
                </a:lnTo>
                <a:cubicBezTo>
                  <a:pt x="2872669" y="2227791"/>
                  <a:pt x="2882203" y="2234774"/>
                  <a:pt x="2839074" y="2225008"/>
                </a:cubicBezTo>
                <a:cubicBezTo>
                  <a:pt x="2811442" y="2251884"/>
                  <a:pt x="2766379" y="2232117"/>
                  <a:pt x="2693779" y="2231570"/>
                </a:cubicBezTo>
                <a:lnTo>
                  <a:pt x="2523799" y="2236547"/>
                </a:lnTo>
                <a:cubicBezTo>
                  <a:pt x="2466172" y="2242686"/>
                  <a:pt x="2414634" y="2227724"/>
                  <a:pt x="2340069" y="2220699"/>
                </a:cubicBezTo>
                <a:cubicBezTo>
                  <a:pt x="2265503" y="2213674"/>
                  <a:pt x="2139796" y="2191971"/>
                  <a:pt x="2076408" y="2194398"/>
                </a:cubicBezTo>
                <a:cubicBezTo>
                  <a:pt x="2032508" y="2197562"/>
                  <a:pt x="2027933" y="2185141"/>
                  <a:pt x="1983593" y="2219360"/>
                </a:cubicBezTo>
                <a:cubicBezTo>
                  <a:pt x="1947094" y="2209205"/>
                  <a:pt x="1890960" y="2218305"/>
                  <a:pt x="1853105" y="2214141"/>
                </a:cubicBezTo>
                <a:cubicBezTo>
                  <a:pt x="1825748" y="2216625"/>
                  <a:pt x="1783192" y="2179879"/>
                  <a:pt x="1748511" y="2178472"/>
                </a:cubicBezTo>
                <a:cubicBezTo>
                  <a:pt x="1703498" y="2196202"/>
                  <a:pt x="1694831" y="2157630"/>
                  <a:pt x="1633422" y="2143415"/>
                </a:cubicBezTo>
                <a:cubicBezTo>
                  <a:pt x="1607630" y="2161065"/>
                  <a:pt x="1579060" y="2145077"/>
                  <a:pt x="1558946" y="2128843"/>
                </a:cubicBezTo>
                <a:cubicBezTo>
                  <a:pt x="1499069" y="2134267"/>
                  <a:pt x="1452565" y="2133855"/>
                  <a:pt x="1385344" y="2124817"/>
                </a:cubicBezTo>
                <a:cubicBezTo>
                  <a:pt x="1312492" y="2145463"/>
                  <a:pt x="1299315" y="2122756"/>
                  <a:pt x="1227473" y="2113291"/>
                </a:cubicBezTo>
                <a:cubicBezTo>
                  <a:pt x="1199075" y="2120045"/>
                  <a:pt x="1149241" y="2095660"/>
                  <a:pt x="1088711" y="2097947"/>
                </a:cubicBezTo>
                <a:cubicBezTo>
                  <a:pt x="1048569" y="2095382"/>
                  <a:pt x="1091396" y="2061344"/>
                  <a:pt x="939259" y="2073411"/>
                </a:cubicBezTo>
                <a:cubicBezTo>
                  <a:pt x="930603" y="2080267"/>
                  <a:pt x="912274" y="2072716"/>
                  <a:pt x="914345" y="2063135"/>
                </a:cubicBezTo>
                <a:cubicBezTo>
                  <a:pt x="904674" y="2065915"/>
                  <a:pt x="881392" y="2083881"/>
                  <a:pt x="879393" y="2068419"/>
                </a:cubicBezTo>
                <a:cubicBezTo>
                  <a:pt x="831068" y="2065554"/>
                  <a:pt x="782797" y="2073516"/>
                  <a:pt x="739242" y="2091539"/>
                </a:cubicBezTo>
                <a:cubicBezTo>
                  <a:pt x="713063" y="2085924"/>
                  <a:pt x="685973" y="2097939"/>
                  <a:pt x="628509" y="2108134"/>
                </a:cubicBezTo>
                <a:cubicBezTo>
                  <a:pt x="575136" y="2076613"/>
                  <a:pt x="570057" y="2131408"/>
                  <a:pt x="508046" y="2109851"/>
                </a:cubicBezTo>
                <a:cubicBezTo>
                  <a:pt x="473420" y="2105939"/>
                  <a:pt x="433697" y="2091842"/>
                  <a:pt x="408793" y="2105335"/>
                </a:cubicBezTo>
                <a:cubicBezTo>
                  <a:pt x="383633" y="2099507"/>
                  <a:pt x="299763" y="2118030"/>
                  <a:pt x="259142" y="2115883"/>
                </a:cubicBezTo>
                <a:cubicBezTo>
                  <a:pt x="191085" y="2103328"/>
                  <a:pt x="127146" y="2128850"/>
                  <a:pt x="91266" y="2135533"/>
                </a:cubicBezTo>
                <a:cubicBezTo>
                  <a:pt x="55346" y="2131669"/>
                  <a:pt x="37547" y="2122850"/>
                  <a:pt x="12251" y="2121489"/>
                </a:cubicBezTo>
                <a:lnTo>
                  <a:pt x="0" y="2122164"/>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B9C6FA2-0BE4-D988-6046-73F54D608108}"/>
              </a:ext>
            </a:extLst>
          </p:cNvPr>
          <p:cNvSpPr>
            <a:spLocks noGrp="1"/>
          </p:cNvSpPr>
          <p:nvPr>
            <p:ph type="title"/>
          </p:nvPr>
        </p:nvSpPr>
        <p:spPr>
          <a:xfrm>
            <a:off x="949011" y="451262"/>
            <a:ext cx="6033950" cy="924779"/>
          </a:xfrm>
        </p:spPr>
        <p:txBody>
          <a:bodyPr>
            <a:normAutofit/>
          </a:bodyPr>
          <a:lstStyle/>
          <a:p>
            <a:r>
              <a:rPr lang="en-US" sz="4100">
                <a:latin typeface="Times New Roman"/>
                <a:cs typeface="Times New Roman"/>
              </a:rPr>
              <a:t>Multidirectional instability</a:t>
            </a:r>
          </a:p>
        </p:txBody>
      </p:sp>
      <p:sp>
        <p:nvSpPr>
          <p:cNvPr id="9" name="Content Placeholder 8">
            <a:extLst>
              <a:ext uri="{FF2B5EF4-FFF2-40B4-BE49-F238E27FC236}">
                <a16:creationId xmlns:a16="http://schemas.microsoft.com/office/drawing/2014/main" id="{F7EDB05A-F409-0109-3E40-33B56518A942}"/>
              </a:ext>
            </a:extLst>
          </p:cNvPr>
          <p:cNvSpPr>
            <a:spLocks noGrp="1"/>
          </p:cNvSpPr>
          <p:nvPr>
            <p:ph idx="1"/>
          </p:nvPr>
        </p:nvSpPr>
        <p:spPr>
          <a:xfrm>
            <a:off x="830259" y="1856992"/>
            <a:ext cx="6400998" cy="4542578"/>
          </a:xfrm>
        </p:spPr>
        <p:txBody>
          <a:bodyPr vert="horz" lIns="91440" tIns="45720" rIns="91440" bIns="45720" rtlCol="0" anchor="t">
            <a:noAutofit/>
          </a:bodyPr>
          <a:lstStyle/>
          <a:p>
            <a:r>
              <a:rPr lang="en-US" sz="2000" dirty="0">
                <a:latin typeface="Times New Roman"/>
                <a:cs typeface="Times New Roman"/>
              </a:rPr>
              <a:t>Multidirectional instability (MDI) of the shoulder is commonly defined as symptomatic glenohumeral subluxation or dislocation in at least 2 directions.</a:t>
            </a:r>
          </a:p>
          <a:p>
            <a:r>
              <a:rPr lang="en-US" sz="2000" dirty="0">
                <a:latin typeface="Times New Roman"/>
                <a:cs typeface="Times New Roman"/>
              </a:rPr>
              <a:t>MDI is typically attributed to a history of microtrauma imposed on a congenitally lax and redundant joint capsule.</a:t>
            </a:r>
          </a:p>
          <a:p>
            <a:r>
              <a:rPr lang="en-US" sz="2000" dirty="0">
                <a:latin typeface="Times New Roman"/>
                <a:cs typeface="Times New Roman"/>
              </a:rPr>
              <a:t>Patients with MDI have reduced muscle strength, altered neuromuscular control, downward rotated scapula which reduces contact area between humeral head and glenoid resulting in excessive HH translation.</a:t>
            </a:r>
          </a:p>
          <a:p>
            <a:r>
              <a:rPr lang="en-US" sz="2000" dirty="0">
                <a:solidFill>
                  <a:schemeClr val="tx1">
                    <a:lumMod val="85000"/>
                    <a:lumOff val="15000"/>
                  </a:schemeClr>
                </a:solidFill>
                <a:latin typeface="Times New Roman"/>
                <a:cs typeface="Times New Roman"/>
              </a:rPr>
              <a:t>The most commonly recommended initial treatment for MDI is a rehabilitation program, with the rationale that strengthening the shoulder muscles compensates for a lack of passive stability and assists in active control.</a:t>
            </a:r>
          </a:p>
          <a:p>
            <a:endParaRPr lang="en-US" sz="2000" dirty="0">
              <a:latin typeface="Times New Roman"/>
              <a:cs typeface="Times New Roman"/>
            </a:endParaRPr>
          </a:p>
          <a:p>
            <a:endParaRPr lang="en-US" sz="2000" dirty="0">
              <a:latin typeface="Times New Roman"/>
              <a:cs typeface="Times New Roman"/>
            </a:endParaRPr>
          </a:p>
        </p:txBody>
      </p:sp>
      <p:sp>
        <p:nvSpPr>
          <p:cNvPr id="41" name="Freeform: Shape 40">
            <a:extLst>
              <a:ext uri="{FF2B5EF4-FFF2-40B4-BE49-F238E27FC236}">
                <a16:creationId xmlns:a16="http://schemas.microsoft.com/office/drawing/2014/main" id="{6BFFEA99-E831-4C3B-8D16-0EA4AB33F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95584" y="610517"/>
            <a:ext cx="4010943" cy="5636963"/>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10" descr="Diagram&#10;&#10;Description automatically generated">
            <a:extLst>
              <a:ext uri="{FF2B5EF4-FFF2-40B4-BE49-F238E27FC236}">
                <a16:creationId xmlns:a16="http://schemas.microsoft.com/office/drawing/2014/main" id="{0A8DB310-9686-2F9F-DCC8-5FBC8EE98C10}"/>
              </a:ext>
            </a:extLst>
          </p:cNvPr>
          <p:cNvPicPr>
            <a:picLocks noChangeAspect="1"/>
          </p:cNvPicPr>
          <p:nvPr/>
        </p:nvPicPr>
        <p:blipFill rotWithShape="1">
          <a:blip r:embed="rId2"/>
          <a:srcRect l="-756"/>
          <a:stretch/>
        </p:blipFill>
        <p:spPr>
          <a:xfrm>
            <a:off x="7648619" y="771383"/>
            <a:ext cx="3903999" cy="5312080"/>
          </a:xfrm>
          <a:prstGeom prst="rect">
            <a:avLst/>
          </a:prstGeom>
        </p:spPr>
      </p:pic>
      <p:sp>
        <p:nvSpPr>
          <p:cNvPr id="43" name="Freeform: Shape 42">
            <a:extLst>
              <a:ext uri="{FF2B5EF4-FFF2-40B4-BE49-F238E27FC236}">
                <a16:creationId xmlns:a16="http://schemas.microsoft.com/office/drawing/2014/main" id="{3B9FD11D-7561-43C8-BE54-00D7DCF0E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5391" y="5800300"/>
            <a:ext cx="5736610" cy="1057702"/>
          </a:xfrm>
          <a:custGeom>
            <a:avLst/>
            <a:gdLst>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379005 w 5741575"/>
              <a:gd name="connsiteY21" fmla="*/ 878900 h 955271"/>
              <a:gd name="connsiteX22" fmla="*/ 585428 w 5741575"/>
              <a:gd name="connsiteY22" fmla="*/ 826440 h 955271"/>
              <a:gd name="connsiteX23" fmla="*/ 787156 w 5741575"/>
              <a:gd name="connsiteY23" fmla="*/ 838447 h 955271"/>
              <a:gd name="connsiteX24" fmla="*/ 898586 w 5741575"/>
              <a:gd name="connsiteY24" fmla="*/ 808502 h 955271"/>
              <a:gd name="connsiteX25" fmla="*/ 924063 w 5741575"/>
              <a:gd name="connsiteY25" fmla="*/ 770210 h 955271"/>
              <a:gd name="connsiteX26" fmla="*/ 1212574 w 5741575"/>
              <a:gd name="connsiteY26" fmla="*/ 724238 h 955271"/>
              <a:gd name="connsiteX27" fmla="*/ 1280768 w 5741575"/>
              <a:gd name="connsiteY27" fmla="*/ 699122 h 955271"/>
              <a:gd name="connsiteX28" fmla="*/ 1352027 w 5741575"/>
              <a:gd name="connsiteY28" fmla="*/ 704323 h 955271"/>
              <a:gd name="connsiteX29" fmla="*/ 1374314 w 5741575"/>
              <a:gd name="connsiteY29" fmla="*/ 688815 h 955271"/>
              <a:gd name="connsiteX30" fmla="*/ 1378034 w 5741575"/>
              <a:gd name="connsiteY30" fmla="*/ 685842 h 955271"/>
              <a:gd name="connsiteX31" fmla="*/ 1395604 w 5741575"/>
              <a:gd name="connsiteY31" fmla="*/ 680460 h 955271"/>
              <a:gd name="connsiteX32" fmla="*/ 1397206 w 5741575"/>
              <a:gd name="connsiteY32" fmla="*/ 670793 h 955271"/>
              <a:gd name="connsiteX33" fmla="*/ 1421250 w 5741575"/>
              <a:gd name="connsiteY33" fmla="*/ 656855 h 955271"/>
              <a:gd name="connsiteX34" fmla="*/ 1454524 w 5741575"/>
              <a:gd name="connsiteY34" fmla="*/ 649224 h 955271"/>
              <a:gd name="connsiteX35" fmla="*/ 1616217 w 5741575"/>
              <a:gd name="connsiteY35" fmla="*/ 622107 h 955271"/>
              <a:gd name="connsiteX36" fmla="*/ 1710928 w 5741575"/>
              <a:gd name="connsiteY36" fmla="*/ 600666 h 955271"/>
              <a:gd name="connsiteX37" fmla="*/ 1743718 w 5741575"/>
              <a:gd name="connsiteY37" fmla="*/ 584327 h 955271"/>
              <a:gd name="connsiteX38" fmla="*/ 1791651 w 5741575"/>
              <a:gd name="connsiteY38" fmla="*/ 567019 h 955271"/>
              <a:gd name="connsiteX39" fmla="*/ 1873778 w 5741575"/>
              <a:gd name="connsiteY39" fmla="*/ 530130 h 955271"/>
              <a:gd name="connsiteX40" fmla="*/ 1988411 w 5741575"/>
              <a:gd name="connsiteY40" fmla="*/ 491599 h 955271"/>
              <a:gd name="connsiteX41" fmla="*/ 2085507 w 5741575"/>
              <a:gd name="connsiteY41" fmla="*/ 498527 h 955271"/>
              <a:gd name="connsiteX42" fmla="*/ 2090767 w 5741575"/>
              <a:gd name="connsiteY42" fmla="*/ 490616 h 955271"/>
              <a:gd name="connsiteX43" fmla="*/ 2151143 w 5741575"/>
              <a:gd name="connsiteY43" fmla="*/ 478332 h 955271"/>
              <a:gd name="connsiteX44" fmla="*/ 2378710 w 5741575"/>
              <a:gd name="connsiteY44" fmla="*/ 477570 h 955271"/>
              <a:gd name="connsiteX45" fmla="*/ 2496256 w 5741575"/>
              <a:gd name="connsiteY45" fmla="*/ 452396 h 955271"/>
              <a:gd name="connsiteX46" fmla="*/ 2535387 w 5741575"/>
              <a:gd name="connsiteY46" fmla="*/ 436645 h 955271"/>
              <a:gd name="connsiteX47" fmla="*/ 2601109 w 5741575"/>
              <a:gd name="connsiteY47" fmla="*/ 410678 h 955271"/>
              <a:gd name="connsiteX48" fmla="*/ 2643855 w 5741575"/>
              <a:gd name="connsiteY48" fmla="*/ 374482 h 955271"/>
              <a:gd name="connsiteX49" fmla="*/ 2657726 w 5741575"/>
              <a:gd name="connsiteY49" fmla="*/ 365841 h 955271"/>
              <a:gd name="connsiteX50" fmla="*/ 2687125 w 5741575"/>
              <a:gd name="connsiteY50" fmla="*/ 366820 h 955271"/>
              <a:gd name="connsiteX51" fmla="*/ 2697479 w 5741575"/>
              <a:gd name="connsiteY51" fmla="*/ 361430 h 955271"/>
              <a:gd name="connsiteX52" fmla="*/ 2701547 w 5741575"/>
              <a:gd name="connsiteY52" fmla="*/ 361545 h 955271"/>
              <a:gd name="connsiteX53" fmla="*/ 2711054 w 5741575"/>
              <a:gd name="connsiteY53" fmla="*/ 360597 h 955271"/>
              <a:gd name="connsiteX54" fmla="*/ 2710438 w 5741575"/>
              <a:gd name="connsiteY54" fmla="*/ 366958 h 955271"/>
              <a:gd name="connsiteX55" fmla="*/ 2722936 w 5741575"/>
              <a:gd name="connsiteY55" fmla="*/ 377633 h 955271"/>
              <a:gd name="connsiteX56" fmla="*/ 2777227 w 5741575"/>
              <a:gd name="connsiteY56" fmla="*/ 368972 h 955271"/>
              <a:gd name="connsiteX57" fmla="*/ 2779510 w 5741575"/>
              <a:gd name="connsiteY57" fmla="*/ 361652 h 955271"/>
              <a:gd name="connsiteX58" fmla="*/ 2786278 w 5741575"/>
              <a:gd name="connsiteY58" fmla="*/ 359869 h 955271"/>
              <a:gd name="connsiteX59" fmla="*/ 2792101 w 5741575"/>
              <a:gd name="connsiteY59" fmla="*/ 365927 h 955271"/>
              <a:gd name="connsiteX60" fmla="*/ 2885545 w 5741575"/>
              <a:gd name="connsiteY60" fmla="*/ 372818 h 955271"/>
              <a:gd name="connsiteX61" fmla="*/ 3009558 w 5741575"/>
              <a:gd name="connsiteY61" fmla="*/ 370573 h 955271"/>
              <a:gd name="connsiteX62" fmla="*/ 3095010 w 5741575"/>
              <a:gd name="connsiteY62" fmla="*/ 332454 h 955271"/>
              <a:gd name="connsiteX63" fmla="*/ 3103742 w 5741575"/>
              <a:gd name="connsiteY63" fmla="*/ 337974 h 955271"/>
              <a:gd name="connsiteX64" fmla="*/ 3165093 w 5741575"/>
              <a:gd name="connsiteY64" fmla="*/ 329459 h 955271"/>
              <a:gd name="connsiteX65" fmla="*/ 3373785 w 5741575"/>
              <a:gd name="connsiteY65" fmla="*/ 255680 h 955271"/>
              <a:gd name="connsiteX66" fmla="*/ 3493851 w 5741575"/>
              <a:gd name="connsiteY66" fmla="*/ 240255 h 955271"/>
              <a:gd name="connsiteX67" fmla="*/ 3537470 w 5741575"/>
              <a:gd name="connsiteY67" fmla="*/ 241867 h 955271"/>
              <a:gd name="connsiteX68" fmla="*/ 3610489 w 5741575"/>
              <a:gd name="connsiteY68" fmla="*/ 244128 h 955271"/>
              <a:gd name="connsiteX69" fmla="*/ 3667539 w 5741575"/>
              <a:gd name="connsiteY69" fmla="*/ 263271 h 955271"/>
              <a:gd name="connsiteX70" fmla="*/ 3727614 w 5741575"/>
              <a:gd name="connsiteY70" fmla="*/ 258245 h 955271"/>
              <a:gd name="connsiteX71" fmla="*/ 3738369 w 5741575"/>
              <a:gd name="connsiteY71" fmla="*/ 234506 h 955271"/>
              <a:gd name="connsiteX72" fmla="*/ 3803670 w 5741575"/>
              <a:gd name="connsiteY72" fmla="*/ 236457 h 955271"/>
              <a:gd name="connsiteX73" fmla="*/ 3903080 w 5741575"/>
              <a:gd name="connsiteY73" fmla="*/ 241890 h 955271"/>
              <a:gd name="connsiteX74" fmla="*/ 3959588 w 5741575"/>
              <a:gd name="connsiteY74" fmla="*/ 239195 h 955271"/>
              <a:gd name="connsiteX75" fmla="*/ 4114838 w 5741575"/>
              <a:gd name="connsiteY75" fmla="*/ 238165 h 955271"/>
              <a:gd name="connsiteX76" fmla="*/ 4271023 w 5741575"/>
              <a:gd name="connsiteY76" fmla="*/ 241959 h 955271"/>
              <a:gd name="connsiteX77" fmla="*/ 4367397 w 5741575"/>
              <a:gd name="connsiteY77" fmla="*/ 271442 h 955271"/>
              <a:gd name="connsiteX78" fmla="*/ 4495366 w 5741575"/>
              <a:gd name="connsiteY78" fmla="*/ 271618 h 955271"/>
              <a:gd name="connsiteX79" fmla="*/ 4517347 w 5741575"/>
              <a:gd name="connsiteY79" fmla="*/ 275639 h 955271"/>
              <a:gd name="connsiteX80" fmla="*/ 4546116 w 5741575"/>
              <a:gd name="connsiteY80" fmla="*/ 268568 h 955271"/>
              <a:gd name="connsiteX81" fmla="*/ 4661259 w 5741575"/>
              <a:gd name="connsiteY81" fmla="*/ 238966 h 955271"/>
              <a:gd name="connsiteX82" fmla="*/ 4750403 w 5741575"/>
              <a:gd name="connsiteY82" fmla="*/ 204364 h 955271"/>
              <a:gd name="connsiteX83" fmla="*/ 4867614 w 5741575"/>
              <a:gd name="connsiteY83" fmla="*/ 208668 h 955271"/>
              <a:gd name="connsiteX84" fmla="*/ 4937036 w 5741575"/>
              <a:gd name="connsiteY84" fmla="*/ 195446 h 955271"/>
              <a:gd name="connsiteX85" fmla="*/ 5047626 w 5741575"/>
              <a:gd name="connsiteY85" fmla="*/ 149604 h 955271"/>
              <a:gd name="connsiteX86" fmla="*/ 5200247 w 5741575"/>
              <a:gd name="connsiteY86" fmla="*/ 142695 h 955271"/>
              <a:gd name="connsiteX87" fmla="*/ 5235691 w 5741575"/>
              <a:gd name="connsiteY87" fmla="*/ 173330 h 955271"/>
              <a:gd name="connsiteX88" fmla="*/ 5280133 w 5741575"/>
              <a:gd name="connsiteY88" fmla="*/ 189342 h 955271"/>
              <a:gd name="connsiteX89" fmla="*/ 5291963 w 5741575"/>
              <a:gd name="connsiteY89" fmla="*/ 139446 h 955271"/>
              <a:gd name="connsiteX90" fmla="*/ 5418472 w 5741575"/>
              <a:gd name="connsiteY90" fmla="*/ 89163 h 955271"/>
              <a:gd name="connsiteX91" fmla="*/ 5482354 w 5741575"/>
              <a:gd name="connsiteY91" fmla="*/ 69470 h 955271"/>
              <a:gd name="connsiteX92" fmla="*/ 5583280 w 5741575"/>
              <a:gd name="connsiteY92" fmla="*/ 49787 h 955271"/>
              <a:gd name="connsiteX93" fmla="*/ 5613766 w 5741575"/>
              <a:gd name="connsiteY93" fmla="*/ 41855 h 955271"/>
              <a:gd name="connsiteX94" fmla="*/ 5684952 w 5741575"/>
              <a:gd name="connsiteY94" fmla="*/ 26088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379005 w 5741575"/>
              <a:gd name="connsiteY21" fmla="*/ 878900 h 955271"/>
              <a:gd name="connsiteX22" fmla="*/ 585428 w 5741575"/>
              <a:gd name="connsiteY22" fmla="*/ 826440 h 955271"/>
              <a:gd name="connsiteX23" fmla="*/ 787156 w 5741575"/>
              <a:gd name="connsiteY23" fmla="*/ 838447 h 955271"/>
              <a:gd name="connsiteX24" fmla="*/ 898586 w 5741575"/>
              <a:gd name="connsiteY24" fmla="*/ 808502 h 955271"/>
              <a:gd name="connsiteX25" fmla="*/ 924063 w 5741575"/>
              <a:gd name="connsiteY25" fmla="*/ 770210 h 955271"/>
              <a:gd name="connsiteX26" fmla="*/ 1212574 w 5741575"/>
              <a:gd name="connsiteY26" fmla="*/ 724238 h 955271"/>
              <a:gd name="connsiteX27" fmla="*/ 1280768 w 5741575"/>
              <a:gd name="connsiteY27" fmla="*/ 699122 h 955271"/>
              <a:gd name="connsiteX28" fmla="*/ 1352027 w 5741575"/>
              <a:gd name="connsiteY28" fmla="*/ 704323 h 955271"/>
              <a:gd name="connsiteX29" fmla="*/ 1374314 w 5741575"/>
              <a:gd name="connsiteY29" fmla="*/ 688815 h 955271"/>
              <a:gd name="connsiteX30" fmla="*/ 1378034 w 5741575"/>
              <a:gd name="connsiteY30" fmla="*/ 685842 h 955271"/>
              <a:gd name="connsiteX31" fmla="*/ 1395604 w 5741575"/>
              <a:gd name="connsiteY31" fmla="*/ 680460 h 955271"/>
              <a:gd name="connsiteX32" fmla="*/ 1397206 w 5741575"/>
              <a:gd name="connsiteY32" fmla="*/ 670793 h 955271"/>
              <a:gd name="connsiteX33" fmla="*/ 1421250 w 5741575"/>
              <a:gd name="connsiteY33" fmla="*/ 656855 h 955271"/>
              <a:gd name="connsiteX34" fmla="*/ 1454524 w 5741575"/>
              <a:gd name="connsiteY34" fmla="*/ 649224 h 955271"/>
              <a:gd name="connsiteX35" fmla="*/ 1616217 w 5741575"/>
              <a:gd name="connsiteY35" fmla="*/ 622107 h 955271"/>
              <a:gd name="connsiteX36" fmla="*/ 1710928 w 5741575"/>
              <a:gd name="connsiteY36" fmla="*/ 600666 h 955271"/>
              <a:gd name="connsiteX37" fmla="*/ 1743718 w 5741575"/>
              <a:gd name="connsiteY37" fmla="*/ 584327 h 955271"/>
              <a:gd name="connsiteX38" fmla="*/ 1791651 w 5741575"/>
              <a:gd name="connsiteY38" fmla="*/ 567019 h 955271"/>
              <a:gd name="connsiteX39" fmla="*/ 1873778 w 5741575"/>
              <a:gd name="connsiteY39" fmla="*/ 530130 h 955271"/>
              <a:gd name="connsiteX40" fmla="*/ 1988411 w 5741575"/>
              <a:gd name="connsiteY40" fmla="*/ 491599 h 955271"/>
              <a:gd name="connsiteX41" fmla="*/ 2085507 w 5741575"/>
              <a:gd name="connsiteY41" fmla="*/ 498527 h 955271"/>
              <a:gd name="connsiteX42" fmla="*/ 2090767 w 5741575"/>
              <a:gd name="connsiteY42" fmla="*/ 490616 h 955271"/>
              <a:gd name="connsiteX43" fmla="*/ 2151143 w 5741575"/>
              <a:gd name="connsiteY43" fmla="*/ 478332 h 955271"/>
              <a:gd name="connsiteX44" fmla="*/ 2378710 w 5741575"/>
              <a:gd name="connsiteY44" fmla="*/ 477570 h 955271"/>
              <a:gd name="connsiteX45" fmla="*/ 2496256 w 5741575"/>
              <a:gd name="connsiteY45" fmla="*/ 452396 h 955271"/>
              <a:gd name="connsiteX46" fmla="*/ 2535387 w 5741575"/>
              <a:gd name="connsiteY46" fmla="*/ 436645 h 955271"/>
              <a:gd name="connsiteX47" fmla="*/ 2601109 w 5741575"/>
              <a:gd name="connsiteY47" fmla="*/ 410678 h 955271"/>
              <a:gd name="connsiteX48" fmla="*/ 2643855 w 5741575"/>
              <a:gd name="connsiteY48" fmla="*/ 374482 h 955271"/>
              <a:gd name="connsiteX49" fmla="*/ 2657726 w 5741575"/>
              <a:gd name="connsiteY49" fmla="*/ 365841 h 955271"/>
              <a:gd name="connsiteX50" fmla="*/ 2687125 w 5741575"/>
              <a:gd name="connsiteY50" fmla="*/ 366820 h 955271"/>
              <a:gd name="connsiteX51" fmla="*/ 2697479 w 5741575"/>
              <a:gd name="connsiteY51" fmla="*/ 361430 h 955271"/>
              <a:gd name="connsiteX52" fmla="*/ 2701547 w 5741575"/>
              <a:gd name="connsiteY52" fmla="*/ 361545 h 955271"/>
              <a:gd name="connsiteX53" fmla="*/ 2711054 w 5741575"/>
              <a:gd name="connsiteY53" fmla="*/ 360597 h 955271"/>
              <a:gd name="connsiteX54" fmla="*/ 2710438 w 5741575"/>
              <a:gd name="connsiteY54" fmla="*/ 366958 h 955271"/>
              <a:gd name="connsiteX55" fmla="*/ 2722936 w 5741575"/>
              <a:gd name="connsiteY55" fmla="*/ 377633 h 955271"/>
              <a:gd name="connsiteX56" fmla="*/ 2777227 w 5741575"/>
              <a:gd name="connsiteY56" fmla="*/ 368972 h 955271"/>
              <a:gd name="connsiteX57" fmla="*/ 2779510 w 5741575"/>
              <a:gd name="connsiteY57" fmla="*/ 361652 h 955271"/>
              <a:gd name="connsiteX58" fmla="*/ 2786278 w 5741575"/>
              <a:gd name="connsiteY58" fmla="*/ 359869 h 955271"/>
              <a:gd name="connsiteX59" fmla="*/ 2792101 w 5741575"/>
              <a:gd name="connsiteY59" fmla="*/ 365927 h 955271"/>
              <a:gd name="connsiteX60" fmla="*/ 2885545 w 5741575"/>
              <a:gd name="connsiteY60" fmla="*/ 372818 h 955271"/>
              <a:gd name="connsiteX61" fmla="*/ 3009558 w 5741575"/>
              <a:gd name="connsiteY61" fmla="*/ 370573 h 955271"/>
              <a:gd name="connsiteX62" fmla="*/ 3095010 w 5741575"/>
              <a:gd name="connsiteY62" fmla="*/ 332454 h 955271"/>
              <a:gd name="connsiteX63" fmla="*/ 3103742 w 5741575"/>
              <a:gd name="connsiteY63" fmla="*/ 337974 h 955271"/>
              <a:gd name="connsiteX64" fmla="*/ 3165093 w 5741575"/>
              <a:gd name="connsiteY64" fmla="*/ 329459 h 955271"/>
              <a:gd name="connsiteX65" fmla="*/ 3373785 w 5741575"/>
              <a:gd name="connsiteY65" fmla="*/ 255680 h 955271"/>
              <a:gd name="connsiteX66" fmla="*/ 3493851 w 5741575"/>
              <a:gd name="connsiteY66" fmla="*/ 240255 h 955271"/>
              <a:gd name="connsiteX67" fmla="*/ 3537470 w 5741575"/>
              <a:gd name="connsiteY67" fmla="*/ 241867 h 955271"/>
              <a:gd name="connsiteX68" fmla="*/ 3610489 w 5741575"/>
              <a:gd name="connsiteY68" fmla="*/ 244128 h 955271"/>
              <a:gd name="connsiteX69" fmla="*/ 3667539 w 5741575"/>
              <a:gd name="connsiteY69" fmla="*/ 263271 h 955271"/>
              <a:gd name="connsiteX70" fmla="*/ 3727614 w 5741575"/>
              <a:gd name="connsiteY70" fmla="*/ 258245 h 955271"/>
              <a:gd name="connsiteX71" fmla="*/ 3738369 w 5741575"/>
              <a:gd name="connsiteY71" fmla="*/ 234506 h 955271"/>
              <a:gd name="connsiteX72" fmla="*/ 3803670 w 5741575"/>
              <a:gd name="connsiteY72" fmla="*/ 236457 h 955271"/>
              <a:gd name="connsiteX73" fmla="*/ 3903080 w 5741575"/>
              <a:gd name="connsiteY73" fmla="*/ 241890 h 955271"/>
              <a:gd name="connsiteX74" fmla="*/ 4114838 w 5741575"/>
              <a:gd name="connsiteY74" fmla="*/ 238165 h 955271"/>
              <a:gd name="connsiteX75" fmla="*/ 4271023 w 5741575"/>
              <a:gd name="connsiteY75" fmla="*/ 241959 h 955271"/>
              <a:gd name="connsiteX76" fmla="*/ 4367397 w 5741575"/>
              <a:gd name="connsiteY76" fmla="*/ 271442 h 955271"/>
              <a:gd name="connsiteX77" fmla="*/ 4495366 w 5741575"/>
              <a:gd name="connsiteY77" fmla="*/ 271618 h 955271"/>
              <a:gd name="connsiteX78" fmla="*/ 4517347 w 5741575"/>
              <a:gd name="connsiteY78" fmla="*/ 275639 h 955271"/>
              <a:gd name="connsiteX79" fmla="*/ 4546116 w 5741575"/>
              <a:gd name="connsiteY79" fmla="*/ 268568 h 955271"/>
              <a:gd name="connsiteX80" fmla="*/ 4661259 w 5741575"/>
              <a:gd name="connsiteY80" fmla="*/ 238966 h 955271"/>
              <a:gd name="connsiteX81" fmla="*/ 4750403 w 5741575"/>
              <a:gd name="connsiteY81" fmla="*/ 204364 h 955271"/>
              <a:gd name="connsiteX82" fmla="*/ 4867614 w 5741575"/>
              <a:gd name="connsiteY82" fmla="*/ 208668 h 955271"/>
              <a:gd name="connsiteX83" fmla="*/ 4937036 w 5741575"/>
              <a:gd name="connsiteY83" fmla="*/ 195446 h 955271"/>
              <a:gd name="connsiteX84" fmla="*/ 5047626 w 5741575"/>
              <a:gd name="connsiteY84" fmla="*/ 149604 h 955271"/>
              <a:gd name="connsiteX85" fmla="*/ 5200247 w 5741575"/>
              <a:gd name="connsiteY85" fmla="*/ 142695 h 955271"/>
              <a:gd name="connsiteX86" fmla="*/ 5235691 w 5741575"/>
              <a:gd name="connsiteY86" fmla="*/ 173330 h 955271"/>
              <a:gd name="connsiteX87" fmla="*/ 5280133 w 5741575"/>
              <a:gd name="connsiteY87" fmla="*/ 189342 h 955271"/>
              <a:gd name="connsiteX88" fmla="*/ 5291963 w 5741575"/>
              <a:gd name="connsiteY88" fmla="*/ 139446 h 955271"/>
              <a:gd name="connsiteX89" fmla="*/ 5418472 w 5741575"/>
              <a:gd name="connsiteY89" fmla="*/ 89163 h 955271"/>
              <a:gd name="connsiteX90" fmla="*/ 5482354 w 5741575"/>
              <a:gd name="connsiteY90" fmla="*/ 69470 h 955271"/>
              <a:gd name="connsiteX91" fmla="*/ 5583280 w 5741575"/>
              <a:gd name="connsiteY91" fmla="*/ 49787 h 955271"/>
              <a:gd name="connsiteX92" fmla="*/ 5613766 w 5741575"/>
              <a:gd name="connsiteY92" fmla="*/ 41855 h 955271"/>
              <a:gd name="connsiteX93" fmla="*/ 5684952 w 5741575"/>
              <a:gd name="connsiteY93" fmla="*/ 26088 h 955271"/>
              <a:gd name="connsiteX94" fmla="*/ 5741575 w 5741575"/>
              <a:gd name="connsiteY94"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379005 w 5741575"/>
              <a:gd name="connsiteY21" fmla="*/ 878900 h 955271"/>
              <a:gd name="connsiteX22" fmla="*/ 585428 w 5741575"/>
              <a:gd name="connsiteY22" fmla="*/ 826440 h 955271"/>
              <a:gd name="connsiteX23" fmla="*/ 787156 w 5741575"/>
              <a:gd name="connsiteY23" fmla="*/ 838447 h 955271"/>
              <a:gd name="connsiteX24" fmla="*/ 898586 w 5741575"/>
              <a:gd name="connsiteY24" fmla="*/ 808502 h 955271"/>
              <a:gd name="connsiteX25" fmla="*/ 924063 w 5741575"/>
              <a:gd name="connsiteY25" fmla="*/ 770210 h 955271"/>
              <a:gd name="connsiteX26" fmla="*/ 1212574 w 5741575"/>
              <a:gd name="connsiteY26" fmla="*/ 724238 h 955271"/>
              <a:gd name="connsiteX27" fmla="*/ 1280768 w 5741575"/>
              <a:gd name="connsiteY27" fmla="*/ 699122 h 955271"/>
              <a:gd name="connsiteX28" fmla="*/ 1352027 w 5741575"/>
              <a:gd name="connsiteY28" fmla="*/ 704323 h 955271"/>
              <a:gd name="connsiteX29" fmla="*/ 1374314 w 5741575"/>
              <a:gd name="connsiteY29" fmla="*/ 688815 h 955271"/>
              <a:gd name="connsiteX30" fmla="*/ 1378034 w 5741575"/>
              <a:gd name="connsiteY30" fmla="*/ 685842 h 955271"/>
              <a:gd name="connsiteX31" fmla="*/ 1395604 w 5741575"/>
              <a:gd name="connsiteY31" fmla="*/ 680460 h 955271"/>
              <a:gd name="connsiteX32" fmla="*/ 1397206 w 5741575"/>
              <a:gd name="connsiteY32" fmla="*/ 670793 h 955271"/>
              <a:gd name="connsiteX33" fmla="*/ 1421250 w 5741575"/>
              <a:gd name="connsiteY33" fmla="*/ 656855 h 955271"/>
              <a:gd name="connsiteX34" fmla="*/ 1454524 w 5741575"/>
              <a:gd name="connsiteY34" fmla="*/ 649224 h 955271"/>
              <a:gd name="connsiteX35" fmla="*/ 1616217 w 5741575"/>
              <a:gd name="connsiteY35" fmla="*/ 622107 h 955271"/>
              <a:gd name="connsiteX36" fmla="*/ 1710928 w 5741575"/>
              <a:gd name="connsiteY36" fmla="*/ 600666 h 955271"/>
              <a:gd name="connsiteX37" fmla="*/ 1743718 w 5741575"/>
              <a:gd name="connsiteY37" fmla="*/ 584327 h 955271"/>
              <a:gd name="connsiteX38" fmla="*/ 1873778 w 5741575"/>
              <a:gd name="connsiteY38" fmla="*/ 530130 h 955271"/>
              <a:gd name="connsiteX39" fmla="*/ 1988411 w 5741575"/>
              <a:gd name="connsiteY39" fmla="*/ 491599 h 955271"/>
              <a:gd name="connsiteX40" fmla="*/ 2085507 w 5741575"/>
              <a:gd name="connsiteY40" fmla="*/ 498527 h 955271"/>
              <a:gd name="connsiteX41" fmla="*/ 2090767 w 5741575"/>
              <a:gd name="connsiteY41" fmla="*/ 490616 h 955271"/>
              <a:gd name="connsiteX42" fmla="*/ 2151143 w 5741575"/>
              <a:gd name="connsiteY42" fmla="*/ 478332 h 955271"/>
              <a:gd name="connsiteX43" fmla="*/ 2378710 w 5741575"/>
              <a:gd name="connsiteY43" fmla="*/ 477570 h 955271"/>
              <a:gd name="connsiteX44" fmla="*/ 2496256 w 5741575"/>
              <a:gd name="connsiteY44" fmla="*/ 452396 h 955271"/>
              <a:gd name="connsiteX45" fmla="*/ 2535387 w 5741575"/>
              <a:gd name="connsiteY45" fmla="*/ 436645 h 955271"/>
              <a:gd name="connsiteX46" fmla="*/ 2601109 w 5741575"/>
              <a:gd name="connsiteY46" fmla="*/ 410678 h 955271"/>
              <a:gd name="connsiteX47" fmla="*/ 2643855 w 5741575"/>
              <a:gd name="connsiteY47" fmla="*/ 374482 h 955271"/>
              <a:gd name="connsiteX48" fmla="*/ 2657726 w 5741575"/>
              <a:gd name="connsiteY48" fmla="*/ 365841 h 955271"/>
              <a:gd name="connsiteX49" fmla="*/ 2687125 w 5741575"/>
              <a:gd name="connsiteY49" fmla="*/ 366820 h 955271"/>
              <a:gd name="connsiteX50" fmla="*/ 2697479 w 5741575"/>
              <a:gd name="connsiteY50" fmla="*/ 361430 h 955271"/>
              <a:gd name="connsiteX51" fmla="*/ 2701547 w 5741575"/>
              <a:gd name="connsiteY51" fmla="*/ 361545 h 955271"/>
              <a:gd name="connsiteX52" fmla="*/ 2711054 w 5741575"/>
              <a:gd name="connsiteY52" fmla="*/ 360597 h 955271"/>
              <a:gd name="connsiteX53" fmla="*/ 2710438 w 5741575"/>
              <a:gd name="connsiteY53" fmla="*/ 366958 h 955271"/>
              <a:gd name="connsiteX54" fmla="*/ 2722936 w 5741575"/>
              <a:gd name="connsiteY54" fmla="*/ 377633 h 955271"/>
              <a:gd name="connsiteX55" fmla="*/ 2777227 w 5741575"/>
              <a:gd name="connsiteY55" fmla="*/ 368972 h 955271"/>
              <a:gd name="connsiteX56" fmla="*/ 2779510 w 5741575"/>
              <a:gd name="connsiteY56" fmla="*/ 361652 h 955271"/>
              <a:gd name="connsiteX57" fmla="*/ 2786278 w 5741575"/>
              <a:gd name="connsiteY57" fmla="*/ 359869 h 955271"/>
              <a:gd name="connsiteX58" fmla="*/ 2792101 w 5741575"/>
              <a:gd name="connsiteY58" fmla="*/ 365927 h 955271"/>
              <a:gd name="connsiteX59" fmla="*/ 2885545 w 5741575"/>
              <a:gd name="connsiteY59" fmla="*/ 372818 h 955271"/>
              <a:gd name="connsiteX60" fmla="*/ 3009558 w 5741575"/>
              <a:gd name="connsiteY60" fmla="*/ 370573 h 955271"/>
              <a:gd name="connsiteX61" fmla="*/ 3095010 w 5741575"/>
              <a:gd name="connsiteY61" fmla="*/ 332454 h 955271"/>
              <a:gd name="connsiteX62" fmla="*/ 3103742 w 5741575"/>
              <a:gd name="connsiteY62" fmla="*/ 337974 h 955271"/>
              <a:gd name="connsiteX63" fmla="*/ 3165093 w 5741575"/>
              <a:gd name="connsiteY63" fmla="*/ 329459 h 955271"/>
              <a:gd name="connsiteX64" fmla="*/ 3373785 w 5741575"/>
              <a:gd name="connsiteY64" fmla="*/ 255680 h 955271"/>
              <a:gd name="connsiteX65" fmla="*/ 3493851 w 5741575"/>
              <a:gd name="connsiteY65" fmla="*/ 240255 h 955271"/>
              <a:gd name="connsiteX66" fmla="*/ 3537470 w 5741575"/>
              <a:gd name="connsiteY66" fmla="*/ 241867 h 955271"/>
              <a:gd name="connsiteX67" fmla="*/ 3610489 w 5741575"/>
              <a:gd name="connsiteY67" fmla="*/ 244128 h 955271"/>
              <a:gd name="connsiteX68" fmla="*/ 3667539 w 5741575"/>
              <a:gd name="connsiteY68" fmla="*/ 263271 h 955271"/>
              <a:gd name="connsiteX69" fmla="*/ 3727614 w 5741575"/>
              <a:gd name="connsiteY69" fmla="*/ 258245 h 955271"/>
              <a:gd name="connsiteX70" fmla="*/ 3738369 w 5741575"/>
              <a:gd name="connsiteY70" fmla="*/ 234506 h 955271"/>
              <a:gd name="connsiteX71" fmla="*/ 3803670 w 5741575"/>
              <a:gd name="connsiteY71" fmla="*/ 236457 h 955271"/>
              <a:gd name="connsiteX72" fmla="*/ 3903080 w 5741575"/>
              <a:gd name="connsiteY72" fmla="*/ 241890 h 955271"/>
              <a:gd name="connsiteX73" fmla="*/ 4114838 w 5741575"/>
              <a:gd name="connsiteY73" fmla="*/ 238165 h 955271"/>
              <a:gd name="connsiteX74" fmla="*/ 4271023 w 5741575"/>
              <a:gd name="connsiteY74" fmla="*/ 241959 h 955271"/>
              <a:gd name="connsiteX75" fmla="*/ 4367397 w 5741575"/>
              <a:gd name="connsiteY75" fmla="*/ 271442 h 955271"/>
              <a:gd name="connsiteX76" fmla="*/ 4495366 w 5741575"/>
              <a:gd name="connsiteY76" fmla="*/ 271618 h 955271"/>
              <a:gd name="connsiteX77" fmla="*/ 4517347 w 5741575"/>
              <a:gd name="connsiteY77" fmla="*/ 275639 h 955271"/>
              <a:gd name="connsiteX78" fmla="*/ 4546116 w 5741575"/>
              <a:gd name="connsiteY78" fmla="*/ 268568 h 955271"/>
              <a:gd name="connsiteX79" fmla="*/ 4661259 w 5741575"/>
              <a:gd name="connsiteY79" fmla="*/ 238966 h 955271"/>
              <a:gd name="connsiteX80" fmla="*/ 4750403 w 5741575"/>
              <a:gd name="connsiteY80" fmla="*/ 204364 h 955271"/>
              <a:gd name="connsiteX81" fmla="*/ 4867614 w 5741575"/>
              <a:gd name="connsiteY81" fmla="*/ 208668 h 955271"/>
              <a:gd name="connsiteX82" fmla="*/ 4937036 w 5741575"/>
              <a:gd name="connsiteY82" fmla="*/ 195446 h 955271"/>
              <a:gd name="connsiteX83" fmla="*/ 5047626 w 5741575"/>
              <a:gd name="connsiteY83" fmla="*/ 149604 h 955271"/>
              <a:gd name="connsiteX84" fmla="*/ 5200247 w 5741575"/>
              <a:gd name="connsiteY84" fmla="*/ 142695 h 955271"/>
              <a:gd name="connsiteX85" fmla="*/ 5235691 w 5741575"/>
              <a:gd name="connsiteY85" fmla="*/ 173330 h 955271"/>
              <a:gd name="connsiteX86" fmla="*/ 5280133 w 5741575"/>
              <a:gd name="connsiteY86" fmla="*/ 189342 h 955271"/>
              <a:gd name="connsiteX87" fmla="*/ 5291963 w 5741575"/>
              <a:gd name="connsiteY87" fmla="*/ 139446 h 955271"/>
              <a:gd name="connsiteX88" fmla="*/ 5418472 w 5741575"/>
              <a:gd name="connsiteY88" fmla="*/ 89163 h 955271"/>
              <a:gd name="connsiteX89" fmla="*/ 5482354 w 5741575"/>
              <a:gd name="connsiteY89" fmla="*/ 69470 h 955271"/>
              <a:gd name="connsiteX90" fmla="*/ 5583280 w 5741575"/>
              <a:gd name="connsiteY90" fmla="*/ 49787 h 955271"/>
              <a:gd name="connsiteX91" fmla="*/ 5613766 w 5741575"/>
              <a:gd name="connsiteY91" fmla="*/ 41855 h 955271"/>
              <a:gd name="connsiteX92" fmla="*/ 5684952 w 5741575"/>
              <a:gd name="connsiteY92" fmla="*/ 26088 h 955271"/>
              <a:gd name="connsiteX93" fmla="*/ 5741575 w 5741575"/>
              <a:gd name="connsiteY93"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379005 w 5741575"/>
              <a:gd name="connsiteY21" fmla="*/ 878900 h 955271"/>
              <a:gd name="connsiteX22" fmla="*/ 787156 w 5741575"/>
              <a:gd name="connsiteY22" fmla="*/ 838447 h 955271"/>
              <a:gd name="connsiteX23" fmla="*/ 898586 w 5741575"/>
              <a:gd name="connsiteY23" fmla="*/ 808502 h 955271"/>
              <a:gd name="connsiteX24" fmla="*/ 924063 w 5741575"/>
              <a:gd name="connsiteY24" fmla="*/ 770210 h 955271"/>
              <a:gd name="connsiteX25" fmla="*/ 1212574 w 5741575"/>
              <a:gd name="connsiteY25" fmla="*/ 724238 h 955271"/>
              <a:gd name="connsiteX26" fmla="*/ 1280768 w 5741575"/>
              <a:gd name="connsiteY26" fmla="*/ 699122 h 955271"/>
              <a:gd name="connsiteX27" fmla="*/ 1352027 w 5741575"/>
              <a:gd name="connsiteY27" fmla="*/ 704323 h 955271"/>
              <a:gd name="connsiteX28" fmla="*/ 1374314 w 5741575"/>
              <a:gd name="connsiteY28" fmla="*/ 688815 h 955271"/>
              <a:gd name="connsiteX29" fmla="*/ 1378034 w 5741575"/>
              <a:gd name="connsiteY29" fmla="*/ 685842 h 955271"/>
              <a:gd name="connsiteX30" fmla="*/ 1395604 w 5741575"/>
              <a:gd name="connsiteY30" fmla="*/ 680460 h 955271"/>
              <a:gd name="connsiteX31" fmla="*/ 1397206 w 5741575"/>
              <a:gd name="connsiteY31" fmla="*/ 670793 h 955271"/>
              <a:gd name="connsiteX32" fmla="*/ 1421250 w 5741575"/>
              <a:gd name="connsiteY32" fmla="*/ 656855 h 955271"/>
              <a:gd name="connsiteX33" fmla="*/ 1454524 w 5741575"/>
              <a:gd name="connsiteY33" fmla="*/ 649224 h 955271"/>
              <a:gd name="connsiteX34" fmla="*/ 1616217 w 5741575"/>
              <a:gd name="connsiteY34" fmla="*/ 622107 h 955271"/>
              <a:gd name="connsiteX35" fmla="*/ 1710928 w 5741575"/>
              <a:gd name="connsiteY35" fmla="*/ 600666 h 955271"/>
              <a:gd name="connsiteX36" fmla="*/ 1743718 w 5741575"/>
              <a:gd name="connsiteY36" fmla="*/ 584327 h 955271"/>
              <a:gd name="connsiteX37" fmla="*/ 1873778 w 5741575"/>
              <a:gd name="connsiteY37" fmla="*/ 530130 h 955271"/>
              <a:gd name="connsiteX38" fmla="*/ 1988411 w 5741575"/>
              <a:gd name="connsiteY38" fmla="*/ 491599 h 955271"/>
              <a:gd name="connsiteX39" fmla="*/ 2085507 w 5741575"/>
              <a:gd name="connsiteY39" fmla="*/ 498527 h 955271"/>
              <a:gd name="connsiteX40" fmla="*/ 2090767 w 5741575"/>
              <a:gd name="connsiteY40" fmla="*/ 490616 h 955271"/>
              <a:gd name="connsiteX41" fmla="*/ 2151143 w 5741575"/>
              <a:gd name="connsiteY41" fmla="*/ 478332 h 955271"/>
              <a:gd name="connsiteX42" fmla="*/ 2378710 w 5741575"/>
              <a:gd name="connsiteY42" fmla="*/ 477570 h 955271"/>
              <a:gd name="connsiteX43" fmla="*/ 2496256 w 5741575"/>
              <a:gd name="connsiteY43" fmla="*/ 452396 h 955271"/>
              <a:gd name="connsiteX44" fmla="*/ 2535387 w 5741575"/>
              <a:gd name="connsiteY44" fmla="*/ 436645 h 955271"/>
              <a:gd name="connsiteX45" fmla="*/ 2601109 w 5741575"/>
              <a:gd name="connsiteY45" fmla="*/ 410678 h 955271"/>
              <a:gd name="connsiteX46" fmla="*/ 2643855 w 5741575"/>
              <a:gd name="connsiteY46" fmla="*/ 374482 h 955271"/>
              <a:gd name="connsiteX47" fmla="*/ 2657726 w 5741575"/>
              <a:gd name="connsiteY47" fmla="*/ 365841 h 955271"/>
              <a:gd name="connsiteX48" fmla="*/ 2687125 w 5741575"/>
              <a:gd name="connsiteY48" fmla="*/ 366820 h 955271"/>
              <a:gd name="connsiteX49" fmla="*/ 2697479 w 5741575"/>
              <a:gd name="connsiteY49" fmla="*/ 361430 h 955271"/>
              <a:gd name="connsiteX50" fmla="*/ 2701547 w 5741575"/>
              <a:gd name="connsiteY50" fmla="*/ 361545 h 955271"/>
              <a:gd name="connsiteX51" fmla="*/ 2711054 w 5741575"/>
              <a:gd name="connsiteY51" fmla="*/ 360597 h 955271"/>
              <a:gd name="connsiteX52" fmla="*/ 2710438 w 5741575"/>
              <a:gd name="connsiteY52" fmla="*/ 366958 h 955271"/>
              <a:gd name="connsiteX53" fmla="*/ 2722936 w 5741575"/>
              <a:gd name="connsiteY53" fmla="*/ 377633 h 955271"/>
              <a:gd name="connsiteX54" fmla="*/ 2777227 w 5741575"/>
              <a:gd name="connsiteY54" fmla="*/ 368972 h 955271"/>
              <a:gd name="connsiteX55" fmla="*/ 2779510 w 5741575"/>
              <a:gd name="connsiteY55" fmla="*/ 361652 h 955271"/>
              <a:gd name="connsiteX56" fmla="*/ 2786278 w 5741575"/>
              <a:gd name="connsiteY56" fmla="*/ 359869 h 955271"/>
              <a:gd name="connsiteX57" fmla="*/ 2792101 w 5741575"/>
              <a:gd name="connsiteY57" fmla="*/ 365927 h 955271"/>
              <a:gd name="connsiteX58" fmla="*/ 2885545 w 5741575"/>
              <a:gd name="connsiteY58" fmla="*/ 372818 h 955271"/>
              <a:gd name="connsiteX59" fmla="*/ 3009558 w 5741575"/>
              <a:gd name="connsiteY59" fmla="*/ 370573 h 955271"/>
              <a:gd name="connsiteX60" fmla="*/ 3095010 w 5741575"/>
              <a:gd name="connsiteY60" fmla="*/ 332454 h 955271"/>
              <a:gd name="connsiteX61" fmla="*/ 3103742 w 5741575"/>
              <a:gd name="connsiteY61" fmla="*/ 337974 h 955271"/>
              <a:gd name="connsiteX62" fmla="*/ 3165093 w 5741575"/>
              <a:gd name="connsiteY62" fmla="*/ 329459 h 955271"/>
              <a:gd name="connsiteX63" fmla="*/ 3373785 w 5741575"/>
              <a:gd name="connsiteY63" fmla="*/ 255680 h 955271"/>
              <a:gd name="connsiteX64" fmla="*/ 3493851 w 5741575"/>
              <a:gd name="connsiteY64" fmla="*/ 240255 h 955271"/>
              <a:gd name="connsiteX65" fmla="*/ 3537470 w 5741575"/>
              <a:gd name="connsiteY65" fmla="*/ 241867 h 955271"/>
              <a:gd name="connsiteX66" fmla="*/ 3610489 w 5741575"/>
              <a:gd name="connsiteY66" fmla="*/ 244128 h 955271"/>
              <a:gd name="connsiteX67" fmla="*/ 3667539 w 5741575"/>
              <a:gd name="connsiteY67" fmla="*/ 263271 h 955271"/>
              <a:gd name="connsiteX68" fmla="*/ 3727614 w 5741575"/>
              <a:gd name="connsiteY68" fmla="*/ 258245 h 955271"/>
              <a:gd name="connsiteX69" fmla="*/ 3738369 w 5741575"/>
              <a:gd name="connsiteY69" fmla="*/ 234506 h 955271"/>
              <a:gd name="connsiteX70" fmla="*/ 3803670 w 5741575"/>
              <a:gd name="connsiteY70" fmla="*/ 236457 h 955271"/>
              <a:gd name="connsiteX71" fmla="*/ 3903080 w 5741575"/>
              <a:gd name="connsiteY71" fmla="*/ 241890 h 955271"/>
              <a:gd name="connsiteX72" fmla="*/ 4114838 w 5741575"/>
              <a:gd name="connsiteY72" fmla="*/ 238165 h 955271"/>
              <a:gd name="connsiteX73" fmla="*/ 4271023 w 5741575"/>
              <a:gd name="connsiteY73" fmla="*/ 241959 h 955271"/>
              <a:gd name="connsiteX74" fmla="*/ 4367397 w 5741575"/>
              <a:gd name="connsiteY74" fmla="*/ 271442 h 955271"/>
              <a:gd name="connsiteX75" fmla="*/ 4495366 w 5741575"/>
              <a:gd name="connsiteY75" fmla="*/ 271618 h 955271"/>
              <a:gd name="connsiteX76" fmla="*/ 4517347 w 5741575"/>
              <a:gd name="connsiteY76" fmla="*/ 275639 h 955271"/>
              <a:gd name="connsiteX77" fmla="*/ 4546116 w 5741575"/>
              <a:gd name="connsiteY77" fmla="*/ 268568 h 955271"/>
              <a:gd name="connsiteX78" fmla="*/ 4661259 w 5741575"/>
              <a:gd name="connsiteY78" fmla="*/ 238966 h 955271"/>
              <a:gd name="connsiteX79" fmla="*/ 4750403 w 5741575"/>
              <a:gd name="connsiteY79" fmla="*/ 204364 h 955271"/>
              <a:gd name="connsiteX80" fmla="*/ 4867614 w 5741575"/>
              <a:gd name="connsiteY80" fmla="*/ 208668 h 955271"/>
              <a:gd name="connsiteX81" fmla="*/ 4937036 w 5741575"/>
              <a:gd name="connsiteY81" fmla="*/ 195446 h 955271"/>
              <a:gd name="connsiteX82" fmla="*/ 5047626 w 5741575"/>
              <a:gd name="connsiteY82" fmla="*/ 149604 h 955271"/>
              <a:gd name="connsiteX83" fmla="*/ 5200247 w 5741575"/>
              <a:gd name="connsiteY83" fmla="*/ 142695 h 955271"/>
              <a:gd name="connsiteX84" fmla="*/ 5235691 w 5741575"/>
              <a:gd name="connsiteY84" fmla="*/ 173330 h 955271"/>
              <a:gd name="connsiteX85" fmla="*/ 5280133 w 5741575"/>
              <a:gd name="connsiteY85" fmla="*/ 189342 h 955271"/>
              <a:gd name="connsiteX86" fmla="*/ 5291963 w 5741575"/>
              <a:gd name="connsiteY86" fmla="*/ 139446 h 955271"/>
              <a:gd name="connsiteX87" fmla="*/ 5418472 w 5741575"/>
              <a:gd name="connsiteY87" fmla="*/ 89163 h 955271"/>
              <a:gd name="connsiteX88" fmla="*/ 5482354 w 5741575"/>
              <a:gd name="connsiteY88" fmla="*/ 69470 h 955271"/>
              <a:gd name="connsiteX89" fmla="*/ 5583280 w 5741575"/>
              <a:gd name="connsiteY89" fmla="*/ 49787 h 955271"/>
              <a:gd name="connsiteX90" fmla="*/ 5613766 w 5741575"/>
              <a:gd name="connsiteY90" fmla="*/ 41855 h 955271"/>
              <a:gd name="connsiteX91" fmla="*/ 5684952 w 5741575"/>
              <a:gd name="connsiteY91" fmla="*/ 26088 h 955271"/>
              <a:gd name="connsiteX92" fmla="*/ 5741575 w 5741575"/>
              <a:gd name="connsiteY92"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898586 w 5741575"/>
              <a:gd name="connsiteY23" fmla="*/ 808502 h 955271"/>
              <a:gd name="connsiteX24" fmla="*/ 924063 w 5741575"/>
              <a:gd name="connsiteY24" fmla="*/ 770210 h 955271"/>
              <a:gd name="connsiteX25" fmla="*/ 1212574 w 5741575"/>
              <a:gd name="connsiteY25" fmla="*/ 724238 h 955271"/>
              <a:gd name="connsiteX26" fmla="*/ 1280768 w 5741575"/>
              <a:gd name="connsiteY26" fmla="*/ 699122 h 955271"/>
              <a:gd name="connsiteX27" fmla="*/ 1352027 w 5741575"/>
              <a:gd name="connsiteY27" fmla="*/ 704323 h 955271"/>
              <a:gd name="connsiteX28" fmla="*/ 1374314 w 5741575"/>
              <a:gd name="connsiteY28" fmla="*/ 688815 h 955271"/>
              <a:gd name="connsiteX29" fmla="*/ 1378034 w 5741575"/>
              <a:gd name="connsiteY29" fmla="*/ 685842 h 955271"/>
              <a:gd name="connsiteX30" fmla="*/ 1395604 w 5741575"/>
              <a:gd name="connsiteY30" fmla="*/ 680460 h 955271"/>
              <a:gd name="connsiteX31" fmla="*/ 1397206 w 5741575"/>
              <a:gd name="connsiteY31" fmla="*/ 670793 h 955271"/>
              <a:gd name="connsiteX32" fmla="*/ 1421250 w 5741575"/>
              <a:gd name="connsiteY32" fmla="*/ 656855 h 955271"/>
              <a:gd name="connsiteX33" fmla="*/ 1454524 w 5741575"/>
              <a:gd name="connsiteY33" fmla="*/ 649224 h 955271"/>
              <a:gd name="connsiteX34" fmla="*/ 1616217 w 5741575"/>
              <a:gd name="connsiteY34" fmla="*/ 622107 h 955271"/>
              <a:gd name="connsiteX35" fmla="*/ 1710928 w 5741575"/>
              <a:gd name="connsiteY35" fmla="*/ 600666 h 955271"/>
              <a:gd name="connsiteX36" fmla="*/ 1743718 w 5741575"/>
              <a:gd name="connsiteY36" fmla="*/ 584327 h 955271"/>
              <a:gd name="connsiteX37" fmla="*/ 1873778 w 5741575"/>
              <a:gd name="connsiteY37" fmla="*/ 530130 h 955271"/>
              <a:gd name="connsiteX38" fmla="*/ 1988411 w 5741575"/>
              <a:gd name="connsiteY38" fmla="*/ 491599 h 955271"/>
              <a:gd name="connsiteX39" fmla="*/ 2085507 w 5741575"/>
              <a:gd name="connsiteY39" fmla="*/ 498527 h 955271"/>
              <a:gd name="connsiteX40" fmla="*/ 2090767 w 5741575"/>
              <a:gd name="connsiteY40" fmla="*/ 490616 h 955271"/>
              <a:gd name="connsiteX41" fmla="*/ 2151143 w 5741575"/>
              <a:gd name="connsiteY41" fmla="*/ 478332 h 955271"/>
              <a:gd name="connsiteX42" fmla="*/ 2378710 w 5741575"/>
              <a:gd name="connsiteY42" fmla="*/ 477570 h 955271"/>
              <a:gd name="connsiteX43" fmla="*/ 2496256 w 5741575"/>
              <a:gd name="connsiteY43" fmla="*/ 452396 h 955271"/>
              <a:gd name="connsiteX44" fmla="*/ 2535387 w 5741575"/>
              <a:gd name="connsiteY44" fmla="*/ 436645 h 955271"/>
              <a:gd name="connsiteX45" fmla="*/ 2601109 w 5741575"/>
              <a:gd name="connsiteY45" fmla="*/ 410678 h 955271"/>
              <a:gd name="connsiteX46" fmla="*/ 2643855 w 5741575"/>
              <a:gd name="connsiteY46" fmla="*/ 374482 h 955271"/>
              <a:gd name="connsiteX47" fmla="*/ 2657726 w 5741575"/>
              <a:gd name="connsiteY47" fmla="*/ 365841 h 955271"/>
              <a:gd name="connsiteX48" fmla="*/ 2687125 w 5741575"/>
              <a:gd name="connsiteY48" fmla="*/ 366820 h 955271"/>
              <a:gd name="connsiteX49" fmla="*/ 2697479 w 5741575"/>
              <a:gd name="connsiteY49" fmla="*/ 361430 h 955271"/>
              <a:gd name="connsiteX50" fmla="*/ 2701547 w 5741575"/>
              <a:gd name="connsiteY50" fmla="*/ 361545 h 955271"/>
              <a:gd name="connsiteX51" fmla="*/ 2711054 w 5741575"/>
              <a:gd name="connsiteY51" fmla="*/ 360597 h 955271"/>
              <a:gd name="connsiteX52" fmla="*/ 2710438 w 5741575"/>
              <a:gd name="connsiteY52" fmla="*/ 366958 h 955271"/>
              <a:gd name="connsiteX53" fmla="*/ 2722936 w 5741575"/>
              <a:gd name="connsiteY53" fmla="*/ 377633 h 955271"/>
              <a:gd name="connsiteX54" fmla="*/ 2777227 w 5741575"/>
              <a:gd name="connsiteY54" fmla="*/ 368972 h 955271"/>
              <a:gd name="connsiteX55" fmla="*/ 2779510 w 5741575"/>
              <a:gd name="connsiteY55" fmla="*/ 361652 h 955271"/>
              <a:gd name="connsiteX56" fmla="*/ 2786278 w 5741575"/>
              <a:gd name="connsiteY56" fmla="*/ 359869 h 955271"/>
              <a:gd name="connsiteX57" fmla="*/ 2792101 w 5741575"/>
              <a:gd name="connsiteY57" fmla="*/ 365927 h 955271"/>
              <a:gd name="connsiteX58" fmla="*/ 2885545 w 5741575"/>
              <a:gd name="connsiteY58" fmla="*/ 372818 h 955271"/>
              <a:gd name="connsiteX59" fmla="*/ 3009558 w 5741575"/>
              <a:gd name="connsiteY59" fmla="*/ 370573 h 955271"/>
              <a:gd name="connsiteX60" fmla="*/ 3095010 w 5741575"/>
              <a:gd name="connsiteY60" fmla="*/ 332454 h 955271"/>
              <a:gd name="connsiteX61" fmla="*/ 3103742 w 5741575"/>
              <a:gd name="connsiteY61" fmla="*/ 337974 h 955271"/>
              <a:gd name="connsiteX62" fmla="*/ 3165093 w 5741575"/>
              <a:gd name="connsiteY62" fmla="*/ 329459 h 955271"/>
              <a:gd name="connsiteX63" fmla="*/ 3373785 w 5741575"/>
              <a:gd name="connsiteY63" fmla="*/ 255680 h 955271"/>
              <a:gd name="connsiteX64" fmla="*/ 3493851 w 5741575"/>
              <a:gd name="connsiteY64" fmla="*/ 240255 h 955271"/>
              <a:gd name="connsiteX65" fmla="*/ 3537470 w 5741575"/>
              <a:gd name="connsiteY65" fmla="*/ 241867 h 955271"/>
              <a:gd name="connsiteX66" fmla="*/ 3610489 w 5741575"/>
              <a:gd name="connsiteY66" fmla="*/ 244128 h 955271"/>
              <a:gd name="connsiteX67" fmla="*/ 3667539 w 5741575"/>
              <a:gd name="connsiteY67" fmla="*/ 263271 h 955271"/>
              <a:gd name="connsiteX68" fmla="*/ 3727614 w 5741575"/>
              <a:gd name="connsiteY68" fmla="*/ 258245 h 955271"/>
              <a:gd name="connsiteX69" fmla="*/ 3738369 w 5741575"/>
              <a:gd name="connsiteY69" fmla="*/ 234506 h 955271"/>
              <a:gd name="connsiteX70" fmla="*/ 3803670 w 5741575"/>
              <a:gd name="connsiteY70" fmla="*/ 236457 h 955271"/>
              <a:gd name="connsiteX71" fmla="*/ 3903080 w 5741575"/>
              <a:gd name="connsiteY71" fmla="*/ 241890 h 955271"/>
              <a:gd name="connsiteX72" fmla="*/ 4114838 w 5741575"/>
              <a:gd name="connsiteY72" fmla="*/ 238165 h 955271"/>
              <a:gd name="connsiteX73" fmla="*/ 4271023 w 5741575"/>
              <a:gd name="connsiteY73" fmla="*/ 241959 h 955271"/>
              <a:gd name="connsiteX74" fmla="*/ 4367397 w 5741575"/>
              <a:gd name="connsiteY74" fmla="*/ 271442 h 955271"/>
              <a:gd name="connsiteX75" fmla="*/ 4495366 w 5741575"/>
              <a:gd name="connsiteY75" fmla="*/ 271618 h 955271"/>
              <a:gd name="connsiteX76" fmla="*/ 4517347 w 5741575"/>
              <a:gd name="connsiteY76" fmla="*/ 275639 h 955271"/>
              <a:gd name="connsiteX77" fmla="*/ 4546116 w 5741575"/>
              <a:gd name="connsiteY77" fmla="*/ 268568 h 955271"/>
              <a:gd name="connsiteX78" fmla="*/ 4661259 w 5741575"/>
              <a:gd name="connsiteY78" fmla="*/ 238966 h 955271"/>
              <a:gd name="connsiteX79" fmla="*/ 4750403 w 5741575"/>
              <a:gd name="connsiteY79" fmla="*/ 204364 h 955271"/>
              <a:gd name="connsiteX80" fmla="*/ 4867614 w 5741575"/>
              <a:gd name="connsiteY80" fmla="*/ 208668 h 955271"/>
              <a:gd name="connsiteX81" fmla="*/ 4937036 w 5741575"/>
              <a:gd name="connsiteY81" fmla="*/ 195446 h 955271"/>
              <a:gd name="connsiteX82" fmla="*/ 5047626 w 5741575"/>
              <a:gd name="connsiteY82" fmla="*/ 149604 h 955271"/>
              <a:gd name="connsiteX83" fmla="*/ 5200247 w 5741575"/>
              <a:gd name="connsiteY83" fmla="*/ 142695 h 955271"/>
              <a:gd name="connsiteX84" fmla="*/ 5235691 w 5741575"/>
              <a:gd name="connsiteY84" fmla="*/ 173330 h 955271"/>
              <a:gd name="connsiteX85" fmla="*/ 5280133 w 5741575"/>
              <a:gd name="connsiteY85" fmla="*/ 189342 h 955271"/>
              <a:gd name="connsiteX86" fmla="*/ 5291963 w 5741575"/>
              <a:gd name="connsiteY86" fmla="*/ 139446 h 955271"/>
              <a:gd name="connsiteX87" fmla="*/ 5418472 w 5741575"/>
              <a:gd name="connsiteY87" fmla="*/ 89163 h 955271"/>
              <a:gd name="connsiteX88" fmla="*/ 5482354 w 5741575"/>
              <a:gd name="connsiteY88" fmla="*/ 69470 h 955271"/>
              <a:gd name="connsiteX89" fmla="*/ 5583280 w 5741575"/>
              <a:gd name="connsiteY89" fmla="*/ 49787 h 955271"/>
              <a:gd name="connsiteX90" fmla="*/ 5613766 w 5741575"/>
              <a:gd name="connsiteY90" fmla="*/ 41855 h 955271"/>
              <a:gd name="connsiteX91" fmla="*/ 5684952 w 5741575"/>
              <a:gd name="connsiteY91" fmla="*/ 26088 h 955271"/>
              <a:gd name="connsiteX92" fmla="*/ 5741575 w 5741575"/>
              <a:gd name="connsiteY92"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898586 w 5741575"/>
              <a:gd name="connsiteY23" fmla="*/ 808502 h 955271"/>
              <a:gd name="connsiteX24" fmla="*/ 1212574 w 5741575"/>
              <a:gd name="connsiteY24" fmla="*/ 724238 h 955271"/>
              <a:gd name="connsiteX25" fmla="*/ 1280768 w 5741575"/>
              <a:gd name="connsiteY25" fmla="*/ 699122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212574 w 5741575"/>
              <a:gd name="connsiteY24" fmla="*/ 724238 h 955271"/>
              <a:gd name="connsiteX25" fmla="*/ 1280768 w 5741575"/>
              <a:gd name="connsiteY25" fmla="*/ 699122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212574 w 5741575"/>
              <a:gd name="connsiteY24" fmla="*/ 724238 h 955271"/>
              <a:gd name="connsiteX25" fmla="*/ 1280768 w 5741575"/>
              <a:gd name="connsiteY25" fmla="*/ 699122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212574 w 5741575"/>
              <a:gd name="connsiteY24" fmla="*/ 724238 h 955271"/>
              <a:gd name="connsiteX25" fmla="*/ 1280768 w 5741575"/>
              <a:gd name="connsiteY25" fmla="*/ 699122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80768 w 5741575"/>
              <a:gd name="connsiteY25" fmla="*/ 699122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20426 w 5741575"/>
              <a:gd name="connsiteY25" fmla="*/ 721810 h 955271"/>
              <a:gd name="connsiteX26" fmla="*/ 1352027 w 5741575"/>
              <a:gd name="connsiteY26" fmla="*/ 704323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20426 w 5741575"/>
              <a:gd name="connsiteY25" fmla="*/ 721810 h 955271"/>
              <a:gd name="connsiteX26" fmla="*/ 1306771 w 5741575"/>
              <a:gd name="connsiteY26" fmla="*/ 717936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20426 w 5741575"/>
              <a:gd name="connsiteY25" fmla="*/ 721810 h 955271"/>
              <a:gd name="connsiteX26" fmla="*/ 1306771 w 5741575"/>
              <a:gd name="connsiteY26" fmla="*/ 717936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477637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20426 w 5741575"/>
              <a:gd name="connsiteY25" fmla="*/ 721810 h 955271"/>
              <a:gd name="connsiteX26" fmla="*/ 1306771 w 5741575"/>
              <a:gd name="connsiteY26" fmla="*/ 717936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84157 w 5741575"/>
              <a:gd name="connsiteY19" fmla="*/ 867971 h 955271"/>
              <a:gd name="connsiteX20" fmla="*/ 477637 w 5741575"/>
              <a:gd name="connsiteY20" fmla="*/ 870334 h 955271"/>
              <a:gd name="connsiteX21" fmla="*/ 570239 w 5741575"/>
              <a:gd name="connsiteY21" fmla="*/ 829596 h 955271"/>
              <a:gd name="connsiteX22" fmla="*/ 787156 w 5741575"/>
              <a:gd name="connsiteY22" fmla="*/ 838447 h 955271"/>
              <a:gd name="connsiteX23" fmla="*/ 948872 w 5741575"/>
              <a:gd name="connsiteY23" fmla="*/ 772201 h 955271"/>
              <a:gd name="connsiteX24" fmla="*/ 1127089 w 5741575"/>
              <a:gd name="connsiteY24" fmla="*/ 746926 h 955271"/>
              <a:gd name="connsiteX25" fmla="*/ 1220426 w 5741575"/>
              <a:gd name="connsiteY25" fmla="*/ 721810 h 955271"/>
              <a:gd name="connsiteX26" fmla="*/ 1306771 w 5741575"/>
              <a:gd name="connsiteY26" fmla="*/ 717936 h 955271"/>
              <a:gd name="connsiteX27" fmla="*/ 1374314 w 5741575"/>
              <a:gd name="connsiteY27" fmla="*/ 688815 h 955271"/>
              <a:gd name="connsiteX28" fmla="*/ 1378034 w 5741575"/>
              <a:gd name="connsiteY28" fmla="*/ 685842 h 955271"/>
              <a:gd name="connsiteX29" fmla="*/ 1395604 w 5741575"/>
              <a:gd name="connsiteY29" fmla="*/ 680460 h 955271"/>
              <a:gd name="connsiteX30" fmla="*/ 1397206 w 5741575"/>
              <a:gd name="connsiteY30" fmla="*/ 670793 h 955271"/>
              <a:gd name="connsiteX31" fmla="*/ 1421250 w 5741575"/>
              <a:gd name="connsiteY31" fmla="*/ 656855 h 955271"/>
              <a:gd name="connsiteX32" fmla="*/ 1454524 w 5741575"/>
              <a:gd name="connsiteY32" fmla="*/ 649224 h 955271"/>
              <a:gd name="connsiteX33" fmla="*/ 1616217 w 5741575"/>
              <a:gd name="connsiteY33" fmla="*/ 622107 h 955271"/>
              <a:gd name="connsiteX34" fmla="*/ 1710928 w 5741575"/>
              <a:gd name="connsiteY34" fmla="*/ 600666 h 955271"/>
              <a:gd name="connsiteX35" fmla="*/ 1743718 w 5741575"/>
              <a:gd name="connsiteY35" fmla="*/ 584327 h 955271"/>
              <a:gd name="connsiteX36" fmla="*/ 1873778 w 5741575"/>
              <a:gd name="connsiteY36" fmla="*/ 530130 h 955271"/>
              <a:gd name="connsiteX37" fmla="*/ 1988411 w 5741575"/>
              <a:gd name="connsiteY37" fmla="*/ 491599 h 955271"/>
              <a:gd name="connsiteX38" fmla="*/ 2085507 w 5741575"/>
              <a:gd name="connsiteY38" fmla="*/ 498527 h 955271"/>
              <a:gd name="connsiteX39" fmla="*/ 2090767 w 5741575"/>
              <a:gd name="connsiteY39" fmla="*/ 490616 h 955271"/>
              <a:gd name="connsiteX40" fmla="*/ 2151143 w 5741575"/>
              <a:gd name="connsiteY40" fmla="*/ 478332 h 955271"/>
              <a:gd name="connsiteX41" fmla="*/ 2378710 w 5741575"/>
              <a:gd name="connsiteY41" fmla="*/ 477570 h 955271"/>
              <a:gd name="connsiteX42" fmla="*/ 2496256 w 5741575"/>
              <a:gd name="connsiteY42" fmla="*/ 452396 h 955271"/>
              <a:gd name="connsiteX43" fmla="*/ 2535387 w 5741575"/>
              <a:gd name="connsiteY43" fmla="*/ 436645 h 955271"/>
              <a:gd name="connsiteX44" fmla="*/ 2601109 w 5741575"/>
              <a:gd name="connsiteY44" fmla="*/ 410678 h 955271"/>
              <a:gd name="connsiteX45" fmla="*/ 2643855 w 5741575"/>
              <a:gd name="connsiteY45" fmla="*/ 374482 h 955271"/>
              <a:gd name="connsiteX46" fmla="*/ 2657726 w 5741575"/>
              <a:gd name="connsiteY46" fmla="*/ 365841 h 955271"/>
              <a:gd name="connsiteX47" fmla="*/ 2687125 w 5741575"/>
              <a:gd name="connsiteY47" fmla="*/ 366820 h 955271"/>
              <a:gd name="connsiteX48" fmla="*/ 2697479 w 5741575"/>
              <a:gd name="connsiteY48" fmla="*/ 361430 h 955271"/>
              <a:gd name="connsiteX49" fmla="*/ 2701547 w 5741575"/>
              <a:gd name="connsiteY49" fmla="*/ 361545 h 955271"/>
              <a:gd name="connsiteX50" fmla="*/ 2711054 w 5741575"/>
              <a:gd name="connsiteY50" fmla="*/ 360597 h 955271"/>
              <a:gd name="connsiteX51" fmla="*/ 2710438 w 5741575"/>
              <a:gd name="connsiteY51" fmla="*/ 366958 h 955271"/>
              <a:gd name="connsiteX52" fmla="*/ 2722936 w 5741575"/>
              <a:gd name="connsiteY52" fmla="*/ 377633 h 955271"/>
              <a:gd name="connsiteX53" fmla="*/ 2777227 w 5741575"/>
              <a:gd name="connsiteY53" fmla="*/ 368972 h 955271"/>
              <a:gd name="connsiteX54" fmla="*/ 2779510 w 5741575"/>
              <a:gd name="connsiteY54" fmla="*/ 361652 h 955271"/>
              <a:gd name="connsiteX55" fmla="*/ 2786278 w 5741575"/>
              <a:gd name="connsiteY55" fmla="*/ 359869 h 955271"/>
              <a:gd name="connsiteX56" fmla="*/ 2792101 w 5741575"/>
              <a:gd name="connsiteY56" fmla="*/ 365927 h 955271"/>
              <a:gd name="connsiteX57" fmla="*/ 2885545 w 5741575"/>
              <a:gd name="connsiteY57" fmla="*/ 372818 h 955271"/>
              <a:gd name="connsiteX58" fmla="*/ 3009558 w 5741575"/>
              <a:gd name="connsiteY58" fmla="*/ 370573 h 955271"/>
              <a:gd name="connsiteX59" fmla="*/ 3095010 w 5741575"/>
              <a:gd name="connsiteY59" fmla="*/ 332454 h 955271"/>
              <a:gd name="connsiteX60" fmla="*/ 3103742 w 5741575"/>
              <a:gd name="connsiteY60" fmla="*/ 337974 h 955271"/>
              <a:gd name="connsiteX61" fmla="*/ 3165093 w 5741575"/>
              <a:gd name="connsiteY61" fmla="*/ 329459 h 955271"/>
              <a:gd name="connsiteX62" fmla="*/ 3373785 w 5741575"/>
              <a:gd name="connsiteY62" fmla="*/ 255680 h 955271"/>
              <a:gd name="connsiteX63" fmla="*/ 3493851 w 5741575"/>
              <a:gd name="connsiteY63" fmla="*/ 240255 h 955271"/>
              <a:gd name="connsiteX64" fmla="*/ 3537470 w 5741575"/>
              <a:gd name="connsiteY64" fmla="*/ 241867 h 955271"/>
              <a:gd name="connsiteX65" fmla="*/ 3610489 w 5741575"/>
              <a:gd name="connsiteY65" fmla="*/ 244128 h 955271"/>
              <a:gd name="connsiteX66" fmla="*/ 3667539 w 5741575"/>
              <a:gd name="connsiteY66" fmla="*/ 263271 h 955271"/>
              <a:gd name="connsiteX67" fmla="*/ 3727614 w 5741575"/>
              <a:gd name="connsiteY67" fmla="*/ 258245 h 955271"/>
              <a:gd name="connsiteX68" fmla="*/ 3738369 w 5741575"/>
              <a:gd name="connsiteY68" fmla="*/ 234506 h 955271"/>
              <a:gd name="connsiteX69" fmla="*/ 3803670 w 5741575"/>
              <a:gd name="connsiteY69" fmla="*/ 236457 h 955271"/>
              <a:gd name="connsiteX70" fmla="*/ 3903080 w 5741575"/>
              <a:gd name="connsiteY70" fmla="*/ 241890 h 955271"/>
              <a:gd name="connsiteX71" fmla="*/ 4114838 w 5741575"/>
              <a:gd name="connsiteY71" fmla="*/ 238165 h 955271"/>
              <a:gd name="connsiteX72" fmla="*/ 4271023 w 5741575"/>
              <a:gd name="connsiteY72" fmla="*/ 241959 h 955271"/>
              <a:gd name="connsiteX73" fmla="*/ 4367397 w 5741575"/>
              <a:gd name="connsiteY73" fmla="*/ 271442 h 955271"/>
              <a:gd name="connsiteX74" fmla="*/ 4495366 w 5741575"/>
              <a:gd name="connsiteY74" fmla="*/ 271618 h 955271"/>
              <a:gd name="connsiteX75" fmla="*/ 4517347 w 5741575"/>
              <a:gd name="connsiteY75" fmla="*/ 275639 h 955271"/>
              <a:gd name="connsiteX76" fmla="*/ 4546116 w 5741575"/>
              <a:gd name="connsiteY76" fmla="*/ 268568 h 955271"/>
              <a:gd name="connsiteX77" fmla="*/ 4661259 w 5741575"/>
              <a:gd name="connsiteY77" fmla="*/ 238966 h 955271"/>
              <a:gd name="connsiteX78" fmla="*/ 4750403 w 5741575"/>
              <a:gd name="connsiteY78" fmla="*/ 204364 h 955271"/>
              <a:gd name="connsiteX79" fmla="*/ 4867614 w 5741575"/>
              <a:gd name="connsiteY79" fmla="*/ 208668 h 955271"/>
              <a:gd name="connsiteX80" fmla="*/ 4937036 w 5741575"/>
              <a:gd name="connsiteY80" fmla="*/ 195446 h 955271"/>
              <a:gd name="connsiteX81" fmla="*/ 5047626 w 5741575"/>
              <a:gd name="connsiteY81" fmla="*/ 149604 h 955271"/>
              <a:gd name="connsiteX82" fmla="*/ 5200247 w 5741575"/>
              <a:gd name="connsiteY82" fmla="*/ 142695 h 955271"/>
              <a:gd name="connsiteX83" fmla="*/ 5235691 w 5741575"/>
              <a:gd name="connsiteY83" fmla="*/ 173330 h 955271"/>
              <a:gd name="connsiteX84" fmla="*/ 5280133 w 5741575"/>
              <a:gd name="connsiteY84" fmla="*/ 189342 h 955271"/>
              <a:gd name="connsiteX85" fmla="*/ 5291963 w 5741575"/>
              <a:gd name="connsiteY85" fmla="*/ 139446 h 955271"/>
              <a:gd name="connsiteX86" fmla="*/ 5418472 w 5741575"/>
              <a:gd name="connsiteY86" fmla="*/ 89163 h 955271"/>
              <a:gd name="connsiteX87" fmla="*/ 5482354 w 5741575"/>
              <a:gd name="connsiteY87" fmla="*/ 69470 h 955271"/>
              <a:gd name="connsiteX88" fmla="*/ 5583280 w 5741575"/>
              <a:gd name="connsiteY88" fmla="*/ 49787 h 955271"/>
              <a:gd name="connsiteX89" fmla="*/ 5613766 w 5741575"/>
              <a:gd name="connsiteY89" fmla="*/ 41855 h 955271"/>
              <a:gd name="connsiteX90" fmla="*/ 5684952 w 5741575"/>
              <a:gd name="connsiteY90" fmla="*/ 26088 h 955271"/>
              <a:gd name="connsiteX91" fmla="*/ 5741575 w 5741575"/>
              <a:gd name="connsiteY9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306299 w 5741575"/>
              <a:gd name="connsiteY16" fmla="*/ 873609 h 955271"/>
              <a:gd name="connsiteX17" fmla="*/ 331571 w 5741575"/>
              <a:gd name="connsiteY17" fmla="*/ 869866 h 955271"/>
              <a:gd name="connsiteX18" fmla="*/ 384157 w 5741575"/>
              <a:gd name="connsiteY18" fmla="*/ 867971 h 955271"/>
              <a:gd name="connsiteX19" fmla="*/ 477637 w 5741575"/>
              <a:gd name="connsiteY19" fmla="*/ 870334 h 955271"/>
              <a:gd name="connsiteX20" fmla="*/ 570239 w 5741575"/>
              <a:gd name="connsiteY20" fmla="*/ 829596 h 955271"/>
              <a:gd name="connsiteX21" fmla="*/ 787156 w 5741575"/>
              <a:gd name="connsiteY21" fmla="*/ 838447 h 955271"/>
              <a:gd name="connsiteX22" fmla="*/ 948872 w 5741575"/>
              <a:gd name="connsiteY22" fmla="*/ 772201 h 955271"/>
              <a:gd name="connsiteX23" fmla="*/ 1127089 w 5741575"/>
              <a:gd name="connsiteY23" fmla="*/ 746926 h 955271"/>
              <a:gd name="connsiteX24" fmla="*/ 1220426 w 5741575"/>
              <a:gd name="connsiteY24" fmla="*/ 721810 h 955271"/>
              <a:gd name="connsiteX25" fmla="*/ 1306771 w 5741575"/>
              <a:gd name="connsiteY25" fmla="*/ 717936 h 955271"/>
              <a:gd name="connsiteX26" fmla="*/ 1374314 w 5741575"/>
              <a:gd name="connsiteY26" fmla="*/ 688815 h 955271"/>
              <a:gd name="connsiteX27" fmla="*/ 1378034 w 5741575"/>
              <a:gd name="connsiteY27" fmla="*/ 685842 h 955271"/>
              <a:gd name="connsiteX28" fmla="*/ 1395604 w 5741575"/>
              <a:gd name="connsiteY28" fmla="*/ 680460 h 955271"/>
              <a:gd name="connsiteX29" fmla="*/ 1397206 w 5741575"/>
              <a:gd name="connsiteY29" fmla="*/ 670793 h 955271"/>
              <a:gd name="connsiteX30" fmla="*/ 1421250 w 5741575"/>
              <a:gd name="connsiteY30" fmla="*/ 656855 h 955271"/>
              <a:gd name="connsiteX31" fmla="*/ 1454524 w 5741575"/>
              <a:gd name="connsiteY31" fmla="*/ 649224 h 955271"/>
              <a:gd name="connsiteX32" fmla="*/ 1616217 w 5741575"/>
              <a:gd name="connsiteY32" fmla="*/ 622107 h 955271"/>
              <a:gd name="connsiteX33" fmla="*/ 1710928 w 5741575"/>
              <a:gd name="connsiteY33" fmla="*/ 600666 h 955271"/>
              <a:gd name="connsiteX34" fmla="*/ 1743718 w 5741575"/>
              <a:gd name="connsiteY34" fmla="*/ 584327 h 955271"/>
              <a:gd name="connsiteX35" fmla="*/ 1873778 w 5741575"/>
              <a:gd name="connsiteY35" fmla="*/ 530130 h 955271"/>
              <a:gd name="connsiteX36" fmla="*/ 1988411 w 5741575"/>
              <a:gd name="connsiteY36" fmla="*/ 491599 h 955271"/>
              <a:gd name="connsiteX37" fmla="*/ 2085507 w 5741575"/>
              <a:gd name="connsiteY37" fmla="*/ 498527 h 955271"/>
              <a:gd name="connsiteX38" fmla="*/ 2090767 w 5741575"/>
              <a:gd name="connsiteY38" fmla="*/ 490616 h 955271"/>
              <a:gd name="connsiteX39" fmla="*/ 2151143 w 5741575"/>
              <a:gd name="connsiteY39" fmla="*/ 478332 h 955271"/>
              <a:gd name="connsiteX40" fmla="*/ 2378710 w 5741575"/>
              <a:gd name="connsiteY40" fmla="*/ 477570 h 955271"/>
              <a:gd name="connsiteX41" fmla="*/ 2496256 w 5741575"/>
              <a:gd name="connsiteY41" fmla="*/ 452396 h 955271"/>
              <a:gd name="connsiteX42" fmla="*/ 2535387 w 5741575"/>
              <a:gd name="connsiteY42" fmla="*/ 436645 h 955271"/>
              <a:gd name="connsiteX43" fmla="*/ 2601109 w 5741575"/>
              <a:gd name="connsiteY43" fmla="*/ 410678 h 955271"/>
              <a:gd name="connsiteX44" fmla="*/ 2643855 w 5741575"/>
              <a:gd name="connsiteY44" fmla="*/ 374482 h 955271"/>
              <a:gd name="connsiteX45" fmla="*/ 2657726 w 5741575"/>
              <a:gd name="connsiteY45" fmla="*/ 365841 h 955271"/>
              <a:gd name="connsiteX46" fmla="*/ 2687125 w 5741575"/>
              <a:gd name="connsiteY46" fmla="*/ 366820 h 955271"/>
              <a:gd name="connsiteX47" fmla="*/ 2697479 w 5741575"/>
              <a:gd name="connsiteY47" fmla="*/ 361430 h 955271"/>
              <a:gd name="connsiteX48" fmla="*/ 2701547 w 5741575"/>
              <a:gd name="connsiteY48" fmla="*/ 361545 h 955271"/>
              <a:gd name="connsiteX49" fmla="*/ 2711054 w 5741575"/>
              <a:gd name="connsiteY49" fmla="*/ 360597 h 955271"/>
              <a:gd name="connsiteX50" fmla="*/ 2710438 w 5741575"/>
              <a:gd name="connsiteY50" fmla="*/ 366958 h 955271"/>
              <a:gd name="connsiteX51" fmla="*/ 2722936 w 5741575"/>
              <a:gd name="connsiteY51" fmla="*/ 377633 h 955271"/>
              <a:gd name="connsiteX52" fmla="*/ 2777227 w 5741575"/>
              <a:gd name="connsiteY52" fmla="*/ 368972 h 955271"/>
              <a:gd name="connsiteX53" fmla="*/ 2779510 w 5741575"/>
              <a:gd name="connsiteY53" fmla="*/ 361652 h 955271"/>
              <a:gd name="connsiteX54" fmla="*/ 2786278 w 5741575"/>
              <a:gd name="connsiteY54" fmla="*/ 359869 h 955271"/>
              <a:gd name="connsiteX55" fmla="*/ 2792101 w 5741575"/>
              <a:gd name="connsiteY55" fmla="*/ 365927 h 955271"/>
              <a:gd name="connsiteX56" fmla="*/ 2885545 w 5741575"/>
              <a:gd name="connsiteY56" fmla="*/ 372818 h 955271"/>
              <a:gd name="connsiteX57" fmla="*/ 3009558 w 5741575"/>
              <a:gd name="connsiteY57" fmla="*/ 370573 h 955271"/>
              <a:gd name="connsiteX58" fmla="*/ 3095010 w 5741575"/>
              <a:gd name="connsiteY58" fmla="*/ 332454 h 955271"/>
              <a:gd name="connsiteX59" fmla="*/ 3103742 w 5741575"/>
              <a:gd name="connsiteY59" fmla="*/ 337974 h 955271"/>
              <a:gd name="connsiteX60" fmla="*/ 3165093 w 5741575"/>
              <a:gd name="connsiteY60" fmla="*/ 329459 h 955271"/>
              <a:gd name="connsiteX61" fmla="*/ 3373785 w 5741575"/>
              <a:gd name="connsiteY61" fmla="*/ 255680 h 955271"/>
              <a:gd name="connsiteX62" fmla="*/ 3493851 w 5741575"/>
              <a:gd name="connsiteY62" fmla="*/ 240255 h 955271"/>
              <a:gd name="connsiteX63" fmla="*/ 3537470 w 5741575"/>
              <a:gd name="connsiteY63" fmla="*/ 241867 h 955271"/>
              <a:gd name="connsiteX64" fmla="*/ 3610489 w 5741575"/>
              <a:gd name="connsiteY64" fmla="*/ 244128 h 955271"/>
              <a:gd name="connsiteX65" fmla="*/ 3667539 w 5741575"/>
              <a:gd name="connsiteY65" fmla="*/ 263271 h 955271"/>
              <a:gd name="connsiteX66" fmla="*/ 3727614 w 5741575"/>
              <a:gd name="connsiteY66" fmla="*/ 258245 h 955271"/>
              <a:gd name="connsiteX67" fmla="*/ 3738369 w 5741575"/>
              <a:gd name="connsiteY67" fmla="*/ 234506 h 955271"/>
              <a:gd name="connsiteX68" fmla="*/ 3803670 w 5741575"/>
              <a:gd name="connsiteY68" fmla="*/ 236457 h 955271"/>
              <a:gd name="connsiteX69" fmla="*/ 3903080 w 5741575"/>
              <a:gd name="connsiteY69" fmla="*/ 241890 h 955271"/>
              <a:gd name="connsiteX70" fmla="*/ 4114838 w 5741575"/>
              <a:gd name="connsiteY70" fmla="*/ 238165 h 955271"/>
              <a:gd name="connsiteX71" fmla="*/ 4271023 w 5741575"/>
              <a:gd name="connsiteY71" fmla="*/ 241959 h 955271"/>
              <a:gd name="connsiteX72" fmla="*/ 4367397 w 5741575"/>
              <a:gd name="connsiteY72" fmla="*/ 271442 h 955271"/>
              <a:gd name="connsiteX73" fmla="*/ 4495366 w 5741575"/>
              <a:gd name="connsiteY73" fmla="*/ 271618 h 955271"/>
              <a:gd name="connsiteX74" fmla="*/ 4517347 w 5741575"/>
              <a:gd name="connsiteY74" fmla="*/ 275639 h 955271"/>
              <a:gd name="connsiteX75" fmla="*/ 4546116 w 5741575"/>
              <a:gd name="connsiteY75" fmla="*/ 268568 h 955271"/>
              <a:gd name="connsiteX76" fmla="*/ 4661259 w 5741575"/>
              <a:gd name="connsiteY76" fmla="*/ 238966 h 955271"/>
              <a:gd name="connsiteX77" fmla="*/ 4750403 w 5741575"/>
              <a:gd name="connsiteY77" fmla="*/ 204364 h 955271"/>
              <a:gd name="connsiteX78" fmla="*/ 4867614 w 5741575"/>
              <a:gd name="connsiteY78" fmla="*/ 208668 h 955271"/>
              <a:gd name="connsiteX79" fmla="*/ 4937036 w 5741575"/>
              <a:gd name="connsiteY79" fmla="*/ 195446 h 955271"/>
              <a:gd name="connsiteX80" fmla="*/ 5047626 w 5741575"/>
              <a:gd name="connsiteY80" fmla="*/ 149604 h 955271"/>
              <a:gd name="connsiteX81" fmla="*/ 5200247 w 5741575"/>
              <a:gd name="connsiteY81" fmla="*/ 142695 h 955271"/>
              <a:gd name="connsiteX82" fmla="*/ 5235691 w 5741575"/>
              <a:gd name="connsiteY82" fmla="*/ 173330 h 955271"/>
              <a:gd name="connsiteX83" fmla="*/ 5280133 w 5741575"/>
              <a:gd name="connsiteY83" fmla="*/ 189342 h 955271"/>
              <a:gd name="connsiteX84" fmla="*/ 5291963 w 5741575"/>
              <a:gd name="connsiteY84" fmla="*/ 139446 h 955271"/>
              <a:gd name="connsiteX85" fmla="*/ 5418472 w 5741575"/>
              <a:gd name="connsiteY85" fmla="*/ 89163 h 955271"/>
              <a:gd name="connsiteX86" fmla="*/ 5482354 w 5741575"/>
              <a:gd name="connsiteY86" fmla="*/ 69470 h 955271"/>
              <a:gd name="connsiteX87" fmla="*/ 5583280 w 5741575"/>
              <a:gd name="connsiteY87" fmla="*/ 49787 h 955271"/>
              <a:gd name="connsiteX88" fmla="*/ 5613766 w 5741575"/>
              <a:gd name="connsiteY88" fmla="*/ 41855 h 955271"/>
              <a:gd name="connsiteX89" fmla="*/ 5684952 w 5741575"/>
              <a:gd name="connsiteY89" fmla="*/ 26088 h 955271"/>
              <a:gd name="connsiteX90" fmla="*/ 5741575 w 5741575"/>
              <a:gd name="connsiteY90"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306299 w 5741575"/>
              <a:gd name="connsiteY15" fmla="*/ 873609 h 955271"/>
              <a:gd name="connsiteX16" fmla="*/ 331571 w 5741575"/>
              <a:gd name="connsiteY16" fmla="*/ 869866 h 955271"/>
              <a:gd name="connsiteX17" fmla="*/ 384157 w 5741575"/>
              <a:gd name="connsiteY17" fmla="*/ 867971 h 955271"/>
              <a:gd name="connsiteX18" fmla="*/ 477637 w 5741575"/>
              <a:gd name="connsiteY18" fmla="*/ 870334 h 955271"/>
              <a:gd name="connsiteX19" fmla="*/ 570239 w 5741575"/>
              <a:gd name="connsiteY19" fmla="*/ 829596 h 955271"/>
              <a:gd name="connsiteX20" fmla="*/ 787156 w 5741575"/>
              <a:gd name="connsiteY20" fmla="*/ 838447 h 955271"/>
              <a:gd name="connsiteX21" fmla="*/ 948872 w 5741575"/>
              <a:gd name="connsiteY21" fmla="*/ 772201 h 955271"/>
              <a:gd name="connsiteX22" fmla="*/ 1127089 w 5741575"/>
              <a:gd name="connsiteY22" fmla="*/ 746926 h 955271"/>
              <a:gd name="connsiteX23" fmla="*/ 1220426 w 5741575"/>
              <a:gd name="connsiteY23" fmla="*/ 721810 h 955271"/>
              <a:gd name="connsiteX24" fmla="*/ 1306771 w 5741575"/>
              <a:gd name="connsiteY24" fmla="*/ 717936 h 955271"/>
              <a:gd name="connsiteX25" fmla="*/ 1374314 w 5741575"/>
              <a:gd name="connsiteY25" fmla="*/ 688815 h 955271"/>
              <a:gd name="connsiteX26" fmla="*/ 1378034 w 5741575"/>
              <a:gd name="connsiteY26" fmla="*/ 685842 h 955271"/>
              <a:gd name="connsiteX27" fmla="*/ 1395604 w 5741575"/>
              <a:gd name="connsiteY27" fmla="*/ 680460 h 955271"/>
              <a:gd name="connsiteX28" fmla="*/ 1397206 w 5741575"/>
              <a:gd name="connsiteY28" fmla="*/ 670793 h 955271"/>
              <a:gd name="connsiteX29" fmla="*/ 1421250 w 5741575"/>
              <a:gd name="connsiteY29" fmla="*/ 656855 h 955271"/>
              <a:gd name="connsiteX30" fmla="*/ 1454524 w 5741575"/>
              <a:gd name="connsiteY30" fmla="*/ 649224 h 955271"/>
              <a:gd name="connsiteX31" fmla="*/ 1616217 w 5741575"/>
              <a:gd name="connsiteY31" fmla="*/ 622107 h 955271"/>
              <a:gd name="connsiteX32" fmla="*/ 1710928 w 5741575"/>
              <a:gd name="connsiteY32" fmla="*/ 600666 h 955271"/>
              <a:gd name="connsiteX33" fmla="*/ 1743718 w 5741575"/>
              <a:gd name="connsiteY33" fmla="*/ 584327 h 955271"/>
              <a:gd name="connsiteX34" fmla="*/ 1873778 w 5741575"/>
              <a:gd name="connsiteY34" fmla="*/ 530130 h 955271"/>
              <a:gd name="connsiteX35" fmla="*/ 1988411 w 5741575"/>
              <a:gd name="connsiteY35" fmla="*/ 491599 h 955271"/>
              <a:gd name="connsiteX36" fmla="*/ 2085507 w 5741575"/>
              <a:gd name="connsiteY36" fmla="*/ 498527 h 955271"/>
              <a:gd name="connsiteX37" fmla="*/ 2090767 w 5741575"/>
              <a:gd name="connsiteY37" fmla="*/ 490616 h 955271"/>
              <a:gd name="connsiteX38" fmla="*/ 2151143 w 5741575"/>
              <a:gd name="connsiteY38" fmla="*/ 478332 h 955271"/>
              <a:gd name="connsiteX39" fmla="*/ 2378710 w 5741575"/>
              <a:gd name="connsiteY39" fmla="*/ 477570 h 955271"/>
              <a:gd name="connsiteX40" fmla="*/ 2496256 w 5741575"/>
              <a:gd name="connsiteY40" fmla="*/ 452396 h 955271"/>
              <a:gd name="connsiteX41" fmla="*/ 2535387 w 5741575"/>
              <a:gd name="connsiteY41" fmla="*/ 436645 h 955271"/>
              <a:gd name="connsiteX42" fmla="*/ 2601109 w 5741575"/>
              <a:gd name="connsiteY42" fmla="*/ 410678 h 955271"/>
              <a:gd name="connsiteX43" fmla="*/ 2643855 w 5741575"/>
              <a:gd name="connsiteY43" fmla="*/ 374482 h 955271"/>
              <a:gd name="connsiteX44" fmla="*/ 2657726 w 5741575"/>
              <a:gd name="connsiteY44" fmla="*/ 365841 h 955271"/>
              <a:gd name="connsiteX45" fmla="*/ 2687125 w 5741575"/>
              <a:gd name="connsiteY45" fmla="*/ 366820 h 955271"/>
              <a:gd name="connsiteX46" fmla="*/ 2697479 w 5741575"/>
              <a:gd name="connsiteY46" fmla="*/ 361430 h 955271"/>
              <a:gd name="connsiteX47" fmla="*/ 2701547 w 5741575"/>
              <a:gd name="connsiteY47" fmla="*/ 361545 h 955271"/>
              <a:gd name="connsiteX48" fmla="*/ 2711054 w 5741575"/>
              <a:gd name="connsiteY48" fmla="*/ 360597 h 955271"/>
              <a:gd name="connsiteX49" fmla="*/ 2710438 w 5741575"/>
              <a:gd name="connsiteY49" fmla="*/ 366958 h 955271"/>
              <a:gd name="connsiteX50" fmla="*/ 2722936 w 5741575"/>
              <a:gd name="connsiteY50" fmla="*/ 377633 h 955271"/>
              <a:gd name="connsiteX51" fmla="*/ 2777227 w 5741575"/>
              <a:gd name="connsiteY51" fmla="*/ 368972 h 955271"/>
              <a:gd name="connsiteX52" fmla="*/ 2779510 w 5741575"/>
              <a:gd name="connsiteY52" fmla="*/ 361652 h 955271"/>
              <a:gd name="connsiteX53" fmla="*/ 2786278 w 5741575"/>
              <a:gd name="connsiteY53" fmla="*/ 359869 h 955271"/>
              <a:gd name="connsiteX54" fmla="*/ 2792101 w 5741575"/>
              <a:gd name="connsiteY54" fmla="*/ 365927 h 955271"/>
              <a:gd name="connsiteX55" fmla="*/ 2885545 w 5741575"/>
              <a:gd name="connsiteY55" fmla="*/ 372818 h 955271"/>
              <a:gd name="connsiteX56" fmla="*/ 3009558 w 5741575"/>
              <a:gd name="connsiteY56" fmla="*/ 370573 h 955271"/>
              <a:gd name="connsiteX57" fmla="*/ 3095010 w 5741575"/>
              <a:gd name="connsiteY57" fmla="*/ 332454 h 955271"/>
              <a:gd name="connsiteX58" fmla="*/ 3103742 w 5741575"/>
              <a:gd name="connsiteY58" fmla="*/ 337974 h 955271"/>
              <a:gd name="connsiteX59" fmla="*/ 3165093 w 5741575"/>
              <a:gd name="connsiteY59" fmla="*/ 329459 h 955271"/>
              <a:gd name="connsiteX60" fmla="*/ 3373785 w 5741575"/>
              <a:gd name="connsiteY60" fmla="*/ 255680 h 955271"/>
              <a:gd name="connsiteX61" fmla="*/ 3493851 w 5741575"/>
              <a:gd name="connsiteY61" fmla="*/ 240255 h 955271"/>
              <a:gd name="connsiteX62" fmla="*/ 3537470 w 5741575"/>
              <a:gd name="connsiteY62" fmla="*/ 241867 h 955271"/>
              <a:gd name="connsiteX63" fmla="*/ 3610489 w 5741575"/>
              <a:gd name="connsiteY63" fmla="*/ 244128 h 955271"/>
              <a:gd name="connsiteX64" fmla="*/ 3667539 w 5741575"/>
              <a:gd name="connsiteY64" fmla="*/ 263271 h 955271"/>
              <a:gd name="connsiteX65" fmla="*/ 3727614 w 5741575"/>
              <a:gd name="connsiteY65" fmla="*/ 258245 h 955271"/>
              <a:gd name="connsiteX66" fmla="*/ 3738369 w 5741575"/>
              <a:gd name="connsiteY66" fmla="*/ 234506 h 955271"/>
              <a:gd name="connsiteX67" fmla="*/ 3803670 w 5741575"/>
              <a:gd name="connsiteY67" fmla="*/ 236457 h 955271"/>
              <a:gd name="connsiteX68" fmla="*/ 3903080 w 5741575"/>
              <a:gd name="connsiteY68" fmla="*/ 241890 h 955271"/>
              <a:gd name="connsiteX69" fmla="*/ 4114838 w 5741575"/>
              <a:gd name="connsiteY69" fmla="*/ 238165 h 955271"/>
              <a:gd name="connsiteX70" fmla="*/ 4271023 w 5741575"/>
              <a:gd name="connsiteY70" fmla="*/ 241959 h 955271"/>
              <a:gd name="connsiteX71" fmla="*/ 4367397 w 5741575"/>
              <a:gd name="connsiteY71" fmla="*/ 271442 h 955271"/>
              <a:gd name="connsiteX72" fmla="*/ 4495366 w 5741575"/>
              <a:gd name="connsiteY72" fmla="*/ 271618 h 955271"/>
              <a:gd name="connsiteX73" fmla="*/ 4517347 w 5741575"/>
              <a:gd name="connsiteY73" fmla="*/ 275639 h 955271"/>
              <a:gd name="connsiteX74" fmla="*/ 4546116 w 5741575"/>
              <a:gd name="connsiteY74" fmla="*/ 268568 h 955271"/>
              <a:gd name="connsiteX75" fmla="*/ 4661259 w 5741575"/>
              <a:gd name="connsiteY75" fmla="*/ 238966 h 955271"/>
              <a:gd name="connsiteX76" fmla="*/ 4750403 w 5741575"/>
              <a:gd name="connsiteY76" fmla="*/ 204364 h 955271"/>
              <a:gd name="connsiteX77" fmla="*/ 4867614 w 5741575"/>
              <a:gd name="connsiteY77" fmla="*/ 208668 h 955271"/>
              <a:gd name="connsiteX78" fmla="*/ 4937036 w 5741575"/>
              <a:gd name="connsiteY78" fmla="*/ 195446 h 955271"/>
              <a:gd name="connsiteX79" fmla="*/ 5047626 w 5741575"/>
              <a:gd name="connsiteY79" fmla="*/ 149604 h 955271"/>
              <a:gd name="connsiteX80" fmla="*/ 5200247 w 5741575"/>
              <a:gd name="connsiteY80" fmla="*/ 142695 h 955271"/>
              <a:gd name="connsiteX81" fmla="*/ 5235691 w 5741575"/>
              <a:gd name="connsiteY81" fmla="*/ 173330 h 955271"/>
              <a:gd name="connsiteX82" fmla="*/ 5280133 w 5741575"/>
              <a:gd name="connsiteY82" fmla="*/ 189342 h 955271"/>
              <a:gd name="connsiteX83" fmla="*/ 5291963 w 5741575"/>
              <a:gd name="connsiteY83" fmla="*/ 139446 h 955271"/>
              <a:gd name="connsiteX84" fmla="*/ 5418472 w 5741575"/>
              <a:gd name="connsiteY84" fmla="*/ 89163 h 955271"/>
              <a:gd name="connsiteX85" fmla="*/ 5482354 w 5741575"/>
              <a:gd name="connsiteY85" fmla="*/ 69470 h 955271"/>
              <a:gd name="connsiteX86" fmla="*/ 5583280 w 5741575"/>
              <a:gd name="connsiteY86" fmla="*/ 49787 h 955271"/>
              <a:gd name="connsiteX87" fmla="*/ 5613766 w 5741575"/>
              <a:gd name="connsiteY87" fmla="*/ 41855 h 955271"/>
              <a:gd name="connsiteX88" fmla="*/ 5684952 w 5741575"/>
              <a:gd name="connsiteY88" fmla="*/ 26088 h 955271"/>
              <a:gd name="connsiteX89" fmla="*/ 5741575 w 5741575"/>
              <a:gd name="connsiteY8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22923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306299 w 5741575"/>
              <a:gd name="connsiteY15" fmla="*/ 873609 h 955271"/>
              <a:gd name="connsiteX16" fmla="*/ 331571 w 5741575"/>
              <a:gd name="connsiteY16" fmla="*/ 869866 h 955271"/>
              <a:gd name="connsiteX17" fmla="*/ 384157 w 5741575"/>
              <a:gd name="connsiteY17" fmla="*/ 867971 h 955271"/>
              <a:gd name="connsiteX18" fmla="*/ 477637 w 5741575"/>
              <a:gd name="connsiteY18" fmla="*/ 870334 h 955271"/>
              <a:gd name="connsiteX19" fmla="*/ 570239 w 5741575"/>
              <a:gd name="connsiteY19" fmla="*/ 829596 h 955271"/>
              <a:gd name="connsiteX20" fmla="*/ 787156 w 5741575"/>
              <a:gd name="connsiteY20" fmla="*/ 838447 h 955271"/>
              <a:gd name="connsiteX21" fmla="*/ 948872 w 5741575"/>
              <a:gd name="connsiteY21" fmla="*/ 772201 h 955271"/>
              <a:gd name="connsiteX22" fmla="*/ 1127089 w 5741575"/>
              <a:gd name="connsiteY22" fmla="*/ 746926 h 955271"/>
              <a:gd name="connsiteX23" fmla="*/ 1220426 w 5741575"/>
              <a:gd name="connsiteY23" fmla="*/ 721810 h 955271"/>
              <a:gd name="connsiteX24" fmla="*/ 1306771 w 5741575"/>
              <a:gd name="connsiteY24" fmla="*/ 717936 h 955271"/>
              <a:gd name="connsiteX25" fmla="*/ 1374314 w 5741575"/>
              <a:gd name="connsiteY25" fmla="*/ 688815 h 955271"/>
              <a:gd name="connsiteX26" fmla="*/ 1378034 w 5741575"/>
              <a:gd name="connsiteY26" fmla="*/ 685842 h 955271"/>
              <a:gd name="connsiteX27" fmla="*/ 1395604 w 5741575"/>
              <a:gd name="connsiteY27" fmla="*/ 680460 h 955271"/>
              <a:gd name="connsiteX28" fmla="*/ 1397206 w 5741575"/>
              <a:gd name="connsiteY28" fmla="*/ 670793 h 955271"/>
              <a:gd name="connsiteX29" fmla="*/ 1421250 w 5741575"/>
              <a:gd name="connsiteY29" fmla="*/ 656855 h 955271"/>
              <a:gd name="connsiteX30" fmla="*/ 1454524 w 5741575"/>
              <a:gd name="connsiteY30" fmla="*/ 649224 h 955271"/>
              <a:gd name="connsiteX31" fmla="*/ 1616217 w 5741575"/>
              <a:gd name="connsiteY31" fmla="*/ 622107 h 955271"/>
              <a:gd name="connsiteX32" fmla="*/ 1710928 w 5741575"/>
              <a:gd name="connsiteY32" fmla="*/ 600666 h 955271"/>
              <a:gd name="connsiteX33" fmla="*/ 1743718 w 5741575"/>
              <a:gd name="connsiteY33" fmla="*/ 584327 h 955271"/>
              <a:gd name="connsiteX34" fmla="*/ 1873778 w 5741575"/>
              <a:gd name="connsiteY34" fmla="*/ 530130 h 955271"/>
              <a:gd name="connsiteX35" fmla="*/ 1988411 w 5741575"/>
              <a:gd name="connsiteY35" fmla="*/ 491599 h 955271"/>
              <a:gd name="connsiteX36" fmla="*/ 2085507 w 5741575"/>
              <a:gd name="connsiteY36" fmla="*/ 498527 h 955271"/>
              <a:gd name="connsiteX37" fmla="*/ 2090767 w 5741575"/>
              <a:gd name="connsiteY37" fmla="*/ 490616 h 955271"/>
              <a:gd name="connsiteX38" fmla="*/ 2151143 w 5741575"/>
              <a:gd name="connsiteY38" fmla="*/ 478332 h 955271"/>
              <a:gd name="connsiteX39" fmla="*/ 2378710 w 5741575"/>
              <a:gd name="connsiteY39" fmla="*/ 477570 h 955271"/>
              <a:gd name="connsiteX40" fmla="*/ 2496256 w 5741575"/>
              <a:gd name="connsiteY40" fmla="*/ 452396 h 955271"/>
              <a:gd name="connsiteX41" fmla="*/ 2535387 w 5741575"/>
              <a:gd name="connsiteY41" fmla="*/ 436645 h 955271"/>
              <a:gd name="connsiteX42" fmla="*/ 2601109 w 5741575"/>
              <a:gd name="connsiteY42" fmla="*/ 410678 h 955271"/>
              <a:gd name="connsiteX43" fmla="*/ 2643855 w 5741575"/>
              <a:gd name="connsiteY43" fmla="*/ 374482 h 955271"/>
              <a:gd name="connsiteX44" fmla="*/ 2657726 w 5741575"/>
              <a:gd name="connsiteY44" fmla="*/ 365841 h 955271"/>
              <a:gd name="connsiteX45" fmla="*/ 2687125 w 5741575"/>
              <a:gd name="connsiteY45" fmla="*/ 366820 h 955271"/>
              <a:gd name="connsiteX46" fmla="*/ 2697479 w 5741575"/>
              <a:gd name="connsiteY46" fmla="*/ 361430 h 955271"/>
              <a:gd name="connsiteX47" fmla="*/ 2701547 w 5741575"/>
              <a:gd name="connsiteY47" fmla="*/ 361545 h 955271"/>
              <a:gd name="connsiteX48" fmla="*/ 2711054 w 5741575"/>
              <a:gd name="connsiteY48" fmla="*/ 360597 h 955271"/>
              <a:gd name="connsiteX49" fmla="*/ 2710438 w 5741575"/>
              <a:gd name="connsiteY49" fmla="*/ 366958 h 955271"/>
              <a:gd name="connsiteX50" fmla="*/ 2722936 w 5741575"/>
              <a:gd name="connsiteY50" fmla="*/ 377633 h 955271"/>
              <a:gd name="connsiteX51" fmla="*/ 2777227 w 5741575"/>
              <a:gd name="connsiteY51" fmla="*/ 368972 h 955271"/>
              <a:gd name="connsiteX52" fmla="*/ 2779510 w 5741575"/>
              <a:gd name="connsiteY52" fmla="*/ 361652 h 955271"/>
              <a:gd name="connsiteX53" fmla="*/ 2786278 w 5741575"/>
              <a:gd name="connsiteY53" fmla="*/ 359869 h 955271"/>
              <a:gd name="connsiteX54" fmla="*/ 2792101 w 5741575"/>
              <a:gd name="connsiteY54" fmla="*/ 365927 h 955271"/>
              <a:gd name="connsiteX55" fmla="*/ 2885545 w 5741575"/>
              <a:gd name="connsiteY55" fmla="*/ 372818 h 955271"/>
              <a:gd name="connsiteX56" fmla="*/ 3009558 w 5741575"/>
              <a:gd name="connsiteY56" fmla="*/ 370573 h 955271"/>
              <a:gd name="connsiteX57" fmla="*/ 3095010 w 5741575"/>
              <a:gd name="connsiteY57" fmla="*/ 332454 h 955271"/>
              <a:gd name="connsiteX58" fmla="*/ 3103742 w 5741575"/>
              <a:gd name="connsiteY58" fmla="*/ 337974 h 955271"/>
              <a:gd name="connsiteX59" fmla="*/ 3165093 w 5741575"/>
              <a:gd name="connsiteY59" fmla="*/ 329459 h 955271"/>
              <a:gd name="connsiteX60" fmla="*/ 3373785 w 5741575"/>
              <a:gd name="connsiteY60" fmla="*/ 255680 h 955271"/>
              <a:gd name="connsiteX61" fmla="*/ 3493851 w 5741575"/>
              <a:gd name="connsiteY61" fmla="*/ 240255 h 955271"/>
              <a:gd name="connsiteX62" fmla="*/ 3537470 w 5741575"/>
              <a:gd name="connsiteY62" fmla="*/ 241867 h 955271"/>
              <a:gd name="connsiteX63" fmla="*/ 3610489 w 5741575"/>
              <a:gd name="connsiteY63" fmla="*/ 244128 h 955271"/>
              <a:gd name="connsiteX64" fmla="*/ 3667539 w 5741575"/>
              <a:gd name="connsiteY64" fmla="*/ 263271 h 955271"/>
              <a:gd name="connsiteX65" fmla="*/ 3727614 w 5741575"/>
              <a:gd name="connsiteY65" fmla="*/ 258245 h 955271"/>
              <a:gd name="connsiteX66" fmla="*/ 3738369 w 5741575"/>
              <a:gd name="connsiteY66" fmla="*/ 234506 h 955271"/>
              <a:gd name="connsiteX67" fmla="*/ 3803670 w 5741575"/>
              <a:gd name="connsiteY67" fmla="*/ 236457 h 955271"/>
              <a:gd name="connsiteX68" fmla="*/ 3903080 w 5741575"/>
              <a:gd name="connsiteY68" fmla="*/ 241890 h 955271"/>
              <a:gd name="connsiteX69" fmla="*/ 4114838 w 5741575"/>
              <a:gd name="connsiteY69" fmla="*/ 238165 h 955271"/>
              <a:gd name="connsiteX70" fmla="*/ 4271023 w 5741575"/>
              <a:gd name="connsiteY70" fmla="*/ 241959 h 955271"/>
              <a:gd name="connsiteX71" fmla="*/ 4367397 w 5741575"/>
              <a:gd name="connsiteY71" fmla="*/ 271442 h 955271"/>
              <a:gd name="connsiteX72" fmla="*/ 4495366 w 5741575"/>
              <a:gd name="connsiteY72" fmla="*/ 271618 h 955271"/>
              <a:gd name="connsiteX73" fmla="*/ 4517347 w 5741575"/>
              <a:gd name="connsiteY73" fmla="*/ 275639 h 955271"/>
              <a:gd name="connsiteX74" fmla="*/ 4546116 w 5741575"/>
              <a:gd name="connsiteY74" fmla="*/ 268568 h 955271"/>
              <a:gd name="connsiteX75" fmla="*/ 4661259 w 5741575"/>
              <a:gd name="connsiteY75" fmla="*/ 238966 h 955271"/>
              <a:gd name="connsiteX76" fmla="*/ 4750403 w 5741575"/>
              <a:gd name="connsiteY76" fmla="*/ 204364 h 955271"/>
              <a:gd name="connsiteX77" fmla="*/ 4867614 w 5741575"/>
              <a:gd name="connsiteY77" fmla="*/ 208668 h 955271"/>
              <a:gd name="connsiteX78" fmla="*/ 4937036 w 5741575"/>
              <a:gd name="connsiteY78" fmla="*/ 195446 h 955271"/>
              <a:gd name="connsiteX79" fmla="*/ 5047626 w 5741575"/>
              <a:gd name="connsiteY79" fmla="*/ 149604 h 955271"/>
              <a:gd name="connsiteX80" fmla="*/ 5200247 w 5741575"/>
              <a:gd name="connsiteY80" fmla="*/ 142695 h 955271"/>
              <a:gd name="connsiteX81" fmla="*/ 5235691 w 5741575"/>
              <a:gd name="connsiteY81" fmla="*/ 173330 h 955271"/>
              <a:gd name="connsiteX82" fmla="*/ 5280133 w 5741575"/>
              <a:gd name="connsiteY82" fmla="*/ 189342 h 955271"/>
              <a:gd name="connsiteX83" fmla="*/ 5291963 w 5741575"/>
              <a:gd name="connsiteY83" fmla="*/ 139446 h 955271"/>
              <a:gd name="connsiteX84" fmla="*/ 5418472 w 5741575"/>
              <a:gd name="connsiteY84" fmla="*/ 89163 h 955271"/>
              <a:gd name="connsiteX85" fmla="*/ 5482354 w 5741575"/>
              <a:gd name="connsiteY85" fmla="*/ 69470 h 955271"/>
              <a:gd name="connsiteX86" fmla="*/ 5583280 w 5741575"/>
              <a:gd name="connsiteY86" fmla="*/ 49787 h 955271"/>
              <a:gd name="connsiteX87" fmla="*/ 5613766 w 5741575"/>
              <a:gd name="connsiteY87" fmla="*/ 41855 h 955271"/>
              <a:gd name="connsiteX88" fmla="*/ 5684952 w 5741575"/>
              <a:gd name="connsiteY88" fmla="*/ 26088 h 955271"/>
              <a:gd name="connsiteX89" fmla="*/ 5741575 w 5741575"/>
              <a:gd name="connsiteY8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87156 w 5741575"/>
              <a:gd name="connsiteY19" fmla="*/ 838447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21250 w 5741575"/>
              <a:gd name="connsiteY28" fmla="*/ 656855 h 955271"/>
              <a:gd name="connsiteX29" fmla="*/ 1454524 w 5741575"/>
              <a:gd name="connsiteY29" fmla="*/ 649224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87156 w 5741575"/>
              <a:gd name="connsiteY19" fmla="*/ 838447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21250 w 5741575"/>
              <a:gd name="connsiteY28" fmla="*/ 656855 h 955271"/>
              <a:gd name="connsiteX29" fmla="*/ 1454524 w 5741575"/>
              <a:gd name="connsiteY29" fmla="*/ 649224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21250 w 5741575"/>
              <a:gd name="connsiteY28" fmla="*/ 656855 h 955271"/>
              <a:gd name="connsiteX29" fmla="*/ 1454524 w 5741575"/>
              <a:gd name="connsiteY29" fmla="*/ 649224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21250 w 5741575"/>
              <a:gd name="connsiteY28" fmla="*/ 656855 h 955271"/>
              <a:gd name="connsiteX29" fmla="*/ 1454524 w 5741575"/>
              <a:gd name="connsiteY29" fmla="*/ 649224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21250 w 5741575"/>
              <a:gd name="connsiteY28" fmla="*/ 656855 h 955271"/>
              <a:gd name="connsiteX29" fmla="*/ 1494753 w 5741575"/>
              <a:gd name="connsiteY29" fmla="*/ 644686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41364 w 5741575"/>
              <a:gd name="connsiteY28" fmla="*/ 661393 h 955271"/>
              <a:gd name="connsiteX29" fmla="*/ 1494753 w 5741575"/>
              <a:gd name="connsiteY29" fmla="*/ 644686 h 955271"/>
              <a:gd name="connsiteX30" fmla="*/ 1616217 w 5741575"/>
              <a:gd name="connsiteY30" fmla="*/ 622107 h 955271"/>
              <a:gd name="connsiteX31" fmla="*/ 1710928 w 5741575"/>
              <a:gd name="connsiteY31" fmla="*/ 600666 h 955271"/>
              <a:gd name="connsiteX32" fmla="*/ 1743718 w 5741575"/>
              <a:gd name="connsiteY32" fmla="*/ 584327 h 955271"/>
              <a:gd name="connsiteX33" fmla="*/ 1873778 w 5741575"/>
              <a:gd name="connsiteY33" fmla="*/ 530130 h 955271"/>
              <a:gd name="connsiteX34" fmla="*/ 1988411 w 5741575"/>
              <a:gd name="connsiteY34" fmla="*/ 491599 h 955271"/>
              <a:gd name="connsiteX35" fmla="*/ 2085507 w 5741575"/>
              <a:gd name="connsiteY35" fmla="*/ 498527 h 955271"/>
              <a:gd name="connsiteX36" fmla="*/ 2090767 w 5741575"/>
              <a:gd name="connsiteY36" fmla="*/ 490616 h 955271"/>
              <a:gd name="connsiteX37" fmla="*/ 2151143 w 5741575"/>
              <a:gd name="connsiteY37" fmla="*/ 478332 h 955271"/>
              <a:gd name="connsiteX38" fmla="*/ 2378710 w 5741575"/>
              <a:gd name="connsiteY38" fmla="*/ 477570 h 955271"/>
              <a:gd name="connsiteX39" fmla="*/ 2496256 w 5741575"/>
              <a:gd name="connsiteY39" fmla="*/ 452396 h 955271"/>
              <a:gd name="connsiteX40" fmla="*/ 2535387 w 5741575"/>
              <a:gd name="connsiteY40" fmla="*/ 436645 h 955271"/>
              <a:gd name="connsiteX41" fmla="*/ 2601109 w 5741575"/>
              <a:gd name="connsiteY41" fmla="*/ 410678 h 955271"/>
              <a:gd name="connsiteX42" fmla="*/ 2643855 w 5741575"/>
              <a:gd name="connsiteY42" fmla="*/ 374482 h 955271"/>
              <a:gd name="connsiteX43" fmla="*/ 2657726 w 5741575"/>
              <a:gd name="connsiteY43" fmla="*/ 365841 h 955271"/>
              <a:gd name="connsiteX44" fmla="*/ 2687125 w 5741575"/>
              <a:gd name="connsiteY44" fmla="*/ 366820 h 955271"/>
              <a:gd name="connsiteX45" fmla="*/ 2697479 w 5741575"/>
              <a:gd name="connsiteY45" fmla="*/ 361430 h 955271"/>
              <a:gd name="connsiteX46" fmla="*/ 2701547 w 5741575"/>
              <a:gd name="connsiteY46" fmla="*/ 361545 h 955271"/>
              <a:gd name="connsiteX47" fmla="*/ 2711054 w 5741575"/>
              <a:gd name="connsiteY47" fmla="*/ 360597 h 955271"/>
              <a:gd name="connsiteX48" fmla="*/ 2710438 w 5741575"/>
              <a:gd name="connsiteY48" fmla="*/ 366958 h 955271"/>
              <a:gd name="connsiteX49" fmla="*/ 2722936 w 5741575"/>
              <a:gd name="connsiteY49" fmla="*/ 377633 h 955271"/>
              <a:gd name="connsiteX50" fmla="*/ 2777227 w 5741575"/>
              <a:gd name="connsiteY50" fmla="*/ 368972 h 955271"/>
              <a:gd name="connsiteX51" fmla="*/ 2779510 w 5741575"/>
              <a:gd name="connsiteY51" fmla="*/ 361652 h 955271"/>
              <a:gd name="connsiteX52" fmla="*/ 2786278 w 5741575"/>
              <a:gd name="connsiteY52" fmla="*/ 359869 h 955271"/>
              <a:gd name="connsiteX53" fmla="*/ 2792101 w 5741575"/>
              <a:gd name="connsiteY53" fmla="*/ 365927 h 955271"/>
              <a:gd name="connsiteX54" fmla="*/ 2885545 w 5741575"/>
              <a:gd name="connsiteY54" fmla="*/ 372818 h 955271"/>
              <a:gd name="connsiteX55" fmla="*/ 3009558 w 5741575"/>
              <a:gd name="connsiteY55" fmla="*/ 370573 h 955271"/>
              <a:gd name="connsiteX56" fmla="*/ 3095010 w 5741575"/>
              <a:gd name="connsiteY56" fmla="*/ 332454 h 955271"/>
              <a:gd name="connsiteX57" fmla="*/ 3103742 w 5741575"/>
              <a:gd name="connsiteY57" fmla="*/ 337974 h 955271"/>
              <a:gd name="connsiteX58" fmla="*/ 3165093 w 5741575"/>
              <a:gd name="connsiteY58" fmla="*/ 329459 h 955271"/>
              <a:gd name="connsiteX59" fmla="*/ 3373785 w 5741575"/>
              <a:gd name="connsiteY59" fmla="*/ 255680 h 955271"/>
              <a:gd name="connsiteX60" fmla="*/ 3493851 w 5741575"/>
              <a:gd name="connsiteY60" fmla="*/ 240255 h 955271"/>
              <a:gd name="connsiteX61" fmla="*/ 3537470 w 5741575"/>
              <a:gd name="connsiteY61" fmla="*/ 241867 h 955271"/>
              <a:gd name="connsiteX62" fmla="*/ 3610489 w 5741575"/>
              <a:gd name="connsiteY62" fmla="*/ 244128 h 955271"/>
              <a:gd name="connsiteX63" fmla="*/ 3667539 w 5741575"/>
              <a:gd name="connsiteY63" fmla="*/ 263271 h 955271"/>
              <a:gd name="connsiteX64" fmla="*/ 3727614 w 5741575"/>
              <a:gd name="connsiteY64" fmla="*/ 258245 h 955271"/>
              <a:gd name="connsiteX65" fmla="*/ 3738369 w 5741575"/>
              <a:gd name="connsiteY65" fmla="*/ 234506 h 955271"/>
              <a:gd name="connsiteX66" fmla="*/ 3803670 w 5741575"/>
              <a:gd name="connsiteY66" fmla="*/ 236457 h 955271"/>
              <a:gd name="connsiteX67" fmla="*/ 3903080 w 5741575"/>
              <a:gd name="connsiteY67" fmla="*/ 241890 h 955271"/>
              <a:gd name="connsiteX68" fmla="*/ 4114838 w 5741575"/>
              <a:gd name="connsiteY68" fmla="*/ 238165 h 955271"/>
              <a:gd name="connsiteX69" fmla="*/ 4271023 w 5741575"/>
              <a:gd name="connsiteY69" fmla="*/ 241959 h 955271"/>
              <a:gd name="connsiteX70" fmla="*/ 4367397 w 5741575"/>
              <a:gd name="connsiteY70" fmla="*/ 271442 h 955271"/>
              <a:gd name="connsiteX71" fmla="*/ 4495366 w 5741575"/>
              <a:gd name="connsiteY71" fmla="*/ 271618 h 955271"/>
              <a:gd name="connsiteX72" fmla="*/ 4517347 w 5741575"/>
              <a:gd name="connsiteY72" fmla="*/ 275639 h 955271"/>
              <a:gd name="connsiteX73" fmla="*/ 4546116 w 5741575"/>
              <a:gd name="connsiteY73" fmla="*/ 268568 h 955271"/>
              <a:gd name="connsiteX74" fmla="*/ 4661259 w 5741575"/>
              <a:gd name="connsiteY74" fmla="*/ 238966 h 955271"/>
              <a:gd name="connsiteX75" fmla="*/ 4750403 w 5741575"/>
              <a:gd name="connsiteY75" fmla="*/ 204364 h 955271"/>
              <a:gd name="connsiteX76" fmla="*/ 4867614 w 5741575"/>
              <a:gd name="connsiteY76" fmla="*/ 208668 h 955271"/>
              <a:gd name="connsiteX77" fmla="*/ 4937036 w 5741575"/>
              <a:gd name="connsiteY77" fmla="*/ 195446 h 955271"/>
              <a:gd name="connsiteX78" fmla="*/ 5047626 w 5741575"/>
              <a:gd name="connsiteY78" fmla="*/ 149604 h 955271"/>
              <a:gd name="connsiteX79" fmla="*/ 5200247 w 5741575"/>
              <a:gd name="connsiteY79" fmla="*/ 142695 h 955271"/>
              <a:gd name="connsiteX80" fmla="*/ 5235691 w 5741575"/>
              <a:gd name="connsiteY80" fmla="*/ 173330 h 955271"/>
              <a:gd name="connsiteX81" fmla="*/ 5280133 w 5741575"/>
              <a:gd name="connsiteY81" fmla="*/ 189342 h 955271"/>
              <a:gd name="connsiteX82" fmla="*/ 5291963 w 5741575"/>
              <a:gd name="connsiteY82" fmla="*/ 139446 h 955271"/>
              <a:gd name="connsiteX83" fmla="*/ 5418472 w 5741575"/>
              <a:gd name="connsiteY83" fmla="*/ 89163 h 955271"/>
              <a:gd name="connsiteX84" fmla="*/ 5482354 w 5741575"/>
              <a:gd name="connsiteY84" fmla="*/ 69470 h 955271"/>
              <a:gd name="connsiteX85" fmla="*/ 5583280 w 5741575"/>
              <a:gd name="connsiteY85" fmla="*/ 49787 h 955271"/>
              <a:gd name="connsiteX86" fmla="*/ 5613766 w 5741575"/>
              <a:gd name="connsiteY86" fmla="*/ 41855 h 955271"/>
              <a:gd name="connsiteX87" fmla="*/ 5684952 w 5741575"/>
              <a:gd name="connsiteY87" fmla="*/ 26088 h 955271"/>
              <a:gd name="connsiteX88" fmla="*/ 5741575 w 5741575"/>
              <a:gd name="connsiteY8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0426 w 5741575"/>
              <a:gd name="connsiteY22" fmla="*/ 721810 h 955271"/>
              <a:gd name="connsiteX23" fmla="*/ 1306771 w 5741575"/>
              <a:gd name="connsiteY23" fmla="*/ 717936 h 955271"/>
              <a:gd name="connsiteX24" fmla="*/ 1374314 w 5741575"/>
              <a:gd name="connsiteY24" fmla="*/ 688815 h 955271"/>
              <a:gd name="connsiteX25" fmla="*/ 1378034 w 5741575"/>
              <a:gd name="connsiteY25" fmla="*/ 685842 h 955271"/>
              <a:gd name="connsiteX26" fmla="*/ 1395604 w 5741575"/>
              <a:gd name="connsiteY26" fmla="*/ 680460 h 955271"/>
              <a:gd name="connsiteX27" fmla="*/ 1397206 w 5741575"/>
              <a:gd name="connsiteY27" fmla="*/ 670793 h 955271"/>
              <a:gd name="connsiteX28" fmla="*/ 1494753 w 5741575"/>
              <a:gd name="connsiteY28" fmla="*/ 644686 h 955271"/>
              <a:gd name="connsiteX29" fmla="*/ 1616217 w 5741575"/>
              <a:gd name="connsiteY29" fmla="*/ 622107 h 955271"/>
              <a:gd name="connsiteX30" fmla="*/ 1710928 w 5741575"/>
              <a:gd name="connsiteY30" fmla="*/ 600666 h 955271"/>
              <a:gd name="connsiteX31" fmla="*/ 1743718 w 5741575"/>
              <a:gd name="connsiteY31" fmla="*/ 584327 h 955271"/>
              <a:gd name="connsiteX32" fmla="*/ 1873778 w 5741575"/>
              <a:gd name="connsiteY32" fmla="*/ 530130 h 955271"/>
              <a:gd name="connsiteX33" fmla="*/ 1988411 w 5741575"/>
              <a:gd name="connsiteY33" fmla="*/ 491599 h 955271"/>
              <a:gd name="connsiteX34" fmla="*/ 2085507 w 5741575"/>
              <a:gd name="connsiteY34" fmla="*/ 498527 h 955271"/>
              <a:gd name="connsiteX35" fmla="*/ 2090767 w 5741575"/>
              <a:gd name="connsiteY35" fmla="*/ 490616 h 955271"/>
              <a:gd name="connsiteX36" fmla="*/ 2151143 w 5741575"/>
              <a:gd name="connsiteY36" fmla="*/ 478332 h 955271"/>
              <a:gd name="connsiteX37" fmla="*/ 2378710 w 5741575"/>
              <a:gd name="connsiteY37" fmla="*/ 477570 h 955271"/>
              <a:gd name="connsiteX38" fmla="*/ 2496256 w 5741575"/>
              <a:gd name="connsiteY38" fmla="*/ 452396 h 955271"/>
              <a:gd name="connsiteX39" fmla="*/ 2535387 w 5741575"/>
              <a:gd name="connsiteY39" fmla="*/ 436645 h 955271"/>
              <a:gd name="connsiteX40" fmla="*/ 2601109 w 5741575"/>
              <a:gd name="connsiteY40" fmla="*/ 410678 h 955271"/>
              <a:gd name="connsiteX41" fmla="*/ 2643855 w 5741575"/>
              <a:gd name="connsiteY41" fmla="*/ 374482 h 955271"/>
              <a:gd name="connsiteX42" fmla="*/ 2657726 w 5741575"/>
              <a:gd name="connsiteY42" fmla="*/ 365841 h 955271"/>
              <a:gd name="connsiteX43" fmla="*/ 2687125 w 5741575"/>
              <a:gd name="connsiteY43" fmla="*/ 366820 h 955271"/>
              <a:gd name="connsiteX44" fmla="*/ 2697479 w 5741575"/>
              <a:gd name="connsiteY44" fmla="*/ 361430 h 955271"/>
              <a:gd name="connsiteX45" fmla="*/ 2701547 w 5741575"/>
              <a:gd name="connsiteY45" fmla="*/ 361545 h 955271"/>
              <a:gd name="connsiteX46" fmla="*/ 2711054 w 5741575"/>
              <a:gd name="connsiteY46" fmla="*/ 360597 h 955271"/>
              <a:gd name="connsiteX47" fmla="*/ 2710438 w 5741575"/>
              <a:gd name="connsiteY47" fmla="*/ 366958 h 955271"/>
              <a:gd name="connsiteX48" fmla="*/ 2722936 w 5741575"/>
              <a:gd name="connsiteY48" fmla="*/ 377633 h 955271"/>
              <a:gd name="connsiteX49" fmla="*/ 2777227 w 5741575"/>
              <a:gd name="connsiteY49" fmla="*/ 368972 h 955271"/>
              <a:gd name="connsiteX50" fmla="*/ 2779510 w 5741575"/>
              <a:gd name="connsiteY50" fmla="*/ 361652 h 955271"/>
              <a:gd name="connsiteX51" fmla="*/ 2786278 w 5741575"/>
              <a:gd name="connsiteY51" fmla="*/ 359869 h 955271"/>
              <a:gd name="connsiteX52" fmla="*/ 2792101 w 5741575"/>
              <a:gd name="connsiteY52" fmla="*/ 365927 h 955271"/>
              <a:gd name="connsiteX53" fmla="*/ 2885545 w 5741575"/>
              <a:gd name="connsiteY53" fmla="*/ 372818 h 955271"/>
              <a:gd name="connsiteX54" fmla="*/ 3009558 w 5741575"/>
              <a:gd name="connsiteY54" fmla="*/ 370573 h 955271"/>
              <a:gd name="connsiteX55" fmla="*/ 3095010 w 5741575"/>
              <a:gd name="connsiteY55" fmla="*/ 332454 h 955271"/>
              <a:gd name="connsiteX56" fmla="*/ 3103742 w 5741575"/>
              <a:gd name="connsiteY56" fmla="*/ 337974 h 955271"/>
              <a:gd name="connsiteX57" fmla="*/ 3165093 w 5741575"/>
              <a:gd name="connsiteY57" fmla="*/ 329459 h 955271"/>
              <a:gd name="connsiteX58" fmla="*/ 3373785 w 5741575"/>
              <a:gd name="connsiteY58" fmla="*/ 255680 h 955271"/>
              <a:gd name="connsiteX59" fmla="*/ 3493851 w 5741575"/>
              <a:gd name="connsiteY59" fmla="*/ 240255 h 955271"/>
              <a:gd name="connsiteX60" fmla="*/ 3537470 w 5741575"/>
              <a:gd name="connsiteY60" fmla="*/ 241867 h 955271"/>
              <a:gd name="connsiteX61" fmla="*/ 3610489 w 5741575"/>
              <a:gd name="connsiteY61" fmla="*/ 244128 h 955271"/>
              <a:gd name="connsiteX62" fmla="*/ 3667539 w 5741575"/>
              <a:gd name="connsiteY62" fmla="*/ 263271 h 955271"/>
              <a:gd name="connsiteX63" fmla="*/ 3727614 w 5741575"/>
              <a:gd name="connsiteY63" fmla="*/ 258245 h 955271"/>
              <a:gd name="connsiteX64" fmla="*/ 3738369 w 5741575"/>
              <a:gd name="connsiteY64" fmla="*/ 234506 h 955271"/>
              <a:gd name="connsiteX65" fmla="*/ 3803670 w 5741575"/>
              <a:gd name="connsiteY65" fmla="*/ 236457 h 955271"/>
              <a:gd name="connsiteX66" fmla="*/ 3903080 w 5741575"/>
              <a:gd name="connsiteY66" fmla="*/ 241890 h 955271"/>
              <a:gd name="connsiteX67" fmla="*/ 4114838 w 5741575"/>
              <a:gd name="connsiteY67" fmla="*/ 238165 h 955271"/>
              <a:gd name="connsiteX68" fmla="*/ 4271023 w 5741575"/>
              <a:gd name="connsiteY68" fmla="*/ 241959 h 955271"/>
              <a:gd name="connsiteX69" fmla="*/ 4367397 w 5741575"/>
              <a:gd name="connsiteY69" fmla="*/ 271442 h 955271"/>
              <a:gd name="connsiteX70" fmla="*/ 4495366 w 5741575"/>
              <a:gd name="connsiteY70" fmla="*/ 271618 h 955271"/>
              <a:gd name="connsiteX71" fmla="*/ 4517347 w 5741575"/>
              <a:gd name="connsiteY71" fmla="*/ 275639 h 955271"/>
              <a:gd name="connsiteX72" fmla="*/ 4546116 w 5741575"/>
              <a:gd name="connsiteY72" fmla="*/ 268568 h 955271"/>
              <a:gd name="connsiteX73" fmla="*/ 4661259 w 5741575"/>
              <a:gd name="connsiteY73" fmla="*/ 238966 h 955271"/>
              <a:gd name="connsiteX74" fmla="*/ 4750403 w 5741575"/>
              <a:gd name="connsiteY74" fmla="*/ 204364 h 955271"/>
              <a:gd name="connsiteX75" fmla="*/ 4867614 w 5741575"/>
              <a:gd name="connsiteY75" fmla="*/ 208668 h 955271"/>
              <a:gd name="connsiteX76" fmla="*/ 4937036 w 5741575"/>
              <a:gd name="connsiteY76" fmla="*/ 195446 h 955271"/>
              <a:gd name="connsiteX77" fmla="*/ 5047626 w 5741575"/>
              <a:gd name="connsiteY77" fmla="*/ 149604 h 955271"/>
              <a:gd name="connsiteX78" fmla="*/ 5200247 w 5741575"/>
              <a:gd name="connsiteY78" fmla="*/ 142695 h 955271"/>
              <a:gd name="connsiteX79" fmla="*/ 5235691 w 5741575"/>
              <a:gd name="connsiteY79" fmla="*/ 173330 h 955271"/>
              <a:gd name="connsiteX80" fmla="*/ 5280133 w 5741575"/>
              <a:gd name="connsiteY80" fmla="*/ 189342 h 955271"/>
              <a:gd name="connsiteX81" fmla="*/ 5291963 w 5741575"/>
              <a:gd name="connsiteY81" fmla="*/ 139446 h 955271"/>
              <a:gd name="connsiteX82" fmla="*/ 5418472 w 5741575"/>
              <a:gd name="connsiteY82" fmla="*/ 89163 h 955271"/>
              <a:gd name="connsiteX83" fmla="*/ 5482354 w 5741575"/>
              <a:gd name="connsiteY83" fmla="*/ 69470 h 955271"/>
              <a:gd name="connsiteX84" fmla="*/ 5583280 w 5741575"/>
              <a:gd name="connsiteY84" fmla="*/ 49787 h 955271"/>
              <a:gd name="connsiteX85" fmla="*/ 5613766 w 5741575"/>
              <a:gd name="connsiteY85" fmla="*/ 41855 h 955271"/>
              <a:gd name="connsiteX86" fmla="*/ 5684952 w 5741575"/>
              <a:gd name="connsiteY86" fmla="*/ 26088 h 955271"/>
              <a:gd name="connsiteX87" fmla="*/ 5741575 w 5741575"/>
              <a:gd name="connsiteY8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306771 w 5741575"/>
              <a:gd name="connsiteY22" fmla="*/ 717936 h 955271"/>
              <a:gd name="connsiteX23" fmla="*/ 1374314 w 5741575"/>
              <a:gd name="connsiteY23" fmla="*/ 688815 h 955271"/>
              <a:gd name="connsiteX24" fmla="*/ 1378034 w 5741575"/>
              <a:gd name="connsiteY24" fmla="*/ 685842 h 955271"/>
              <a:gd name="connsiteX25" fmla="*/ 1395604 w 5741575"/>
              <a:gd name="connsiteY25" fmla="*/ 680460 h 955271"/>
              <a:gd name="connsiteX26" fmla="*/ 1397206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374314 w 5741575"/>
              <a:gd name="connsiteY23" fmla="*/ 688815 h 955271"/>
              <a:gd name="connsiteX24" fmla="*/ 1378034 w 5741575"/>
              <a:gd name="connsiteY24" fmla="*/ 685842 h 955271"/>
              <a:gd name="connsiteX25" fmla="*/ 1395604 w 5741575"/>
              <a:gd name="connsiteY25" fmla="*/ 680460 h 955271"/>
              <a:gd name="connsiteX26" fmla="*/ 1397206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374314 w 5741575"/>
              <a:gd name="connsiteY23" fmla="*/ 688815 h 955271"/>
              <a:gd name="connsiteX24" fmla="*/ 1378034 w 5741575"/>
              <a:gd name="connsiteY24" fmla="*/ 685842 h 955271"/>
              <a:gd name="connsiteX25" fmla="*/ 1395604 w 5741575"/>
              <a:gd name="connsiteY25" fmla="*/ 680460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374314 w 5741575"/>
              <a:gd name="connsiteY23" fmla="*/ 688815 h 955271"/>
              <a:gd name="connsiteX24" fmla="*/ 1378034 w 5741575"/>
              <a:gd name="connsiteY24" fmla="*/ 685842 h 955271"/>
              <a:gd name="connsiteX25" fmla="*/ 1435833 w 5741575"/>
              <a:gd name="connsiteY25" fmla="*/ 857427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374314 w 5741575"/>
              <a:gd name="connsiteY23" fmla="*/ 688815 h 955271"/>
              <a:gd name="connsiteX24" fmla="*/ 1342834 w 5741575"/>
              <a:gd name="connsiteY24" fmla="*/ 753906 h 955271"/>
              <a:gd name="connsiteX25" fmla="*/ 1435833 w 5741575"/>
              <a:gd name="connsiteY25" fmla="*/ 857427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42834 w 5741575"/>
              <a:gd name="connsiteY24" fmla="*/ 753906 h 955271"/>
              <a:gd name="connsiteX25" fmla="*/ 1435833 w 5741575"/>
              <a:gd name="connsiteY25" fmla="*/ 857427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435833 w 5741575"/>
              <a:gd name="connsiteY25" fmla="*/ 857427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22936 w 5741575"/>
              <a:gd name="connsiteY47" fmla="*/ 377633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77227 w 5741575"/>
              <a:gd name="connsiteY47" fmla="*/ 368972 h 955271"/>
              <a:gd name="connsiteX48" fmla="*/ 2779510 w 5741575"/>
              <a:gd name="connsiteY48" fmla="*/ 361652 h 955271"/>
              <a:gd name="connsiteX49" fmla="*/ 2786278 w 5741575"/>
              <a:gd name="connsiteY49" fmla="*/ 359869 h 955271"/>
              <a:gd name="connsiteX50" fmla="*/ 2792101 w 5741575"/>
              <a:gd name="connsiteY50" fmla="*/ 365927 h 955271"/>
              <a:gd name="connsiteX51" fmla="*/ 2885545 w 5741575"/>
              <a:gd name="connsiteY51" fmla="*/ 372818 h 955271"/>
              <a:gd name="connsiteX52" fmla="*/ 3009558 w 5741575"/>
              <a:gd name="connsiteY52" fmla="*/ 370573 h 955271"/>
              <a:gd name="connsiteX53" fmla="*/ 3095010 w 5741575"/>
              <a:gd name="connsiteY53" fmla="*/ 332454 h 955271"/>
              <a:gd name="connsiteX54" fmla="*/ 3103742 w 5741575"/>
              <a:gd name="connsiteY54" fmla="*/ 337974 h 955271"/>
              <a:gd name="connsiteX55" fmla="*/ 3165093 w 5741575"/>
              <a:gd name="connsiteY55" fmla="*/ 329459 h 955271"/>
              <a:gd name="connsiteX56" fmla="*/ 3373785 w 5741575"/>
              <a:gd name="connsiteY56" fmla="*/ 255680 h 955271"/>
              <a:gd name="connsiteX57" fmla="*/ 3493851 w 5741575"/>
              <a:gd name="connsiteY57" fmla="*/ 240255 h 955271"/>
              <a:gd name="connsiteX58" fmla="*/ 3537470 w 5741575"/>
              <a:gd name="connsiteY58" fmla="*/ 241867 h 955271"/>
              <a:gd name="connsiteX59" fmla="*/ 3610489 w 5741575"/>
              <a:gd name="connsiteY59" fmla="*/ 244128 h 955271"/>
              <a:gd name="connsiteX60" fmla="*/ 3667539 w 5741575"/>
              <a:gd name="connsiteY60" fmla="*/ 263271 h 955271"/>
              <a:gd name="connsiteX61" fmla="*/ 3727614 w 5741575"/>
              <a:gd name="connsiteY61" fmla="*/ 258245 h 955271"/>
              <a:gd name="connsiteX62" fmla="*/ 3738369 w 5741575"/>
              <a:gd name="connsiteY62" fmla="*/ 234506 h 955271"/>
              <a:gd name="connsiteX63" fmla="*/ 3803670 w 5741575"/>
              <a:gd name="connsiteY63" fmla="*/ 236457 h 955271"/>
              <a:gd name="connsiteX64" fmla="*/ 3903080 w 5741575"/>
              <a:gd name="connsiteY64" fmla="*/ 241890 h 955271"/>
              <a:gd name="connsiteX65" fmla="*/ 4114838 w 5741575"/>
              <a:gd name="connsiteY65" fmla="*/ 238165 h 955271"/>
              <a:gd name="connsiteX66" fmla="*/ 4271023 w 5741575"/>
              <a:gd name="connsiteY66" fmla="*/ 241959 h 955271"/>
              <a:gd name="connsiteX67" fmla="*/ 4367397 w 5741575"/>
              <a:gd name="connsiteY67" fmla="*/ 271442 h 955271"/>
              <a:gd name="connsiteX68" fmla="*/ 4495366 w 5741575"/>
              <a:gd name="connsiteY68" fmla="*/ 271618 h 955271"/>
              <a:gd name="connsiteX69" fmla="*/ 4517347 w 5741575"/>
              <a:gd name="connsiteY69" fmla="*/ 275639 h 955271"/>
              <a:gd name="connsiteX70" fmla="*/ 4546116 w 5741575"/>
              <a:gd name="connsiteY70" fmla="*/ 268568 h 955271"/>
              <a:gd name="connsiteX71" fmla="*/ 4661259 w 5741575"/>
              <a:gd name="connsiteY71" fmla="*/ 238966 h 955271"/>
              <a:gd name="connsiteX72" fmla="*/ 4750403 w 5741575"/>
              <a:gd name="connsiteY72" fmla="*/ 204364 h 955271"/>
              <a:gd name="connsiteX73" fmla="*/ 4867614 w 5741575"/>
              <a:gd name="connsiteY73" fmla="*/ 208668 h 955271"/>
              <a:gd name="connsiteX74" fmla="*/ 4937036 w 5741575"/>
              <a:gd name="connsiteY74" fmla="*/ 195446 h 955271"/>
              <a:gd name="connsiteX75" fmla="*/ 5047626 w 5741575"/>
              <a:gd name="connsiteY75" fmla="*/ 149604 h 955271"/>
              <a:gd name="connsiteX76" fmla="*/ 5200247 w 5741575"/>
              <a:gd name="connsiteY76" fmla="*/ 142695 h 955271"/>
              <a:gd name="connsiteX77" fmla="*/ 5235691 w 5741575"/>
              <a:gd name="connsiteY77" fmla="*/ 173330 h 955271"/>
              <a:gd name="connsiteX78" fmla="*/ 5280133 w 5741575"/>
              <a:gd name="connsiteY78" fmla="*/ 189342 h 955271"/>
              <a:gd name="connsiteX79" fmla="*/ 5291963 w 5741575"/>
              <a:gd name="connsiteY79" fmla="*/ 139446 h 955271"/>
              <a:gd name="connsiteX80" fmla="*/ 5418472 w 5741575"/>
              <a:gd name="connsiteY80" fmla="*/ 89163 h 955271"/>
              <a:gd name="connsiteX81" fmla="*/ 5482354 w 5741575"/>
              <a:gd name="connsiteY81" fmla="*/ 69470 h 955271"/>
              <a:gd name="connsiteX82" fmla="*/ 5583280 w 5741575"/>
              <a:gd name="connsiteY82" fmla="*/ 49787 h 955271"/>
              <a:gd name="connsiteX83" fmla="*/ 5613766 w 5741575"/>
              <a:gd name="connsiteY83" fmla="*/ 41855 h 955271"/>
              <a:gd name="connsiteX84" fmla="*/ 5684952 w 5741575"/>
              <a:gd name="connsiteY84" fmla="*/ 26088 h 955271"/>
              <a:gd name="connsiteX85" fmla="*/ 5741575 w 5741575"/>
              <a:gd name="connsiteY85"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11050 w 5741575"/>
              <a:gd name="connsiteY47" fmla="*/ 358572 h 955271"/>
              <a:gd name="connsiteX48" fmla="*/ 2777227 w 5741575"/>
              <a:gd name="connsiteY48" fmla="*/ 368972 h 955271"/>
              <a:gd name="connsiteX49" fmla="*/ 2779510 w 5741575"/>
              <a:gd name="connsiteY49" fmla="*/ 361652 h 955271"/>
              <a:gd name="connsiteX50" fmla="*/ 2786278 w 5741575"/>
              <a:gd name="connsiteY50" fmla="*/ 359869 h 955271"/>
              <a:gd name="connsiteX51" fmla="*/ 2792101 w 5741575"/>
              <a:gd name="connsiteY51" fmla="*/ 365927 h 955271"/>
              <a:gd name="connsiteX52" fmla="*/ 2885545 w 5741575"/>
              <a:gd name="connsiteY52" fmla="*/ 372818 h 955271"/>
              <a:gd name="connsiteX53" fmla="*/ 3009558 w 5741575"/>
              <a:gd name="connsiteY53" fmla="*/ 370573 h 955271"/>
              <a:gd name="connsiteX54" fmla="*/ 3095010 w 5741575"/>
              <a:gd name="connsiteY54" fmla="*/ 332454 h 955271"/>
              <a:gd name="connsiteX55" fmla="*/ 3103742 w 5741575"/>
              <a:gd name="connsiteY55" fmla="*/ 337974 h 955271"/>
              <a:gd name="connsiteX56" fmla="*/ 3165093 w 5741575"/>
              <a:gd name="connsiteY56" fmla="*/ 329459 h 955271"/>
              <a:gd name="connsiteX57" fmla="*/ 3373785 w 5741575"/>
              <a:gd name="connsiteY57" fmla="*/ 255680 h 955271"/>
              <a:gd name="connsiteX58" fmla="*/ 3493851 w 5741575"/>
              <a:gd name="connsiteY58" fmla="*/ 240255 h 955271"/>
              <a:gd name="connsiteX59" fmla="*/ 3537470 w 5741575"/>
              <a:gd name="connsiteY59" fmla="*/ 241867 h 955271"/>
              <a:gd name="connsiteX60" fmla="*/ 3610489 w 5741575"/>
              <a:gd name="connsiteY60" fmla="*/ 244128 h 955271"/>
              <a:gd name="connsiteX61" fmla="*/ 3667539 w 5741575"/>
              <a:gd name="connsiteY61" fmla="*/ 263271 h 955271"/>
              <a:gd name="connsiteX62" fmla="*/ 3727614 w 5741575"/>
              <a:gd name="connsiteY62" fmla="*/ 258245 h 955271"/>
              <a:gd name="connsiteX63" fmla="*/ 3738369 w 5741575"/>
              <a:gd name="connsiteY63" fmla="*/ 234506 h 955271"/>
              <a:gd name="connsiteX64" fmla="*/ 3803670 w 5741575"/>
              <a:gd name="connsiteY64" fmla="*/ 236457 h 955271"/>
              <a:gd name="connsiteX65" fmla="*/ 3903080 w 5741575"/>
              <a:gd name="connsiteY65" fmla="*/ 241890 h 955271"/>
              <a:gd name="connsiteX66" fmla="*/ 4114838 w 5741575"/>
              <a:gd name="connsiteY66" fmla="*/ 238165 h 955271"/>
              <a:gd name="connsiteX67" fmla="*/ 4271023 w 5741575"/>
              <a:gd name="connsiteY67" fmla="*/ 241959 h 955271"/>
              <a:gd name="connsiteX68" fmla="*/ 4367397 w 5741575"/>
              <a:gd name="connsiteY68" fmla="*/ 271442 h 955271"/>
              <a:gd name="connsiteX69" fmla="*/ 4495366 w 5741575"/>
              <a:gd name="connsiteY69" fmla="*/ 271618 h 955271"/>
              <a:gd name="connsiteX70" fmla="*/ 4517347 w 5741575"/>
              <a:gd name="connsiteY70" fmla="*/ 275639 h 955271"/>
              <a:gd name="connsiteX71" fmla="*/ 4546116 w 5741575"/>
              <a:gd name="connsiteY71" fmla="*/ 268568 h 955271"/>
              <a:gd name="connsiteX72" fmla="*/ 4661259 w 5741575"/>
              <a:gd name="connsiteY72" fmla="*/ 238966 h 955271"/>
              <a:gd name="connsiteX73" fmla="*/ 4750403 w 5741575"/>
              <a:gd name="connsiteY73" fmla="*/ 204364 h 955271"/>
              <a:gd name="connsiteX74" fmla="*/ 4867614 w 5741575"/>
              <a:gd name="connsiteY74" fmla="*/ 208668 h 955271"/>
              <a:gd name="connsiteX75" fmla="*/ 4937036 w 5741575"/>
              <a:gd name="connsiteY75" fmla="*/ 195446 h 955271"/>
              <a:gd name="connsiteX76" fmla="*/ 5047626 w 5741575"/>
              <a:gd name="connsiteY76" fmla="*/ 149604 h 955271"/>
              <a:gd name="connsiteX77" fmla="*/ 5200247 w 5741575"/>
              <a:gd name="connsiteY77" fmla="*/ 142695 h 955271"/>
              <a:gd name="connsiteX78" fmla="*/ 5235691 w 5741575"/>
              <a:gd name="connsiteY78" fmla="*/ 173330 h 955271"/>
              <a:gd name="connsiteX79" fmla="*/ 5280133 w 5741575"/>
              <a:gd name="connsiteY79" fmla="*/ 189342 h 955271"/>
              <a:gd name="connsiteX80" fmla="*/ 5291963 w 5741575"/>
              <a:gd name="connsiteY80" fmla="*/ 139446 h 955271"/>
              <a:gd name="connsiteX81" fmla="*/ 5418472 w 5741575"/>
              <a:gd name="connsiteY81" fmla="*/ 89163 h 955271"/>
              <a:gd name="connsiteX82" fmla="*/ 5482354 w 5741575"/>
              <a:gd name="connsiteY82" fmla="*/ 69470 h 955271"/>
              <a:gd name="connsiteX83" fmla="*/ 5583280 w 5741575"/>
              <a:gd name="connsiteY83" fmla="*/ 49787 h 955271"/>
              <a:gd name="connsiteX84" fmla="*/ 5613766 w 5741575"/>
              <a:gd name="connsiteY84" fmla="*/ 41855 h 955271"/>
              <a:gd name="connsiteX85" fmla="*/ 5684952 w 5741575"/>
              <a:gd name="connsiteY85" fmla="*/ 26088 h 955271"/>
              <a:gd name="connsiteX86" fmla="*/ 5741575 w 5741575"/>
              <a:gd name="connsiteY86"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10438 w 5741575"/>
              <a:gd name="connsiteY46" fmla="*/ 366958 h 955271"/>
              <a:gd name="connsiteX47" fmla="*/ 2777227 w 5741575"/>
              <a:gd name="connsiteY47" fmla="*/ 368972 h 955271"/>
              <a:gd name="connsiteX48" fmla="*/ 2779510 w 5741575"/>
              <a:gd name="connsiteY48" fmla="*/ 361652 h 955271"/>
              <a:gd name="connsiteX49" fmla="*/ 2786278 w 5741575"/>
              <a:gd name="connsiteY49" fmla="*/ 359869 h 955271"/>
              <a:gd name="connsiteX50" fmla="*/ 2792101 w 5741575"/>
              <a:gd name="connsiteY50" fmla="*/ 365927 h 955271"/>
              <a:gd name="connsiteX51" fmla="*/ 2885545 w 5741575"/>
              <a:gd name="connsiteY51" fmla="*/ 372818 h 955271"/>
              <a:gd name="connsiteX52" fmla="*/ 3009558 w 5741575"/>
              <a:gd name="connsiteY52" fmla="*/ 370573 h 955271"/>
              <a:gd name="connsiteX53" fmla="*/ 3095010 w 5741575"/>
              <a:gd name="connsiteY53" fmla="*/ 332454 h 955271"/>
              <a:gd name="connsiteX54" fmla="*/ 3103742 w 5741575"/>
              <a:gd name="connsiteY54" fmla="*/ 337974 h 955271"/>
              <a:gd name="connsiteX55" fmla="*/ 3165093 w 5741575"/>
              <a:gd name="connsiteY55" fmla="*/ 329459 h 955271"/>
              <a:gd name="connsiteX56" fmla="*/ 3373785 w 5741575"/>
              <a:gd name="connsiteY56" fmla="*/ 255680 h 955271"/>
              <a:gd name="connsiteX57" fmla="*/ 3493851 w 5741575"/>
              <a:gd name="connsiteY57" fmla="*/ 240255 h 955271"/>
              <a:gd name="connsiteX58" fmla="*/ 3537470 w 5741575"/>
              <a:gd name="connsiteY58" fmla="*/ 241867 h 955271"/>
              <a:gd name="connsiteX59" fmla="*/ 3610489 w 5741575"/>
              <a:gd name="connsiteY59" fmla="*/ 244128 h 955271"/>
              <a:gd name="connsiteX60" fmla="*/ 3667539 w 5741575"/>
              <a:gd name="connsiteY60" fmla="*/ 263271 h 955271"/>
              <a:gd name="connsiteX61" fmla="*/ 3727614 w 5741575"/>
              <a:gd name="connsiteY61" fmla="*/ 258245 h 955271"/>
              <a:gd name="connsiteX62" fmla="*/ 3738369 w 5741575"/>
              <a:gd name="connsiteY62" fmla="*/ 234506 h 955271"/>
              <a:gd name="connsiteX63" fmla="*/ 3803670 w 5741575"/>
              <a:gd name="connsiteY63" fmla="*/ 236457 h 955271"/>
              <a:gd name="connsiteX64" fmla="*/ 3903080 w 5741575"/>
              <a:gd name="connsiteY64" fmla="*/ 241890 h 955271"/>
              <a:gd name="connsiteX65" fmla="*/ 4114838 w 5741575"/>
              <a:gd name="connsiteY65" fmla="*/ 238165 h 955271"/>
              <a:gd name="connsiteX66" fmla="*/ 4271023 w 5741575"/>
              <a:gd name="connsiteY66" fmla="*/ 241959 h 955271"/>
              <a:gd name="connsiteX67" fmla="*/ 4367397 w 5741575"/>
              <a:gd name="connsiteY67" fmla="*/ 271442 h 955271"/>
              <a:gd name="connsiteX68" fmla="*/ 4495366 w 5741575"/>
              <a:gd name="connsiteY68" fmla="*/ 271618 h 955271"/>
              <a:gd name="connsiteX69" fmla="*/ 4517347 w 5741575"/>
              <a:gd name="connsiteY69" fmla="*/ 275639 h 955271"/>
              <a:gd name="connsiteX70" fmla="*/ 4546116 w 5741575"/>
              <a:gd name="connsiteY70" fmla="*/ 268568 h 955271"/>
              <a:gd name="connsiteX71" fmla="*/ 4661259 w 5741575"/>
              <a:gd name="connsiteY71" fmla="*/ 238966 h 955271"/>
              <a:gd name="connsiteX72" fmla="*/ 4750403 w 5741575"/>
              <a:gd name="connsiteY72" fmla="*/ 204364 h 955271"/>
              <a:gd name="connsiteX73" fmla="*/ 4867614 w 5741575"/>
              <a:gd name="connsiteY73" fmla="*/ 208668 h 955271"/>
              <a:gd name="connsiteX74" fmla="*/ 4937036 w 5741575"/>
              <a:gd name="connsiteY74" fmla="*/ 195446 h 955271"/>
              <a:gd name="connsiteX75" fmla="*/ 5047626 w 5741575"/>
              <a:gd name="connsiteY75" fmla="*/ 149604 h 955271"/>
              <a:gd name="connsiteX76" fmla="*/ 5200247 w 5741575"/>
              <a:gd name="connsiteY76" fmla="*/ 142695 h 955271"/>
              <a:gd name="connsiteX77" fmla="*/ 5235691 w 5741575"/>
              <a:gd name="connsiteY77" fmla="*/ 173330 h 955271"/>
              <a:gd name="connsiteX78" fmla="*/ 5280133 w 5741575"/>
              <a:gd name="connsiteY78" fmla="*/ 189342 h 955271"/>
              <a:gd name="connsiteX79" fmla="*/ 5291963 w 5741575"/>
              <a:gd name="connsiteY79" fmla="*/ 139446 h 955271"/>
              <a:gd name="connsiteX80" fmla="*/ 5418472 w 5741575"/>
              <a:gd name="connsiteY80" fmla="*/ 89163 h 955271"/>
              <a:gd name="connsiteX81" fmla="*/ 5482354 w 5741575"/>
              <a:gd name="connsiteY81" fmla="*/ 69470 h 955271"/>
              <a:gd name="connsiteX82" fmla="*/ 5583280 w 5741575"/>
              <a:gd name="connsiteY82" fmla="*/ 49787 h 955271"/>
              <a:gd name="connsiteX83" fmla="*/ 5613766 w 5741575"/>
              <a:gd name="connsiteY83" fmla="*/ 41855 h 955271"/>
              <a:gd name="connsiteX84" fmla="*/ 5684952 w 5741575"/>
              <a:gd name="connsiteY84" fmla="*/ 26088 h 955271"/>
              <a:gd name="connsiteX85" fmla="*/ 5741575 w 5741575"/>
              <a:gd name="connsiteY85"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77227 w 5741575"/>
              <a:gd name="connsiteY46" fmla="*/ 368972 h 955271"/>
              <a:gd name="connsiteX47" fmla="*/ 2779510 w 5741575"/>
              <a:gd name="connsiteY47" fmla="*/ 361652 h 955271"/>
              <a:gd name="connsiteX48" fmla="*/ 2786278 w 5741575"/>
              <a:gd name="connsiteY48" fmla="*/ 359869 h 955271"/>
              <a:gd name="connsiteX49" fmla="*/ 2792101 w 5741575"/>
              <a:gd name="connsiteY49" fmla="*/ 365927 h 955271"/>
              <a:gd name="connsiteX50" fmla="*/ 2885545 w 5741575"/>
              <a:gd name="connsiteY50" fmla="*/ 372818 h 955271"/>
              <a:gd name="connsiteX51" fmla="*/ 3009558 w 5741575"/>
              <a:gd name="connsiteY51" fmla="*/ 370573 h 955271"/>
              <a:gd name="connsiteX52" fmla="*/ 3095010 w 5741575"/>
              <a:gd name="connsiteY52" fmla="*/ 332454 h 955271"/>
              <a:gd name="connsiteX53" fmla="*/ 3103742 w 5741575"/>
              <a:gd name="connsiteY53" fmla="*/ 337974 h 955271"/>
              <a:gd name="connsiteX54" fmla="*/ 3165093 w 5741575"/>
              <a:gd name="connsiteY54" fmla="*/ 329459 h 955271"/>
              <a:gd name="connsiteX55" fmla="*/ 3373785 w 5741575"/>
              <a:gd name="connsiteY55" fmla="*/ 255680 h 955271"/>
              <a:gd name="connsiteX56" fmla="*/ 3493851 w 5741575"/>
              <a:gd name="connsiteY56" fmla="*/ 240255 h 955271"/>
              <a:gd name="connsiteX57" fmla="*/ 3537470 w 5741575"/>
              <a:gd name="connsiteY57" fmla="*/ 241867 h 955271"/>
              <a:gd name="connsiteX58" fmla="*/ 3610489 w 5741575"/>
              <a:gd name="connsiteY58" fmla="*/ 244128 h 955271"/>
              <a:gd name="connsiteX59" fmla="*/ 3667539 w 5741575"/>
              <a:gd name="connsiteY59" fmla="*/ 263271 h 955271"/>
              <a:gd name="connsiteX60" fmla="*/ 3727614 w 5741575"/>
              <a:gd name="connsiteY60" fmla="*/ 258245 h 955271"/>
              <a:gd name="connsiteX61" fmla="*/ 3738369 w 5741575"/>
              <a:gd name="connsiteY61" fmla="*/ 234506 h 955271"/>
              <a:gd name="connsiteX62" fmla="*/ 3803670 w 5741575"/>
              <a:gd name="connsiteY62" fmla="*/ 236457 h 955271"/>
              <a:gd name="connsiteX63" fmla="*/ 3903080 w 5741575"/>
              <a:gd name="connsiteY63" fmla="*/ 241890 h 955271"/>
              <a:gd name="connsiteX64" fmla="*/ 4114838 w 5741575"/>
              <a:gd name="connsiteY64" fmla="*/ 238165 h 955271"/>
              <a:gd name="connsiteX65" fmla="*/ 4271023 w 5741575"/>
              <a:gd name="connsiteY65" fmla="*/ 241959 h 955271"/>
              <a:gd name="connsiteX66" fmla="*/ 4367397 w 5741575"/>
              <a:gd name="connsiteY66" fmla="*/ 271442 h 955271"/>
              <a:gd name="connsiteX67" fmla="*/ 4495366 w 5741575"/>
              <a:gd name="connsiteY67" fmla="*/ 271618 h 955271"/>
              <a:gd name="connsiteX68" fmla="*/ 4517347 w 5741575"/>
              <a:gd name="connsiteY68" fmla="*/ 275639 h 955271"/>
              <a:gd name="connsiteX69" fmla="*/ 4546116 w 5741575"/>
              <a:gd name="connsiteY69" fmla="*/ 268568 h 955271"/>
              <a:gd name="connsiteX70" fmla="*/ 4661259 w 5741575"/>
              <a:gd name="connsiteY70" fmla="*/ 238966 h 955271"/>
              <a:gd name="connsiteX71" fmla="*/ 4750403 w 5741575"/>
              <a:gd name="connsiteY71" fmla="*/ 204364 h 955271"/>
              <a:gd name="connsiteX72" fmla="*/ 4867614 w 5741575"/>
              <a:gd name="connsiteY72" fmla="*/ 208668 h 955271"/>
              <a:gd name="connsiteX73" fmla="*/ 4937036 w 5741575"/>
              <a:gd name="connsiteY73" fmla="*/ 195446 h 955271"/>
              <a:gd name="connsiteX74" fmla="*/ 5047626 w 5741575"/>
              <a:gd name="connsiteY74" fmla="*/ 149604 h 955271"/>
              <a:gd name="connsiteX75" fmla="*/ 5200247 w 5741575"/>
              <a:gd name="connsiteY75" fmla="*/ 142695 h 955271"/>
              <a:gd name="connsiteX76" fmla="*/ 5235691 w 5741575"/>
              <a:gd name="connsiteY76" fmla="*/ 173330 h 955271"/>
              <a:gd name="connsiteX77" fmla="*/ 5280133 w 5741575"/>
              <a:gd name="connsiteY77" fmla="*/ 189342 h 955271"/>
              <a:gd name="connsiteX78" fmla="*/ 5291963 w 5741575"/>
              <a:gd name="connsiteY78" fmla="*/ 139446 h 955271"/>
              <a:gd name="connsiteX79" fmla="*/ 5418472 w 5741575"/>
              <a:gd name="connsiteY79" fmla="*/ 89163 h 955271"/>
              <a:gd name="connsiteX80" fmla="*/ 5482354 w 5741575"/>
              <a:gd name="connsiteY80" fmla="*/ 69470 h 955271"/>
              <a:gd name="connsiteX81" fmla="*/ 5583280 w 5741575"/>
              <a:gd name="connsiteY81" fmla="*/ 49787 h 955271"/>
              <a:gd name="connsiteX82" fmla="*/ 5613766 w 5741575"/>
              <a:gd name="connsiteY82" fmla="*/ 41855 h 955271"/>
              <a:gd name="connsiteX83" fmla="*/ 5684952 w 5741575"/>
              <a:gd name="connsiteY83" fmla="*/ 26088 h 955271"/>
              <a:gd name="connsiteX84" fmla="*/ 5741575 w 5741575"/>
              <a:gd name="connsiteY84"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77227 w 5741575"/>
              <a:gd name="connsiteY46" fmla="*/ 368972 h 955271"/>
              <a:gd name="connsiteX47" fmla="*/ 2779510 w 5741575"/>
              <a:gd name="connsiteY47" fmla="*/ 361652 h 955271"/>
              <a:gd name="connsiteX48" fmla="*/ 2786278 w 5741575"/>
              <a:gd name="connsiteY48" fmla="*/ 359869 h 955271"/>
              <a:gd name="connsiteX49" fmla="*/ 2885545 w 5741575"/>
              <a:gd name="connsiteY49" fmla="*/ 372818 h 955271"/>
              <a:gd name="connsiteX50" fmla="*/ 3009558 w 5741575"/>
              <a:gd name="connsiteY50" fmla="*/ 370573 h 955271"/>
              <a:gd name="connsiteX51" fmla="*/ 3095010 w 5741575"/>
              <a:gd name="connsiteY51" fmla="*/ 332454 h 955271"/>
              <a:gd name="connsiteX52" fmla="*/ 3103742 w 5741575"/>
              <a:gd name="connsiteY52" fmla="*/ 337974 h 955271"/>
              <a:gd name="connsiteX53" fmla="*/ 3165093 w 5741575"/>
              <a:gd name="connsiteY53" fmla="*/ 329459 h 955271"/>
              <a:gd name="connsiteX54" fmla="*/ 3373785 w 5741575"/>
              <a:gd name="connsiteY54" fmla="*/ 255680 h 955271"/>
              <a:gd name="connsiteX55" fmla="*/ 3493851 w 5741575"/>
              <a:gd name="connsiteY55" fmla="*/ 240255 h 955271"/>
              <a:gd name="connsiteX56" fmla="*/ 3537470 w 5741575"/>
              <a:gd name="connsiteY56" fmla="*/ 241867 h 955271"/>
              <a:gd name="connsiteX57" fmla="*/ 3610489 w 5741575"/>
              <a:gd name="connsiteY57" fmla="*/ 244128 h 955271"/>
              <a:gd name="connsiteX58" fmla="*/ 3667539 w 5741575"/>
              <a:gd name="connsiteY58" fmla="*/ 263271 h 955271"/>
              <a:gd name="connsiteX59" fmla="*/ 3727614 w 5741575"/>
              <a:gd name="connsiteY59" fmla="*/ 258245 h 955271"/>
              <a:gd name="connsiteX60" fmla="*/ 3738369 w 5741575"/>
              <a:gd name="connsiteY60" fmla="*/ 234506 h 955271"/>
              <a:gd name="connsiteX61" fmla="*/ 3803670 w 5741575"/>
              <a:gd name="connsiteY61" fmla="*/ 236457 h 955271"/>
              <a:gd name="connsiteX62" fmla="*/ 3903080 w 5741575"/>
              <a:gd name="connsiteY62" fmla="*/ 241890 h 955271"/>
              <a:gd name="connsiteX63" fmla="*/ 4114838 w 5741575"/>
              <a:gd name="connsiteY63" fmla="*/ 238165 h 955271"/>
              <a:gd name="connsiteX64" fmla="*/ 4271023 w 5741575"/>
              <a:gd name="connsiteY64" fmla="*/ 241959 h 955271"/>
              <a:gd name="connsiteX65" fmla="*/ 4367397 w 5741575"/>
              <a:gd name="connsiteY65" fmla="*/ 271442 h 955271"/>
              <a:gd name="connsiteX66" fmla="*/ 4495366 w 5741575"/>
              <a:gd name="connsiteY66" fmla="*/ 271618 h 955271"/>
              <a:gd name="connsiteX67" fmla="*/ 4517347 w 5741575"/>
              <a:gd name="connsiteY67" fmla="*/ 275639 h 955271"/>
              <a:gd name="connsiteX68" fmla="*/ 4546116 w 5741575"/>
              <a:gd name="connsiteY68" fmla="*/ 268568 h 955271"/>
              <a:gd name="connsiteX69" fmla="*/ 4661259 w 5741575"/>
              <a:gd name="connsiteY69" fmla="*/ 238966 h 955271"/>
              <a:gd name="connsiteX70" fmla="*/ 4750403 w 5741575"/>
              <a:gd name="connsiteY70" fmla="*/ 204364 h 955271"/>
              <a:gd name="connsiteX71" fmla="*/ 4867614 w 5741575"/>
              <a:gd name="connsiteY71" fmla="*/ 208668 h 955271"/>
              <a:gd name="connsiteX72" fmla="*/ 4937036 w 5741575"/>
              <a:gd name="connsiteY72" fmla="*/ 195446 h 955271"/>
              <a:gd name="connsiteX73" fmla="*/ 5047626 w 5741575"/>
              <a:gd name="connsiteY73" fmla="*/ 149604 h 955271"/>
              <a:gd name="connsiteX74" fmla="*/ 5200247 w 5741575"/>
              <a:gd name="connsiteY74" fmla="*/ 142695 h 955271"/>
              <a:gd name="connsiteX75" fmla="*/ 5235691 w 5741575"/>
              <a:gd name="connsiteY75" fmla="*/ 173330 h 955271"/>
              <a:gd name="connsiteX76" fmla="*/ 5280133 w 5741575"/>
              <a:gd name="connsiteY76" fmla="*/ 189342 h 955271"/>
              <a:gd name="connsiteX77" fmla="*/ 5291963 w 5741575"/>
              <a:gd name="connsiteY77" fmla="*/ 139446 h 955271"/>
              <a:gd name="connsiteX78" fmla="*/ 5418472 w 5741575"/>
              <a:gd name="connsiteY78" fmla="*/ 89163 h 955271"/>
              <a:gd name="connsiteX79" fmla="*/ 5482354 w 5741575"/>
              <a:gd name="connsiteY79" fmla="*/ 69470 h 955271"/>
              <a:gd name="connsiteX80" fmla="*/ 5583280 w 5741575"/>
              <a:gd name="connsiteY80" fmla="*/ 49787 h 955271"/>
              <a:gd name="connsiteX81" fmla="*/ 5613766 w 5741575"/>
              <a:gd name="connsiteY81" fmla="*/ 41855 h 955271"/>
              <a:gd name="connsiteX82" fmla="*/ 5684952 w 5741575"/>
              <a:gd name="connsiteY82" fmla="*/ 26088 h 955271"/>
              <a:gd name="connsiteX83" fmla="*/ 5741575 w 5741575"/>
              <a:gd name="connsiteY83"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77227 w 5741575"/>
              <a:gd name="connsiteY46" fmla="*/ 368972 h 955271"/>
              <a:gd name="connsiteX47" fmla="*/ 2779510 w 5741575"/>
              <a:gd name="connsiteY47" fmla="*/ 361652 h 955271"/>
              <a:gd name="connsiteX48" fmla="*/ 2885545 w 5741575"/>
              <a:gd name="connsiteY48" fmla="*/ 372818 h 955271"/>
              <a:gd name="connsiteX49" fmla="*/ 3009558 w 5741575"/>
              <a:gd name="connsiteY49" fmla="*/ 370573 h 955271"/>
              <a:gd name="connsiteX50" fmla="*/ 3095010 w 5741575"/>
              <a:gd name="connsiteY50" fmla="*/ 332454 h 955271"/>
              <a:gd name="connsiteX51" fmla="*/ 3103742 w 5741575"/>
              <a:gd name="connsiteY51" fmla="*/ 337974 h 955271"/>
              <a:gd name="connsiteX52" fmla="*/ 3165093 w 5741575"/>
              <a:gd name="connsiteY52" fmla="*/ 329459 h 955271"/>
              <a:gd name="connsiteX53" fmla="*/ 3373785 w 5741575"/>
              <a:gd name="connsiteY53" fmla="*/ 255680 h 955271"/>
              <a:gd name="connsiteX54" fmla="*/ 3493851 w 5741575"/>
              <a:gd name="connsiteY54" fmla="*/ 240255 h 955271"/>
              <a:gd name="connsiteX55" fmla="*/ 3537470 w 5741575"/>
              <a:gd name="connsiteY55" fmla="*/ 241867 h 955271"/>
              <a:gd name="connsiteX56" fmla="*/ 3610489 w 5741575"/>
              <a:gd name="connsiteY56" fmla="*/ 244128 h 955271"/>
              <a:gd name="connsiteX57" fmla="*/ 3667539 w 5741575"/>
              <a:gd name="connsiteY57" fmla="*/ 263271 h 955271"/>
              <a:gd name="connsiteX58" fmla="*/ 3727614 w 5741575"/>
              <a:gd name="connsiteY58" fmla="*/ 258245 h 955271"/>
              <a:gd name="connsiteX59" fmla="*/ 3738369 w 5741575"/>
              <a:gd name="connsiteY59" fmla="*/ 234506 h 955271"/>
              <a:gd name="connsiteX60" fmla="*/ 3803670 w 5741575"/>
              <a:gd name="connsiteY60" fmla="*/ 236457 h 955271"/>
              <a:gd name="connsiteX61" fmla="*/ 3903080 w 5741575"/>
              <a:gd name="connsiteY61" fmla="*/ 241890 h 955271"/>
              <a:gd name="connsiteX62" fmla="*/ 4114838 w 5741575"/>
              <a:gd name="connsiteY62" fmla="*/ 238165 h 955271"/>
              <a:gd name="connsiteX63" fmla="*/ 4271023 w 5741575"/>
              <a:gd name="connsiteY63" fmla="*/ 241959 h 955271"/>
              <a:gd name="connsiteX64" fmla="*/ 4367397 w 5741575"/>
              <a:gd name="connsiteY64" fmla="*/ 271442 h 955271"/>
              <a:gd name="connsiteX65" fmla="*/ 4495366 w 5741575"/>
              <a:gd name="connsiteY65" fmla="*/ 271618 h 955271"/>
              <a:gd name="connsiteX66" fmla="*/ 4517347 w 5741575"/>
              <a:gd name="connsiteY66" fmla="*/ 275639 h 955271"/>
              <a:gd name="connsiteX67" fmla="*/ 4546116 w 5741575"/>
              <a:gd name="connsiteY67" fmla="*/ 268568 h 955271"/>
              <a:gd name="connsiteX68" fmla="*/ 4661259 w 5741575"/>
              <a:gd name="connsiteY68" fmla="*/ 238966 h 955271"/>
              <a:gd name="connsiteX69" fmla="*/ 4750403 w 5741575"/>
              <a:gd name="connsiteY69" fmla="*/ 204364 h 955271"/>
              <a:gd name="connsiteX70" fmla="*/ 4867614 w 5741575"/>
              <a:gd name="connsiteY70" fmla="*/ 208668 h 955271"/>
              <a:gd name="connsiteX71" fmla="*/ 4937036 w 5741575"/>
              <a:gd name="connsiteY71" fmla="*/ 195446 h 955271"/>
              <a:gd name="connsiteX72" fmla="*/ 5047626 w 5741575"/>
              <a:gd name="connsiteY72" fmla="*/ 149604 h 955271"/>
              <a:gd name="connsiteX73" fmla="*/ 5200247 w 5741575"/>
              <a:gd name="connsiteY73" fmla="*/ 142695 h 955271"/>
              <a:gd name="connsiteX74" fmla="*/ 5235691 w 5741575"/>
              <a:gd name="connsiteY74" fmla="*/ 173330 h 955271"/>
              <a:gd name="connsiteX75" fmla="*/ 5280133 w 5741575"/>
              <a:gd name="connsiteY75" fmla="*/ 189342 h 955271"/>
              <a:gd name="connsiteX76" fmla="*/ 5291963 w 5741575"/>
              <a:gd name="connsiteY76" fmla="*/ 139446 h 955271"/>
              <a:gd name="connsiteX77" fmla="*/ 5418472 w 5741575"/>
              <a:gd name="connsiteY77" fmla="*/ 89163 h 955271"/>
              <a:gd name="connsiteX78" fmla="*/ 5482354 w 5741575"/>
              <a:gd name="connsiteY78" fmla="*/ 69470 h 955271"/>
              <a:gd name="connsiteX79" fmla="*/ 5583280 w 5741575"/>
              <a:gd name="connsiteY79" fmla="*/ 49787 h 955271"/>
              <a:gd name="connsiteX80" fmla="*/ 5613766 w 5741575"/>
              <a:gd name="connsiteY80" fmla="*/ 41855 h 955271"/>
              <a:gd name="connsiteX81" fmla="*/ 5684952 w 5741575"/>
              <a:gd name="connsiteY81" fmla="*/ 26088 h 955271"/>
              <a:gd name="connsiteX82" fmla="*/ 5741575 w 5741575"/>
              <a:gd name="connsiteY82"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11054 w 5741575"/>
              <a:gd name="connsiteY45" fmla="*/ 360597 h 955271"/>
              <a:gd name="connsiteX46" fmla="*/ 2777227 w 5741575"/>
              <a:gd name="connsiteY46" fmla="*/ 368972 h 955271"/>
              <a:gd name="connsiteX47" fmla="*/ 2824768 w 5741575"/>
              <a:gd name="connsiteY47" fmla="*/ 361652 h 955271"/>
              <a:gd name="connsiteX48" fmla="*/ 2885545 w 5741575"/>
              <a:gd name="connsiteY48" fmla="*/ 372818 h 955271"/>
              <a:gd name="connsiteX49" fmla="*/ 3009558 w 5741575"/>
              <a:gd name="connsiteY49" fmla="*/ 370573 h 955271"/>
              <a:gd name="connsiteX50" fmla="*/ 3095010 w 5741575"/>
              <a:gd name="connsiteY50" fmla="*/ 332454 h 955271"/>
              <a:gd name="connsiteX51" fmla="*/ 3103742 w 5741575"/>
              <a:gd name="connsiteY51" fmla="*/ 337974 h 955271"/>
              <a:gd name="connsiteX52" fmla="*/ 3165093 w 5741575"/>
              <a:gd name="connsiteY52" fmla="*/ 329459 h 955271"/>
              <a:gd name="connsiteX53" fmla="*/ 3373785 w 5741575"/>
              <a:gd name="connsiteY53" fmla="*/ 255680 h 955271"/>
              <a:gd name="connsiteX54" fmla="*/ 3493851 w 5741575"/>
              <a:gd name="connsiteY54" fmla="*/ 240255 h 955271"/>
              <a:gd name="connsiteX55" fmla="*/ 3537470 w 5741575"/>
              <a:gd name="connsiteY55" fmla="*/ 241867 h 955271"/>
              <a:gd name="connsiteX56" fmla="*/ 3610489 w 5741575"/>
              <a:gd name="connsiteY56" fmla="*/ 244128 h 955271"/>
              <a:gd name="connsiteX57" fmla="*/ 3667539 w 5741575"/>
              <a:gd name="connsiteY57" fmla="*/ 263271 h 955271"/>
              <a:gd name="connsiteX58" fmla="*/ 3727614 w 5741575"/>
              <a:gd name="connsiteY58" fmla="*/ 258245 h 955271"/>
              <a:gd name="connsiteX59" fmla="*/ 3738369 w 5741575"/>
              <a:gd name="connsiteY59" fmla="*/ 234506 h 955271"/>
              <a:gd name="connsiteX60" fmla="*/ 3803670 w 5741575"/>
              <a:gd name="connsiteY60" fmla="*/ 236457 h 955271"/>
              <a:gd name="connsiteX61" fmla="*/ 3903080 w 5741575"/>
              <a:gd name="connsiteY61" fmla="*/ 241890 h 955271"/>
              <a:gd name="connsiteX62" fmla="*/ 4114838 w 5741575"/>
              <a:gd name="connsiteY62" fmla="*/ 238165 h 955271"/>
              <a:gd name="connsiteX63" fmla="*/ 4271023 w 5741575"/>
              <a:gd name="connsiteY63" fmla="*/ 241959 h 955271"/>
              <a:gd name="connsiteX64" fmla="*/ 4367397 w 5741575"/>
              <a:gd name="connsiteY64" fmla="*/ 271442 h 955271"/>
              <a:gd name="connsiteX65" fmla="*/ 4495366 w 5741575"/>
              <a:gd name="connsiteY65" fmla="*/ 271618 h 955271"/>
              <a:gd name="connsiteX66" fmla="*/ 4517347 w 5741575"/>
              <a:gd name="connsiteY66" fmla="*/ 275639 h 955271"/>
              <a:gd name="connsiteX67" fmla="*/ 4546116 w 5741575"/>
              <a:gd name="connsiteY67" fmla="*/ 268568 h 955271"/>
              <a:gd name="connsiteX68" fmla="*/ 4661259 w 5741575"/>
              <a:gd name="connsiteY68" fmla="*/ 238966 h 955271"/>
              <a:gd name="connsiteX69" fmla="*/ 4750403 w 5741575"/>
              <a:gd name="connsiteY69" fmla="*/ 204364 h 955271"/>
              <a:gd name="connsiteX70" fmla="*/ 4867614 w 5741575"/>
              <a:gd name="connsiteY70" fmla="*/ 208668 h 955271"/>
              <a:gd name="connsiteX71" fmla="*/ 4937036 w 5741575"/>
              <a:gd name="connsiteY71" fmla="*/ 195446 h 955271"/>
              <a:gd name="connsiteX72" fmla="*/ 5047626 w 5741575"/>
              <a:gd name="connsiteY72" fmla="*/ 149604 h 955271"/>
              <a:gd name="connsiteX73" fmla="*/ 5200247 w 5741575"/>
              <a:gd name="connsiteY73" fmla="*/ 142695 h 955271"/>
              <a:gd name="connsiteX74" fmla="*/ 5235691 w 5741575"/>
              <a:gd name="connsiteY74" fmla="*/ 173330 h 955271"/>
              <a:gd name="connsiteX75" fmla="*/ 5280133 w 5741575"/>
              <a:gd name="connsiteY75" fmla="*/ 189342 h 955271"/>
              <a:gd name="connsiteX76" fmla="*/ 5291963 w 5741575"/>
              <a:gd name="connsiteY76" fmla="*/ 139446 h 955271"/>
              <a:gd name="connsiteX77" fmla="*/ 5418472 w 5741575"/>
              <a:gd name="connsiteY77" fmla="*/ 89163 h 955271"/>
              <a:gd name="connsiteX78" fmla="*/ 5482354 w 5741575"/>
              <a:gd name="connsiteY78" fmla="*/ 69470 h 955271"/>
              <a:gd name="connsiteX79" fmla="*/ 5583280 w 5741575"/>
              <a:gd name="connsiteY79" fmla="*/ 49787 h 955271"/>
              <a:gd name="connsiteX80" fmla="*/ 5613766 w 5741575"/>
              <a:gd name="connsiteY80" fmla="*/ 41855 h 955271"/>
              <a:gd name="connsiteX81" fmla="*/ 5684952 w 5741575"/>
              <a:gd name="connsiteY81" fmla="*/ 26088 h 955271"/>
              <a:gd name="connsiteX82" fmla="*/ 5741575 w 5741575"/>
              <a:gd name="connsiteY82"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01547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47626 w 5741575"/>
              <a:gd name="connsiteY71" fmla="*/ 149604 h 955271"/>
              <a:gd name="connsiteX72" fmla="*/ 5200247 w 5741575"/>
              <a:gd name="connsiteY72" fmla="*/ 142695 h 955271"/>
              <a:gd name="connsiteX73" fmla="*/ 5235691 w 5741575"/>
              <a:gd name="connsiteY73" fmla="*/ 173330 h 955271"/>
              <a:gd name="connsiteX74" fmla="*/ 5280133 w 5741575"/>
              <a:gd name="connsiteY74" fmla="*/ 189342 h 955271"/>
              <a:gd name="connsiteX75" fmla="*/ 5291963 w 5741575"/>
              <a:gd name="connsiteY75" fmla="*/ 139446 h 955271"/>
              <a:gd name="connsiteX76" fmla="*/ 5418472 w 5741575"/>
              <a:gd name="connsiteY76" fmla="*/ 89163 h 955271"/>
              <a:gd name="connsiteX77" fmla="*/ 5482354 w 5741575"/>
              <a:gd name="connsiteY77" fmla="*/ 69470 h 955271"/>
              <a:gd name="connsiteX78" fmla="*/ 5583280 w 5741575"/>
              <a:gd name="connsiteY78" fmla="*/ 49787 h 955271"/>
              <a:gd name="connsiteX79" fmla="*/ 5613766 w 5741575"/>
              <a:gd name="connsiteY79" fmla="*/ 41855 h 955271"/>
              <a:gd name="connsiteX80" fmla="*/ 5684952 w 5741575"/>
              <a:gd name="connsiteY80" fmla="*/ 26088 h 955271"/>
              <a:gd name="connsiteX81" fmla="*/ 5741575 w 5741575"/>
              <a:gd name="connsiteY8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47626 w 5741575"/>
              <a:gd name="connsiteY71" fmla="*/ 149604 h 955271"/>
              <a:gd name="connsiteX72" fmla="*/ 5200247 w 5741575"/>
              <a:gd name="connsiteY72" fmla="*/ 142695 h 955271"/>
              <a:gd name="connsiteX73" fmla="*/ 5235691 w 5741575"/>
              <a:gd name="connsiteY73" fmla="*/ 173330 h 955271"/>
              <a:gd name="connsiteX74" fmla="*/ 5280133 w 5741575"/>
              <a:gd name="connsiteY74" fmla="*/ 189342 h 955271"/>
              <a:gd name="connsiteX75" fmla="*/ 5291963 w 5741575"/>
              <a:gd name="connsiteY75" fmla="*/ 139446 h 955271"/>
              <a:gd name="connsiteX76" fmla="*/ 5418472 w 5741575"/>
              <a:gd name="connsiteY76" fmla="*/ 89163 h 955271"/>
              <a:gd name="connsiteX77" fmla="*/ 5482354 w 5741575"/>
              <a:gd name="connsiteY77" fmla="*/ 69470 h 955271"/>
              <a:gd name="connsiteX78" fmla="*/ 5583280 w 5741575"/>
              <a:gd name="connsiteY78" fmla="*/ 49787 h 955271"/>
              <a:gd name="connsiteX79" fmla="*/ 5613766 w 5741575"/>
              <a:gd name="connsiteY79" fmla="*/ 41855 h 955271"/>
              <a:gd name="connsiteX80" fmla="*/ 5684952 w 5741575"/>
              <a:gd name="connsiteY80" fmla="*/ 26088 h 955271"/>
              <a:gd name="connsiteX81" fmla="*/ 5741575 w 5741575"/>
              <a:gd name="connsiteY81"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47626 w 5741575"/>
              <a:gd name="connsiteY71" fmla="*/ 149604 h 955271"/>
              <a:gd name="connsiteX72" fmla="*/ 5200247 w 5741575"/>
              <a:gd name="connsiteY72" fmla="*/ 142695 h 955271"/>
              <a:gd name="connsiteX73" fmla="*/ 5235691 w 5741575"/>
              <a:gd name="connsiteY73" fmla="*/ 173330 h 955271"/>
              <a:gd name="connsiteX74" fmla="*/ 5291963 w 5741575"/>
              <a:gd name="connsiteY74" fmla="*/ 139446 h 955271"/>
              <a:gd name="connsiteX75" fmla="*/ 5418472 w 5741575"/>
              <a:gd name="connsiteY75" fmla="*/ 89163 h 955271"/>
              <a:gd name="connsiteX76" fmla="*/ 5482354 w 5741575"/>
              <a:gd name="connsiteY76" fmla="*/ 69470 h 955271"/>
              <a:gd name="connsiteX77" fmla="*/ 5583280 w 5741575"/>
              <a:gd name="connsiteY77" fmla="*/ 49787 h 955271"/>
              <a:gd name="connsiteX78" fmla="*/ 5613766 w 5741575"/>
              <a:gd name="connsiteY78" fmla="*/ 41855 h 955271"/>
              <a:gd name="connsiteX79" fmla="*/ 5684952 w 5741575"/>
              <a:gd name="connsiteY79" fmla="*/ 26088 h 955271"/>
              <a:gd name="connsiteX80" fmla="*/ 5741575 w 5741575"/>
              <a:gd name="connsiteY80"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47626 w 5741575"/>
              <a:gd name="connsiteY71" fmla="*/ 149604 h 955271"/>
              <a:gd name="connsiteX72" fmla="*/ 5200247 w 5741575"/>
              <a:gd name="connsiteY72" fmla="*/ 142695 h 955271"/>
              <a:gd name="connsiteX73" fmla="*/ 5291963 w 5741575"/>
              <a:gd name="connsiteY73" fmla="*/ 139446 h 955271"/>
              <a:gd name="connsiteX74" fmla="*/ 5418472 w 5741575"/>
              <a:gd name="connsiteY74" fmla="*/ 89163 h 955271"/>
              <a:gd name="connsiteX75" fmla="*/ 5482354 w 5741575"/>
              <a:gd name="connsiteY75" fmla="*/ 69470 h 955271"/>
              <a:gd name="connsiteX76" fmla="*/ 5583280 w 5741575"/>
              <a:gd name="connsiteY76" fmla="*/ 49787 h 955271"/>
              <a:gd name="connsiteX77" fmla="*/ 5613766 w 5741575"/>
              <a:gd name="connsiteY77" fmla="*/ 41855 h 955271"/>
              <a:gd name="connsiteX78" fmla="*/ 5684952 w 5741575"/>
              <a:gd name="connsiteY78" fmla="*/ 26088 h 955271"/>
              <a:gd name="connsiteX79" fmla="*/ 5741575 w 5741575"/>
              <a:gd name="connsiteY7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67740 w 5741575"/>
              <a:gd name="connsiteY71" fmla="*/ 172293 h 955271"/>
              <a:gd name="connsiteX72" fmla="*/ 5200247 w 5741575"/>
              <a:gd name="connsiteY72" fmla="*/ 142695 h 955271"/>
              <a:gd name="connsiteX73" fmla="*/ 5291963 w 5741575"/>
              <a:gd name="connsiteY73" fmla="*/ 139446 h 955271"/>
              <a:gd name="connsiteX74" fmla="*/ 5418472 w 5741575"/>
              <a:gd name="connsiteY74" fmla="*/ 89163 h 955271"/>
              <a:gd name="connsiteX75" fmla="*/ 5482354 w 5741575"/>
              <a:gd name="connsiteY75" fmla="*/ 69470 h 955271"/>
              <a:gd name="connsiteX76" fmla="*/ 5583280 w 5741575"/>
              <a:gd name="connsiteY76" fmla="*/ 49787 h 955271"/>
              <a:gd name="connsiteX77" fmla="*/ 5613766 w 5741575"/>
              <a:gd name="connsiteY77" fmla="*/ 41855 h 955271"/>
              <a:gd name="connsiteX78" fmla="*/ 5684952 w 5741575"/>
              <a:gd name="connsiteY78" fmla="*/ 26088 h 955271"/>
              <a:gd name="connsiteX79" fmla="*/ 5741575 w 5741575"/>
              <a:gd name="connsiteY7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65093 w 5741575"/>
              <a:gd name="connsiteY51" fmla="*/ 329459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67740 w 5741575"/>
              <a:gd name="connsiteY71" fmla="*/ 172293 h 955271"/>
              <a:gd name="connsiteX72" fmla="*/ 5200247 w 5741575"/>
              <a:gd name="connsiteY72" fmla="*/ 142695 h 955271"/>
              <a:gd name="connsiteX73" fmla="*/ 5291963 w 5741575"/>
              <a:gd name="connsiteY73" fmla="*/ 139446 h 955271"/>
              <a:gd name="connsiteX74" fmla="*/ 5418472 w 5741575"/>
              <a:gd name="connsiteY74" fmla="*/ 89163 h 955271"/>
              <a:gd name="connsiteX75" fmla="*/ 5482354 w 5741575"/>
              <a:gd name="connsiteY75" fmla="*/ 69470 h 955271"/>
              <a:gd name="connsiteX76" fmla="*/ 5583280 w 5741575"/>
              <a:gd name="connsiteY76" fmla="*/ 49787 h 955271"/>
              <a:gd name="connsiteX77" fmla="*/ 5613766 w 5741575"/>
              <a:gd name="connsiteY77" fmla="*/ 41855 h 955271"/>
              <a:gd name="connsiteX78" fmla="*/ 5684952 w 5741575"/>
              <a:gd name="connsiteY78" fmla="*/ 26088 h 955271"/>
              <a:gd name="connsiteX79" fmla="*/ 5741575 w 5741575"/>
              <a:gd name="connsiteY7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03742 w 5741575"/>
              <a:gd name="connsiteY50" fmla="*/ 337974 h 955271"/>
              <a:gd name="connsiteX51" fmla="*/ 3195264 w 5741575"/>
              <a:gd name="connsiteY51" fmla="*/ 293158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67740 w 5741575"/>
              <a:gd name="connsiteY71" fmla="*/ 172293 h 955271"/>
              <a:gd name="connsiteX72" fmla="*/ 5200247 w 5741575"/>
              <a:gd name="connsiteY72" fmla="*/ 142695 h 955271"/>
              <a:gd name="connsiteX73" fmla="*/ 5291963 w 5741575"/>
              <a:gd name="connsiteY73" fmla="*/ 139446 h 955271"/>
              <a:gd name="connsiteX74" fmla="*/ 5418472 w 5741575"/>
              <a:gd name="connsiteY74" fmla="*/ 89163 h 955271"/>
              <a:gd name="connsiteX75" fmla="*/ 5482354 w 5741575"/>
              <a:gd name="connsiteY75" fmla="*/ 69470 h 955271"/>
              <a:gd name="connsiteX76" fmla="*/ 5583280 w 5741575"/>
              <a:gd name="connsiteY76" fmla="*/ 49787 h 955271"/>
              <a:gd name="connsiteX77" fmla="*/ 5613766 w 5741575"/>
              <a:gd name="connsiteY77" fmla="*/ 41855 h 955271"/>
              <a:gd name="connsiteX78" fmla="*/ 5684952 w 5741575"/>
              <a:gd name="connsiteY78" fmla="*/ 26088 h 955271"/>
              <a:gd name="connsiteX79" fmla="*/ 5741575 w 5741575"/>
              <a:gd name="connsiteY7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31718 w 5741575"/>
              <a:gd name="connsiteY44" fmla="*/ 361545 h 955271"/>
              <a:gd name="connsiteX45" fmla="*/ 2777227 w 5741575"/>
              <a:gd name="connsiteY45" fmla="*/ 368972 h 955271"/>
              <a:gd name="connsiteX46" fmla="*/ 2824768 w 5741575"/>
              <a:gd name="connsiteY46" fmla="*/ 361652 h 955271"/>
              <a:gd name="connsiteX47" fmla="*/ 2885545 w 5741575"/>
              <a:gd name="connsiteY47" fmla="*/ 372818 h 955271"/>
              <a:gd name="connsiteX48" fmla="*/ 3009558 w 5741575"/>
              <a:gd name="connsiteY48" fmla="*/ 370573 h 955271"/>
              <a:gd name="connsiteX49" fmla="*/ 3095010 w 5741575"/>
              <a:gd name="connsiteY49" fmla="*/ 332454 h 955271"/>
              <a:gd name="connsiteX50" fmla="*/ 3148998 w 5741575"/>
              <a:gd name="connsiteY50" fmla="*/ 315286 h 955271"/>
              <a:gd name="connsiteX51" fmla="*/ 3195264 w 5741575"/>
              <a:gd name="connsiteY51" fmla="*/ 293158 h 955271"/>
              <a:gd name="connsiteX52" fmla="*/ 3373785 w 5741575"/>
              <a:gd name="connsiteY52" fmla="*/ 255680 h 955271"/>
              <a:gd name="connsiteX53" fmla="*/ 3493851 w 5741575"/>
              <a:gd name="connsiteY53" fmla="*/ 240255 h 955271"/>
              <a:gd name="connsiteX54" fmla="*/ 3537470 w 5741575"/>
              <a:gd name="connsiteY54" fmla="*/ 241867 h 955271"/>
              <a:gd name="connsiteX55" fmla="*/ 3610489 w 5741575"/>
              <a:gd name="connsiteY55" fmla="*/ 244128 h 955271"/>
              <a:gd name="connsiteX56" fmla="*/ 3667539 w 5741575"/>
              <a:gd name="connsiteY56" fmla="*/ 263271 h 955271"/>
              <a:gd name="connsiteX57" fmla="*/ 3727614 w 5741575"/>
              <a:gd name="connsiteY57" fmla="*/ 258245 h 955271"/>
              <a:gd name="connsiteX58" fmla="*/ 3738369 w 5741575"/>
              <a:gd name="connsiteY58" fmla="*/ 234506 h 955271"/>
              <a:gd name="connsiteX59" fmla="*/ 3803670 w 5741575"/>
              <a:gd name="connsiteY59" fmla="*/ 236457 h 955271"/>
              <a:gd name="connsiteX60" fmla="*/ 3903080 w 5741575"/>
              <a:gd name="connsiteY60" fmla="*/ 241890 h 955271"/>
              <a:gd name="connsiteX61" fmla="*/ 4114838 w 5741575"/>
              <a:gd name="connsiteY61" fmla="*/ 238165 h 955271"/>
              <a:gd name="connsiteX62" fmla="*/ 4271023 w 5741575"/>
              <a:gd name="connsiteY62" fmla="*/ 241959 h 955271"/>
              <a:gd name="connsiteX63" fmla="*/ 4367397 w 5741575"/>
              <a:gd name="connsiteY63" fmla="*/ 271442 h 955271"/>
              <a:gd name="connsiteX64" fmla="*/ 4495366 w 5741575"/>
              <a:gd name="connsiteY64" fmla="*/ 271618 h 955271"/>
              <a:gd name="connsiteX65" fmla="*/ 4517347 w 5741575"/>
              <a:gd name="connsiteY65" fmla="*/ 275639 h 955271"/>
              <a:gd name="connsiteX66" fmla="*/ 4546116 w 5741575"/>
              <a:gd name="connsiteY66" fmla="*/ 268568 h 955271"/>
              <a:gd name="connsiteX67" fmla="*/ 4661259 w 5741575"/>
              <a:gd name="connsiteY67" fmla="*/ 238966 h 955271"/>
              <a:gd name="connsiteX68" fmla="*/ 4750403 w 5741575"/>
              <a:gd name="connsiteY68" fmla="*/ 204364 h 955271"/>
              <a:gd name="connsiteX69" fmla="*/ 4867614 w 5741575"/>
              <a:gd name="connsiteY69" fmla="*/ 208668 h 955271"/>
              <a:gd name="connsiteX70" fmla="*/ 4937036 w 5741575"/>
              <a:gd name="connsiteY70" fmla="*/ 195446 h 955271"/>
              <a:gd name="connsiteX71" fmla="*/ 5067740 w 5741575"/>
              <a:gd name="connsiteY71" fmla="*/ 172293 h 955271"/>
              <a:gd name="connsiteX72" fmla="*/ 5200247 w 5741575"/>
              <a:gd name="connsiteY72" fmla="*/ 142695 h 955271"/>
              <a:gd name="connsiteX73" fmla="*/ 5291963 w 5741575"/>
              <a:gd name="connsiteY73" fmla="*/ 139446 h 955271"/>
              <a:gd name="connsiteX74" fmla="*/ 5418472 w 5741575"/>
              <a:gd name="connsiteY74" fmla="*/ 89163 h 955271"/>
              <a:gd name="connsiteX75" fmla="*/ 5482354 w 5741575"/>
              <a:gd name="connsiteY75" fmla="*/ 69470 h 955271"/>
              <a:gd name="connsiteX76" fmla="*/ 5583280 w 5741575"/>
              <a:gd name="connsiteY76" fmla="*/ 49787 h 955271"/>
              <a:gd name="connsiteX77" fmla="*/ 5613766 w 5741575"/>
              <a:gd name="connsiteY77" fmla="*/ 41855 h 955271"/>
              <a:gd name="connsiteX78" fmla="*/ 5684952 w 5741575"/>
              <a:gd name="connsiteY78" fmla="*/ 26088 h 955271"/>
              <a:gd name="connsiteX79" fmla="*/ 5741575 w 5741575"/>
              <a:gd name="connsiteY79"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697479 w 5741575"/>
              <a:gd name="connsiteY43" fmla="*/ 361430 h 955271"/>
              <a:gd name="connsiteX44" fmla="*/ 2777227 w 5741575"/>
              <a:gd name="connsiteY44" fmla="*/ 368972 h 955271"/>
              <a:gd name="connsiteX45" fmla="*/ 2824768 w 5741575"/>
              <a:gd name="connsiteY45" fmla="*/ 361652 h 955271"/>
              <a:gd name="connsiteX46" fmla="*/ 2885545 w 5741575"/>
              <a:gd name="connsiteY46" fmla="*/ 372818 h 955271"/>
              <a:gd name="connsiteX47" fmla="*/ 3009558 w 5741575"/>
              <a:gd name="connsiteY47" fmla="*/ 370573 h 955271"/>
              <a:gd name="connsiteX48" fmla="*/ 3095010 w 5741575"/>
              <a:gd name="connsiteY48" fmla="*/ 332454 h 955271"/>
              <a:gd name="connsiteX49" fmla="*/ 3148998 w 5741575"/>
              <a:gd name="connsiteY49" fmla="*/ 315286 h 955271"/>
              <a:gd name="connsiteX50" fmla="*/ 3195264 w 5741575"/>
              <a:gd name="connsiteY50" fmla="*/ 293158 h 955271"/>
              <a:gd name="connsiteX51" fmla="*/ 3373785 w 5741575"/>
              <a:gd name="connsiteY51" fmla="*/ 255680 h 955271"/>
              <a:gd name="connsiteX52" fmla="*/ 3493851 w 5741575"/>
              <a:gd name="connsiteY52" fmla="*/ 240255 h 955271"/>
              <a:gd name="connsiteX53" fmla="*/ 3537470 w 5741575"/>
              <a:gd name="connsiteY53" fmla="*/ 241867 h 955271"/>
              <a:gd name="connsiteX54" fmla="*/ 3610489 w 5741575"/>
              <a:gd name="connsiteY54" fmla="*/ 244128 h 955271"/>
              <a:gd name="connsiteX55" fmla="*/ 3667539 w 5741575"/>
              <a:gd name="connsiteY55" fmla="*/ 263271 h 955271"/>
              <a:gd name="connsiteX56" fmla="*/ 3727614 w 5741575"/>
              <a:gd name="connsiteY56" fmla="*/ 258245 h 955271"/>
              <a:gd name="connsiteX57" fmla="*/ 3738369 w 5741575"/>
              <a:gd name="connsiteY57" fmla="*/ 234506 h 955271"/>
              <a:gd name="connsiteX58" fmla="*/ 3803670 w 5741575"/>
              <a:gd name="connsiteY58" fmla="*/ 236457 h 955271"/>
              <a:gd name="connsiteX59" fmla="*/ 3903080 w 5741575"/>
              <a:gd name="connsiteY59" fmla="*/ 241890 h 955271"/>
              <a:gd name="connsiteX60" fmla="*/ 4114838 w 5741575"/>
              <a:gd name="connsiteY60" fmla="*/ 238165 h 955271"/>
              <a:gd name="connsiteX61" fmla="*/ 4271023 w 5741575"/>
              <a:gd name="connsiteY61" fmla="*/ 241959 h 955271"/>
              <a:gd name="connsiteX62" fmla="*/ 4367397 w 5741575"/>
              <a:gd name="connsiteY62" fmla="*/ 271442 h 955271"/>
              <a:gd name="connsiteX63" fmla="*/ 4495366 w 5741575"/>
              <a:gd name="connsiteY63" fmla="*/ 271618 h 955271"/>
              <a:gd name="connsiteX64" fmla="*/ 4517347 w 5741575"/>
              <a:gd name="connsiteY64" fmla="*/ 275639 h 955271"/>
              <a:gd name="connsiteX65" fmla="*/ 4546116 w 5741575"/>
              <a:gd name="connsiteY65" fmla="*/ 268568 h 955271"/>
              <a:gd name="connsiteX66" fmla="*/ 4661259 w 5741575"/>
              <a:gd name="connsiteY66" fmla="*/ 238966 h 955271"/>
              <a:gd name="connsiteX67" fmla="*/ 4750403 w 5741575"/>
              <a:gd name="connsiteY67" fmla="*/ 204364 h 955271"/>
              <a:gd name="connsiteX68" fmla="*/ 4867614 w 5741575"/>
              <a:gd name="connsiteY68" fmla="*/ 208668 h 955271"/>
              <a:gd name="connsiteX69" fmla="*/ 4937036 w 5741575"/>
              <a:gd name="connsiteY69" fmla="*/ 195446 h 955271"/>
              <a:gd name="connsiteX70" fmla="*/ 5067740 w 5741575"/>
              <a:gd name="connsiteY70" fmla="*/ 172293 h 955271"/>
              <a:gd name="connsiteX71" fmla="*/ 5200247 w 5741575"/>
              <a:gd name="connsiteY71" fmla="*/ 142695 h 955271"/>
              <a:gd name="connsiteX72" fmla="*/ 5291963 w 5741575"/>
              <a:gd name="connsiteY72" fmla="*/ 139446 h 955271"/>
              <a:gd name="connsiteX73" fmla="*/ 5418472 w 5741575"/>
              <a:gd name="connsiteY73" fmla="*/ 89163 h 955271"/>
              <a:gd name="connsiteX74" fmla="*/ 5482354 w 5741575"/>
              <a:gd name="connsiteY74" fmla="*/ 69470 h 955271"/>
              <a:gd name="connsiteX75" fmla="*/ 5583280 w 5741575"/>
              <a:gd name="connsiteY75" fmla="*/ 49787 h 955271"/>
              <a:gd name="connsiteX76" fmla="*/ 5613766 w 5741575"/>
              <a:gd name="connsiteY76" fmla="*/ 41855 h 955271"/>
              <a:gd name="connsiteX77" fmla="*/ 5684952 w 5741575"/>
              <a:gd name="connsiteY77" fmla="*/ 26088 h 955271"/>
              <a:gd name="connsiteX78" fmla="*/ 5741575 w 5741575"/>
              <a:gd name="connsiteY78"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687125 w 5741575"/>
              <a:gd name="connsiteY42" fmla="*/ 366820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91963 w 5741575"/>
              <a:gd name="connsiteY71" fmla="*/ 139446 h 955271"/>
              <a:gd name="connsiteX72" fmla="*/ 5418472 w 5741575"/>
              <a:gd name="connsiteY72" fmla="*/ 89163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91963 w 5741575"/>
              <a:gd name="connsiteY71" fmla="*/ 139446 h 955271"/>
              <a:gd name="connsiteX72" fmla="*/ 5418472 w 5741575"/>
              <a:gd name="connsiteY72" fmla="*/ 89163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76878 w 5741575"/>
              <a:gd name="connsiteY71" fmla="*/ 125833 h 955271"/>
              <a:gd name="connsiteX72" fmla="*/ 5418472 w 5741575"/>
              <a:gd name="connsiteY72" fmla="*/ 89163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76878 w 5741575"/>
              <a:gd name="connsiteY71" fmla="*/ 125833 h 955271"/>
              <a:gd name="connsiteX72" fmla="*/ 5418472 w 5741575"/>
              <a:gd name="connsiteY72" fmla="*/ 89163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76878 w 5741575"/>
              <a:gd name="connsiteY71" fmla="*/ 125833 h 955271"/>
              <a:gd name="connsiteX72" fmla="*/ 5373216 w 5741575"/>
              <a:gd name="connsiteY72" fmla="*/ 102777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76878 w 5741575"/>
              <a:gd name="connsiteY71" fmla="*/ 125833 h 955271"/>
              <a:gd name="connsiteX72" fmla="*/ 5373216 w 5741575"/>
              <a:gd name="connsiteY72" fmla="*/ 111851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59229 w 5741575"/>
              <a:gd name="connsiteY7" fmla="*/ 903950 h 955271"/>
              <a:gd name="connsiteX8" fmla="*/ 148657 w 5741575"/>
              <a:gd name="connsiteY8" fmla="*/ 898134 h 955271"/>
              <a:gd name="connsiteX9" fmla="*/ 174554 w 5741575"/>
              <a:gd name="connsiteY9" fmla="*/ 886351 h 955271"/>
              <a:gd name="connsiteX10" fmla="*/ 187633 w 5741575"/>
              <a:gd name="connsiteY10" fmla="*/ 878226 h 955271"/>
              <a:gd name="connsiteX11" fmla="*/ 187961 w 5741575"/>
              <a:gd name="connsiteY11" fmla="*/ 876538 h 955271"/>
              <a:gd name="connsiteX12" fmla="*/ 240501 w 5741575"/>
              <a:gd name="connsiteY12" fmla="*/ 873150 h 955271"/>
              <a:gd name="connsiteX13" fmla="*/ 246345 w 5741575"/>
              <a:gd name="connsiteY13" fmla="*/ 869942 h 955271"/>
              <a:gd name="connsiteX14" fmla="*/ 306299 w 5741575"/>
              <a:gd name="connsiteY14" fmla="*/ 873609 h 955271"/>
              <a:gd name="connsiteX15" fmla="*/ 331571 w 5741575"/>
              <a:gd name="connsiteY15" fmla="*/ 869866 h 955271"/>
              <a:gd name="connsiteX16" fmla="*/ 384157 w 5741575"/>
              <a:gd name="connsiteY16" fmla="*/ 867971 h 955271"/>
              <a:gd name="connsiteX17" fmla="*/ 477637 w 5741575"/>
              <a:gd name="connsiteY17" fmla="*/ 870334 h 955271"/>
              <a:gd name="connsiteX18" fmla="*/ 570239 w 5741575"/>
              <a:gd name="connsiteY18" fmla="*/ 829596 h 955271"/>
              <a:gd name="connsiteX19" fmla="*/ 772070 w 5741575"/>
              <a:gd name="connsiteY19" fmla="*/ 820296 h 955271"/>
              <a:gd name="connsiteX20" fmla="*/ 948872 w 5741575"/>
              <a:gd name="connsiteY20" fmla="*/ 772201 h 955271"/>
              <a:gd name="connsiteX21" fmla="*/ 1127089 w 5741575"/>
              <a:gd name="connsiteY21" fmla="*/ 746926 h 955271"/>
              <a:gd name="connsiteX22" fmla="*/ 1226314 w 5741575"/>
              <a:gd name="connsiteY22" fmla="*/ 722473 h 955271"/>
              <a:gd name="connsiteX23" fmla="*/ 1278773 w 5741575"/>
              <a:gd name="connsiteY23" fmla="*/ 711503 h 955271"/>
              <a:gd name="connsiteX24" fmla="*/ 1317691 w 5741575"/>
              <a:gd name="connsiteY24" fmla="*/ 708529 h 955271"/>
              <a:gd name="connsiteX25" fmla="*/ 1360404 w 5741575"/>
              <a:gd name="connsiteY25" fmla="*/ 675922 h 955271"/>
              <a:gd name="connsiteX26" fmla="*/ 1412292 w 5741575"/>
              <a:gd name="connsiteY26" fmla="*/ 670793 h 955271"/>
              <a:gd name="connsiteX27" fmla="*/ 1494753 w 5741575"/>
              <a:gd name="connsiteY27" fmla="*/ 644686 h 955271"/>
              <a:gd name="connsiteX28" fmla="*/ 1616217 w 5741575"/>
              <a:gd name="connsiteY28" fmla="*/ 622107 h 955271"/>
              <a:gd name="connsiteX29" fmla="*/ 1710928 w 5741575"/>
              <a:gd name="connsiteY29" fmla="*/ 600666 h 955271"/>
              <a:gd name="connsiteX30" fmla="*/ 1743718 w 5741575"/>
              <a:gd name="connsiteY30" fmla="*/ 584327 h 955271"/>
              <a:gd name="connsiteX31" fmla="*/ 1873778 w 5741575"/>
              <a:gd name="connsiteY31" fmla="*/ 530130 h 955271"/>
              <a:gd name="connsiteX32" fmla="*/ 1988411 w 5741575"/>
              <a:gd name="connsiteY32" fmla="*/ 491599 h 955271"/>
              <a:gd name="connsiteX33" fmla="*/ 2085507 w 5741575"/>
              <a:gd name="connsiteY33" fmla="*/ 498527 h 955271"/>
              <a:gd name="connsiteX34" fmla="*/ 2090767 w 5741575"/>
              <a:gd name="connsiteY34" fmla="*/ 490616 h 955271"/>
              <a:gd name="connsiteX35" fmla="*/ 2151143 w 5741575"/>
              <a:gd name="connsiteY35" fmla="*/ 478332 h 955271"/>
              <a:gd name="connsiteX36" fmla="*/ 2378710 w 5741575"/>
              <a:gd name="connsiteY36" fmla="*/ 477570 h 955271"/>
              <a:gd name="connsiteX37" fmla="*/ 2496256 w 5741575"/>
              <a:gd name="connsiteY37" fmla="*/ 452396 h 955271"/>
              <a:gd name="connsiteX38" fmla="*/ 2535387 w 5741575"/>
              <a:gd name="connsiteY38" fmla="*/ 436645 h 955271"/>
              <a:gd name="connsiteX39" fmla="*/ 2601109 w 5741575"/>
              <a:gd name="connsiteY39" fmla="*/ 410678 h 955271"/>
              <a:gd name="connsiteX40" fmla="*/ 2643855 w 5741575"/>
              <a:gd name="connsiteY40" fmla="*/ 374482 h 955271"/>
              <a:gd name="connsiteX41" fmla="*/ 2657726 w 5741575"/>
              <a:gd name="connsiteY41" fmla="*/ 365841 h 955271"/>
              <a:gd name="connsiteX42" fmla="*/ 2717296 w 5741575"/>
              <a:gd name="connsiteY42" fmla="*/ 362282 h 955271"/>
              <a:gd name="connsiteX43" fmla="*/ 2777227 w 5741575"/>
              <a:gd name="connsiteY43" fmla="*/ 368972 h 955271"/>
              <a:gd name="connsiteX44" fmla="*/ 2824768 w 5741575"/>
              <a:gd name="connsiteY44" fmla="*/ 361652 h 955271"/>
              <a:gd name="connsiteX45" fmla="*/ 2885545 w 5741575"/>
              <a:gd name="connsiteY45" fmla="*/ 372818 h 955271"/>
              <a:gd name="connsiteX46" fmla="*/ 3009558 w 5741575"/>
              <a:gd name="connsiteY46" fmla="*/ 370573 h 955271"/>
              <a:gd name="connsiteX47" fmla="*/ 3095010 w 5741575"/>
              <a:gd name="connsiteY47" fmla="*/ 332454 h 955271"/>
              <a:gd name="connsiteX48" fmla="*/ 3148998 w 5741575"/>
              <a:gd name="connsiteY48" fmla="*/ 315286 h 955271"/>
              <a:gd name="connsiteX49" fmla="*/ 3195264 w 5741575"/>
              <a:gd name="connsiteY49" fmla="*/ 293158 h 955271"/>
              <a:gd name="connsiteX50" fmla="*/ 3373785 w 5741575"/>
              <a:gd name="connsiteY50" fmla="*/ 255680 h 955271"/>
              <a:gd name="connsiteX51" fmla="*/ 3493851 w 5741575"/>
              <a:gd name="connsiteY51" fmla="*/ 240255 h 955271"/>
              <a:gd name="connsiteX52" fmla="*/ 3537470 w 5741575"/>
              <a:gd name="connsiteY52" fmla="*/ 241867 h 955271"/>
              <a:gd name="connsiteX53" fmla="*/ 3610489 w 5741575"/>
              <a:gd name="connsiteY53" fmla="*/ 244128 h 955271"/>
              <a:gd name="connsiteX54" fmla="*/ 3667539 w 5741575"/>
              <a:gd name="connsiteY54" fmla="*/ 263271 h 955271"/>
              <a:gd name="connsiteX55" fmla="*/ 3727614 w 5741575"/>
              <a:gd name="connsiteY55" fmla="*/ 258245 h 955271"/>
              <a:gd name="connsiteX56" fmla="*/ 3738369 w 5741575"/>
              <a:gd name="connsiteY56" fmla="*/ 234506 h 955271"/>
              <a:gd name="connsiteX57" fmla="*/ 3803670 w 5741575"/>
              <a:gd name="connsiteY57" fmla="*/ 236457 h 955271"/>
              <a:gd name="connsiteX58" fmla="*/ 3903080 w 5741575"/>
              <a:gd name="connsiteY58" fmla="*/ 241890 h 955271"/>
              <a:gd name="connsiteX59" fmla="*/ 4114838 w 5741575"/>
              <a:gd name="connsiteY59" fmla="*/ 238165 h 955271"/>
              <a:gd name="connsiteX60" fmla="*/ 4271023 w 5741575"/>
              <a:gd name="connsiteY60" fmla="*/ 241959 h 955271"/>
              <a:gd name="connsiteX61" fmla="*/ 4367397 w 5741575"/>
              <a:gd name="connsiteY61" fmla="*/ 271442 h 955271"/>
              <a:gd name="connsiteX62" fmla="*/ 4495366 w 5741575"/>
              <a:gd name="connsiteY62" fmla="*/ 271618 h 955271"/>
              <a:gd name="connsiteX63" fmla="*/ 4517347 w 5741575"/>
              <a:gd name="connsiteY63" fmla="*/ 275639 h 955271"/>
              <a:gd name="connsiteX64" fmla="*/ 4546116 w 5741575"/>
              <a:gd name="connsiteY64" fmla="*/ 268568 h 955271"/>
              <a:gd name="connsiteX65" fmla="*/ 4661259 w 5741575"/>
              <a:gd name="connsiteY65" fmla="*/ 238966 h 955271"/>
              <a:gd name="connsiteX66" fmla="*/ 4750403 w 5741575"/>
              <a:gd name="connsiteY66" fmla="*/ 204364 h 955271"/>
              <a:gd name="connsiteX67" fmla="*/ 4867614 w 5741575"/>
              <a:gd name="connsiteY67" fmla="*/ 208668 h 955271"/>
              <a:gd name="connsiteX68" fmla="*/ 4937036 w 5741575"/>
              <a:gd name="connsiteY68" fmla="*/ 195446 h 955271"/>
              <a:gd name="connsiteX69" fmla="*/ 5067740 w 5741575"/>
              <a:gd name="connsiteY69" fmla="*/ 172293 h 955271"/>
              <a:gd name="connsiteX70" fmla="*/ 5200247 w 5741575"/>
              <a:gd name="connsiteY70" fmla="*/ 142695 h 955271"/>
              <a:gd name="connsiteX71" fmla="*/ 5276878 w 5741575"/>
              <a:gd name="connsiteY71" fmla="*/ 125833 h 955271"/>
              <a:gd name="connsiteX72" fmla="*/ 5373216 w 5741575"/>
              <a:gd name="connsiteY72" fmla="*/ 111851 h 955271"/>
              <a:gd name="connsiteX73" fmla="*/ 5482354 w 5741575"/>
              <a:gd name="connsiteY73" fmla="*/ 69470 h 955271"/>
              <a:gd name="connsiteX74" fmla="*/ 5583280 w 5741575"/>
              <a:gd name="connsiteY74" fmla="*/ 49787 h 955271"/>
              <a:gd name="connsiteX75" fmla="*/ 5613766 w 5741575"/>
              <a:gd name="connsiteY75" fmla="*/ 41855 h 955271"/>
              <a:gd name="connsiteX76" fmla="*/ 5684952 w 5741575"/>
              <a:gd name="connsiteY76" fmla="*/ 26088 h 955271"/>
              <a:gd name="connsiteX77" fmla="*/ 5741575 w 5741575"/>
              <a:gd name="connsiteY77" fmla="*/ 0 h 955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5741575" h="955271">
                <a:moveTo>
                  <a:pt x="5741575" y="0"/>
                </a:moveTo>
                <a:lnTo>
                  <a:pt x="5741575" y="955271"/>
                </a:lnTo>
                <a:lnTo>
                  <a:pt x="0" y="955271"/>
                </a:lnTo>
                <a:lnTo>
                  <a:pt x="8558" y="953971"/>
                </a:lnTo>
                <a:lnTo>
                  <a:pt x="16894" y="953847"/>
                </a:lnTo>
                <a:cubicBezTo>
                  <a:pt x="22474" y="953361"/>
                  <a:pt x="25973" y="952524"/>
                  <a:pt x="28156" y="951374"/>
                </a:cubicBezTo>
                <a:cubicBezTo>
                  <a:pt x="28201" y="951240"/>
                  <a:pt x="28247" y="951105"/>
                  <a:pt x="28293" y="950971"/>
                </a:cubicBezTo>
                <a:lnTo>
                  <a:pt x="59229" y="903950"/>
                </a:lnTo>
                <a:cubicBezTo>
                  <a:pt x="79290" y="895144"/>
                  <a:pt x="126084" y="908630"/>
                  <a:pt x="148657" y="898134"/>
                </a:cubicBezTo>
                <a:cubicBezTo>
                  <a:pt x="172173" y="896348"/>
                  <a:pt x="191809" y="908449"/>
                  <a:pt x="174554" y="886351"/>
                </a:cubicBezTo>
                <a:cubicBezTo>
                  <a:pt x="182014" y="885083"/>
                  <a:pt x="185699" y="882087"/>
                  <a:pt x="187633" y="878226"/>
                </a:cubicBezTo>
                <a:cubicBezTo>
                  <a:pt x="187742" y="877663"/>
                  <a:pt x="187852" y="877101"/>
                  <a:pt x="187961" y="876538"/>
                </a:cubicBezTo>
                <a:lnTo>
                  <a:pt x="240501" y="873150"/>
                </a:lnTo>
                <a:lnTo>
                  <a:pt x="246345" y="869942"/>
                </a:lnTo>
                <a:lnTo>
                  <a:pt x="306299" y="873609"/>
                </a:lnTo>
                <a:cubicBezTo>
                  <a:pt x="312531" y="875279"/>
                  <a:pt x="320316" y="874896"/>
                  <a:pt x="331571" y="869866"/>
                </a:cubicBezTo>
                <a:lnTo>
                  <a:pt x="384157" y="867971"/>
                </a:lnTo>
                <a:lnTo>
                  <a:pt x="477637" y="870334"/>
                </a:lnTo>
                <a:cubicBezTo>
                  <a:pt x="485456" y="872042"/>
                  <a:pt x="563433" y="825458"/>
                  <a:pt x="570239" y="829596"/>
                </a:cubicBezTo>
                <a:cubicBezTo>
                  <a:pt x="641939" y="824282"/>
                  <a:pt x="685473" y="832029"/>
                  <a:pt x="772070" y="820296"/>
                </a:cubicBezTo>
                <a:cubicBezTo>
                  <a:pt x="833120" y="817018"/>
                  <a:pt x="871984" y="794388"/>
                  <a:pt x="948872" y="772201"/>
                </a:cubicBezTo>
                <a:cubicBezTo>
                  <a:pt x="1011630" y="801590"/>
                  <a:pt x="1039188" y="762914"/>
                  <a:pt x="1127089" y="746926"/>
                </a:cubicBezTo>
                <a:cubicBezTo>
                  <a:pt x="1186739" y="737882"/>
                  <a:pt x="1185110" y="732158"/>
                  <a:pt x="1226314" y="722473"/>
                </a:cubicBezTo>
                <a:cubicBezTo>
                  <a:pt x="1234331" y="718091"/>
                  <a:pt x="1271693" y="717214"/>
                  <a:pt x="1278773" y="711503"/>
                </a:cubicBezTo>
                <a:lnTo>
                  <a:pt x="1317691" y="708529"/>
                </a:lnTo>
                <a:lnTo>
                  <a:pt x="1360404" y="675922"/>
                </a:lnTo>
                <a:lnTo>
                  <a:pt x="1412292" y="670793"/>
                </a:lnTo>
                <a:lnTo>
                  <a:pt x="1494753" y="644686"/>
                </a:lnTo>
                <a:cubicBezTo>
                  <a:pt x="1542884" y="655944"/>
                  <a:pt x="1556151" y="606226"/>
                  <a:pt x="1616217" y="622107"/>
                </a:cubicBezTo>
                <a:cubicBezTo>
                  <a:pt x="1637755" y="624837"/>
                  <a:pt x="1701030" y="614257"/>
                  <a:pt x="1710928" y="600666"/>
                </a:cubicBezTo>
                <a:cubicBezTo>
                  <a:pt x="1723693" y="596072"/>
                  <a:pt x="1739861" y="597834"/>
                  <a:pt x="1743718" y="584327"/>
                </a:cubicBezTo>
                <a:cubicBezTo>
                  <a:pt x="1770860" y="572571"/>
                  <a:pt x="1832996" y="545585"/>
                  <a:pt x="1873778" y="530130"/>
                </a:cubicBezTo>
                <a:cubicBezTo>
                  <a:pt x="1902425" y="541995"/>
                  <a:pt x="1929013" y="504913"/>
                  <a:pt x="1988411" y="491599"/>
                </a:cubicBezTo>
                <a:cubicBezTo>
                  <a:pt x="2020077" y="505546"/>
                  <a:pt x="2028363" y="482381"/>
                  <a:pt x="2085507" y="498527"/>
                </a:cubicBezTo>
                <a:cubicBezTo>
                  <a:pt x="2086719" y="495769"/>
                  <a:pt x="2088490" y="493104"/>
                  <a:pt x="2090767" y="490616"/>
                </a:cubicBezTo>
                <a:cubicBezTo>
                  <a:pt x="2103992" y="476161"/>
                  <a:pt x="2131025" y="470659"/>
                  <a:pt x="2151143" y="478332"/>
                </a:cubicBezTo>
                <a:cubicBezTo>
                  <a:pt x="2240088" y="497642"/>
                  <a:pt x="2310118" y="483043"/>
                  <a:pt x="2378710" y="477570"/>
                </a:cubicBezTo>
                <a:cubicBezTo>
                  <a:pt x="2454975" y="467585"/>
                  <a:pt x="2391576" y="437831"/>
                  <a:pt x="2496256" y="452396"/>
                </a:cubicBezTo>
                <a:cubicBezTo>
                  <a:pt x="2501503" y="436899"/>
                  <a:pt x="2513119" y="433980"/>
                  <a:pt x="2535387" y="436645"/>
                </a:cubicBezTo>
                <a:cubicBezTo>
                  <a:pt x="2572084" y="430778"/>
                  <a:pt x="2557124" y="397207"/>
                  <a:pt x="2601109" y="410678"/>
                </a:cubicBezTo>
                <a:cubicBezTo>
                  <a:pt x="2588000" y="393616"/>
                  <a:pt x="2667428" y="390302"/>
                  <a:pt x="2643855" y="374482"/>
                </a:cubicBezTo>
                <a:cubicBezTo>
                  <a:pt x="2648277" y="369169"/>
                  <a:pt x="2645486" y="367874"/>
                  <a:pt x="2657726" y="365841"/>
                </a:cubicBezTo>
                <a:cubicBezTo>
                  <a:pt x="2669966" y="363808"/>
                  <a:pt x="2707566" y="363569"/>
                  <a:pt x="2717296" y="362282"/>
                </a:cubicBezTo>
                <a:lnTo>
                  <a:pt x="2777227" y="368972"/>
                </a:lnTo>
                <a:lnTo>
                  <a:pt x="2824768" y="361652"/>
                </a:lnTo>
                <a:lnTo>
                  <a:pt x="2885545" y="372818"/>
                </a:lnTo>
                <a:cubicBezTo>
                  <a:pt x="2905895" y="352581"/>
                  <a:pt x="2948591" y="377825"/>
                  <a:pt x="3009558" y="370573"/>
                </a:cubicBezTo>
                <a:cubicBezTo>
                  <a:pt x="3031640" y="347442"/>
                  <a:pt x="3050695" y="365935"/>
                  <a:pt x="3095010" y="332454"/>
                </a:cubicBezTo>
                <a:cubicBezTo>
                  <a:pt x="3097485" y="334582"/>
                  <a:pt x="3132289" y="321835"/>
                  <a:pt x="3148998" y="315286"/>
                </a:cubicBezTo>
                <a:cubicBezTo>
                  <a:pt x="3165707" y="308737"/>
                  <a:pt x="3180646" y="306766"/>
                  <a:pt x="3195264" y="293158"/>
                </a:cubicBezTo>
                <a:cubicBezTo>
                  <a:pt x="3267122" y="246372"/>
                  <a:pt x="3308286" y="273118"/>
                  <a:pt x="3373785" y="255680"/>
                </a:cubicBezTo>
                <a:cubicBezTo>
                  <a:pt x="3448540" y="239861"/>
                  <a:pt x="3405238" y="287846"/>
                  <a:pt x="3493851" y="240255"/>
                </a:cubicBezTo>
                <a:cubicBezTo>
                  <a:pt x="3506326" y="252723"/>
                  <a:pt x="3518405" y="251593"/>
                  <a:pt x="3537470" y="241867"/>
                </a:cubicBezTo>
                <a:cubicBezTo>
                  <a:pt x="3573967" y="235226"/>
                  <a:pt x="3576893" y="270855"/>
                  <a:pt x="3610489" y="244128"/>
                </a:cubicBezTo>
                <a:cubicBezTo>
                  <a:pt x="3606935" y="264036"/>
                  <a:pt x="3681284" y="241075"/>
                  <a:pt x="3667539" y="263271"/>
                </a:cubicBezTo>
                <a:cubicBezTo>
                  <a:pt x="3694251" y="276940"/>
                  <a:pt x="3701441" y="246803"/>
                  <a:pt x="3727614" y="258245"/>
                </a:cubicBezTo>
                <a:cubicBezTo>
                  <a:pt x="3754952" y="257751"/>
                  <a:pt x="3708960" y="240314"/>
                  <a:pt x="3738369" y="234506"/>
                </a:cubicBezTo>
                <a:cubicBezTo>
                  <a:pt x="3774580" y="230879"/>
                  <a:pt x="3768868" y="196201"/>
                  <a:pt x="3803670" y="236457"/>
                </a:cubicBezTo>
                <a:cubicBezTo>
                  <a:pt x="3839567" y="220301"/>
                  <a:pt x="3850064" y="239151"/>
                  <a:pt x="3903080" y="241890"/>
                </a:cubicBezTo>
                <a:cubicBezTo>
                  <a:pt x="3954941" y="242175"/>
                  <a:pt x="4053514" y="238154"/>
                  <a:pt x="4114838" y="238165"/>
                </a:cubicBezTo>
                <a:cubicBezTo>
                  <a:pt x="4173784" y="217210"/>
                  <a:pt x="4209756" y="243378"/>
                  <a:pt x="4271023" y="241959"/>
                </a:cubicBezTo>
                <a:cubicBezTo>
                  <a:pt x="4326191" y="205535"/>
                  <a:pt x="4316856" y="279258"/>
                  <a:pt x="4367397" y="271442"/>
                </a:cubicBezTo>
                <a:cubicBezTo>
                  <a:pt x="4420874" y="271391"/>
                  <a:pt x="4369000" y="295343"/>
                  <a:pt x="4495366" y="271618"/>
                </a:cubicBezTo>
                <a:cubicBezTo>
                  <a:pt x="4501905" y="266287"/>
                  <a:pt x="4518077" y="269240"/>
                  <a:pt x="4517347" y="275639"/>
                </a:cubicBezTo>
                <a:cubicBezTo>
                  <a:pt x="4525170" y="272832"/>
                  <a:pt x="4542809" y="258800"/>
                  <a:pt x="4546116" y="268568"/>
                </a:cubicBezTo>
                <a:cubicBezTo>
                  <a:pt x="4586961" y="265354"/>
                  <a:pt x="4626617" y="255160"/>
                  <a:pt x="4661259" y="238966"/>
                </a:cubicBezTo>
                <a:cubicBezTo>
                  <a:pt x="4741966" y="247639"/>
                  <a:pt x="4693066" y="205693"/>
                  <a:pt x="4750403" y="204364"/>
                </a:cubicBezTo>
                <a:cubicBezTo>
                  <a:pt x="4798501" y="219113"/>
                  <a:pt x="4813319" y="201253"/>
                  <a:pt x="4867614" y="208668"/>
                </a:cubicBezTo>
                <a:cubicBezTo>
                  <a:pt x="4881621" y="174373"/>
                  <a:pt x="4917566" y="206761"/>
                  <a:pt x="4937036" y="195446"/>
                </a:cubicBezTo>
                <a:cubicBezTo>
                  <a:pt x="4974214" y="229763"/>
                  <a:pt x="5033435" y="175163"/>
                  <a:pt x="5067740" y="172293"/>
                </a:cubicBezTo>
                <a:cubicBezTo>
                  <a:pt x="5126160" y="173265"/>
                  <a:pt x="5172786" y="183138"/>
                  <a:pt x="5200247" y="142695"/>
                </a:cubicBezTo>
                <a:cubicBezTo>
                  <a:pt x="5240970" y="141002"/>
                  <a:pt x="5240507" y="134755"/>
                  <a:pt x="5276878" y="125833"/>
                </a:cubicBezTo>
                <a:cubicBezTo>
                  <a:pt x="5316470" y="106736"/>
                  <a:pt x="5327221" y="110178"/>
                  <a:pt x="5373216" y="111851"/>
                </a:cubicBezTo>
                <a:cubicBezTo>
                  <a:pt x="5382801" y="84741"/>
                  <a:pt x="5419294" y="93078"/>
                  <a:pt x="5482354" y="69470"/>
                </a:cubicBezTo>
                <a:cubicBezTo>
                  <a:pt x="5507119" y="85574"/>
                  <a:pt x="5545363" y="52240"/>
                  <a:pt x="5583280" y="49787"/>
                </a:cubicBezTo>
                <a:cubicBezTo>
                  <a:pt x="5589344" y="36484"/>
                  <a:pt x="5598103" y="36349"/>
                  <a:pt x="5613766" y="41855"/>
                </a:cubicBezTo>
                <a:cubicBezTo>
                  <a:pt x="5636621" y="41086"/>
                  <a:pt x="5660728" y="35034"/>
                  <a:pt x="5684952" y="26088"/>
                </a:cubicBezTo>
                <a:lnTo>
                  <a:pt x="5741575"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6">
            <a:extLst>
              <a:ext uri="{FF2B5EF4-FFF2-40B4-BE49-F238E27FC236}">
                <a16:creationId xmlns:a16="http://schemas.microsoft.com/office/drawing/2014/main" id="{8D91DE60-2C2D-4D7E-A6B4-C9499017DE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82623" y="6128773"/>
            <a:ext cx="1201506" cy="365125"/>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70012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descr="SLAP Tears - OrthoInfo - AA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6089" y="234086"/>
            <a:ext cx="5543083" cy="6198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66787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1EB73E2-4BD7-D799-CD46-898F9EFA6137}"/>
              </a:ext>
            </a:extLst>
          </p:cNvPr>
          <p:cNvSpPr>
            <a:spLocks noGrp="1"/>
          </p:cNvSpPr>
          <p:nvPr>
            <p:ph type="title"/>
          </p:nvPr>
        </p:nvSpPr>
        <p:spPr>
          <a:xfrm>
            <a:off x="2542282" y="-549828"/>
            <a:ext cx="8919951" cy="436617"/>
          </a:xfrm>
        </p:spPr>
        <p:txBody>
          <a:bodyPr>
            <a:normAutofit fontScale="90000"/>
          </a:bodyPr>
          <a:lstStyle/>
          <a:p>
            <a:endParaRPr lang="en-US">
              <a:solidFill>
                <a:schemeClr val="tx1">
                  <a:lumMod val="85000"/>
                  <a:lumOff val="15000"/>
                </a:schemeClr>
              </a:solidFill>
            </a:endParaRPr>
          </a:p>
        </p:txBody>
      </p:sp>
      <p:graphicFrame>
        <p:nvGraphicFramePr>
          <p:cNvPr id="14" name="Content Placeholder 2">
            <a:extLst>
              <a:ext uri="{FF2B5EF4-FFF2-40B4-BE49-F238E27FC236}">
                <a16:creationId xmlns:a16="http://schemas.microsoft.com/office/drawing/2014/main" id="{BF03B505-62B9-5B68-8B76-04888413ABF8}"/>
              </a:ext>
            </a:extLst>
          </p:cNvPr>
          <p:cNvGraphicFramePr>
            <a:graphicFrameLocks noGrp="1"/>
          </p:cNvGraphicFramePr>
          <p:nvPr>
            <p:ph idx="1"/>
            <p:extLst>
              <p:ext uri="{D42A27DB-BD31-4B8C-83A1-F6EECF244321}">
                <p14:modId xmlns:p14="http://schemas.microsoft.com/office/powerpoint/2010/main" val="3169204110"/>
              </p:ext>
            </p:extLst>
          </p:nvPr>
        </p:nvGraphicFramePr>
        <p:xfrm>
          <a:off x="523052" y="76494"/>
          <a:ext cx="10997453" cy="64768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Freeform: Shape 1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55090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0FD1207-1968-B2D8-4FAA-EA746507BE0C}"/>
              </a:ext>
            </a:extLst>
          </p:cNvPr>
          <p:cNvSpPr>
            <a:spLocks noGrp="1"/>
          </p:cNvSpPr>
          <p:nvPr>
            <p:ph type="title"/>
          </p:nvPr>
        </p:nvSpPr>
        <p:spPr>
          <a:xfrm>
            <a:off x="929216" y="787727"/>
            <a:ext cx="9392421" cy="1330841"/>
          </a:xfrm>
        </p:spPr>
        <p:txBody>
          <a:bodyPr>
            <a:normAutofit/>
          </a:bodyPr>
          <a:lstStyle/>
          <a:p>
            <a:r>
              <a:rPr lang="en-US" dirty="0">
                <a:latin typeface="Times New Roman"/>
                <a:cs typeface="Times New Roman"/>
              </a:rPr>
              <a:t>Signs &amp; Symptoms:</a:t>
            </a:r>
          </a:p>
          <a:p>
            <a:endParaRPr lang="en-US" dirty="0">
              <a:cs typeface="Calibri Light"/>
            </a:endParaRPr>
          </a:p>
        </p:txBody>
      </p:sp>
      <p:sp>
        <p:nvSpPr>
          <p:cNvPr id="3" name="Content Placeholder 2">
            <a:extLst>
              <a:ext uri="{FF2B5EF4-FFF2-40B4-BE49-F238E27FC236}">
                <a16:creationId xmlns:a16="http://schemas.microsoft.com/office/drawing/2014/main" id="{1C58763B-5348-C71B-7B0A-C283D00C63F2}"/>
              </a:ext>
            </a:extLst>
          </p:cNvPr>
          <p:cNvSpPr>
            <a:spLocks noGrp="1"/>
          </p:cNvSpPr>
          <p:nvPr>
            <p:ph idx="1"/>
          </p:nvPr>
        </p:nvSpPr>
        <p:spPr>
          <a:xfrm>
            <a:off x="770879" y="2109298"/>
            <a:ext cx="5325121" cy="4006837"/>
          </a:xfrm>
        </p:spPr>
        <p:txBody>
          <a:bodyPr vert="horz" lIns="91440" tIns="45720" rIns="91440" bIns="45720" rtlCol="0">
            <a:normAutofit/>
          </a:bodyPr>
          <a:lstStyle/>
          <a:p>
            <a:r>
              <a:rPr lang="en-US" sz="2000" dirty="0">
                <a:latin typeface="Times New Roman"/>
                <a:ea typeface="+mn-lt"/>
                <a:cs typeface="+mn-lt"/>
              </a:rPr>
              <a:t>Global shoulder pain, cannot pinpoint to a specific location.</a:t>
            </a:r>
            <a:endParaRPr lang="en-US" sz="2000" dirty="0">
              <a:latin typeface="Times New Roman"/>
              <a:cs typeface="Calibri" panose="020F0502020204030204"/>
            </a:endParaRPr>
          </a:p>
          <a:p>
            <a:r>
              <a:rPr lang="en-US" sz="2000" dirty="0">
                <a:latin typeface="Times New Roman"/>
                <a:ea typeface="+mn-lt"/>
                <a:cs typeface="+mn-lt"/>
              </a:rPr>
              <a:t>May have a positive </a:t>
            </a:r>
            <a:r>
              <a:rPr lang="en-US" sz="2000" u="sng" dirty="0">
                <a:latin typeface="Times New Roman"/>
                <a:ea typeface="+mn-lt"/>
                <a:cs typeface="+mn-lt"/>
              </a:rPr>
              <a:t>sulcus sign</a:t>
            </a:r>
            <a:r>
              <a:rPr lang="en-US" sz="2000" dirty="0">
                <a:latin typeface="Times New Roman"/>
                <a:ea typeface="+mn-lt"/>
                <a:cs typeface="+mn-lt"/>
              </a:rPr>
              <a:t>, </a:t>
            </a:r>
            <a:r>
              <a:rPr lang="en-US" sz="2000" u="sng" dirty="0">
                <a:latin typeface="Times New Roman"/>
                <a:ea typeface="+mn-lt"/>
                <a:cs typeface="+mn-lt"/>
              </a:rPr>
              <a:t>apprehension/relocation test</a:t>
            </a:r>
            <a:r>
              <a:rPr lang="en-US" sz="2000" dirty="0">
                <a:latin typeface="Times New Roman"/>
                <a:ea typeface="+mn-lt"/>
                <a:cs typeface="+mn-lt"/>
              </a:rPr>
              <a:t>, </a:t>
            </a:r>
            <a:r>
              <a:rPr lang="en-US" sz="2000" u="sng" dirty="0">
                <a:latin typeface="Times New Roman"/>
                <a:ea typeface="+mn-lt"/>
                <a:cs typeface="+mn-lt"/>
              </a:rPr>
              <a:t>anterior release tests.</a:t>
            </a:r>
            <a:endParaRPr lang="en-US" sz="2000" u="sng" dirty="0">
              <a:latin typeface="Times New Roman"/>
              <a:cs typeface="Times New Roman"/>
            </a:endParaRPr>
          </a:p>
          <a:p>
            <a:r>
              <a:rPr lang="en-US" sz="2000" dirty="0">
                <a:latin typeface="Times New Roman"/>
                <a:ea typeface="+mn-lt"/>
                <a:cs typeface="+mn-lt"/>
              </a:rPr>
              <a:t>Secondary rotator cuff impingement can be seen with micro-traumatic events caused during participation in sports such as gymnastics, swimming and weight training.</a:t>
            </a:r>
            <a:endParaRPr lang="en-US" sz="2000" baseline="30000" dirty="0">
              <a:latin typeface="Times New Roman"/>
              <a:cs typeface="Calibri"/>
            </a:endParaRPr>
          </a:p>
          <a:p>
            <a:r>
              <a:rPr lang="en-US" sz="2000" dirty="0">
                <a:latin typeface="Times New Roman"/>
                <a:ea typeface="+mn-lt"/>
                <a:cs typeface="+mn-lt"/>
              </a:rPr>
              <a:t>Increased joint accessory motion in multiple planes.</a:t>
            </a:r>
            <a:endParaRPr lang="en-US" sz="2000" dirty="0">
              <a:latin typeface="Times New Roman"/>
              <a:cs typeface="Times New Roman"/>
            </a:endParaRPr>
          </a:p>
          <a:p>
            <a:endParaRPr lang="en-US" sz="2000" dirty="0">
              <a:cs typeface="Calibri"/>
            </a:endParaRPr>
          </a:p>
        </p:txBody>
      </p:sp>
      <p:sp>
        <p:nvSpPr>
          <p:cNvPr id="13" name="Freeform: Shape 12">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50" name="Picture 2" descr="Step-by-step evaluation and treatment of shoulder dislocation | MDedge  Family Medicine"/>
          <p:cNvPicPr>
            <a:picLocks noChangeAspect="1" noChangeArrowheads="1"/>
          </p:cNvPicPr>
          <p:nvPr/>
        </p:nvPicPr>
        <p:blipFill rotWithShape="1">
          <a:blip r:embed="rId2">
            <a:extLst>
              <a:ext uri="{28A0092B-C50C-407E-A947-70E740481C1C}">
                <a14:useLocalDpi xmlns:a14="http://schemas.microsoft.com/office/drawing/2010/main" val="0"/>
              </a:ext>
            </a:extLst>
          </a:blip>
          <a:srcRect l="1211" t="4765" r="2880" b="850"/>
          <a:stretch/>
        </p:blipFill>
        <p:spPr bwMode="auto">
          <a:xfrm>
            <a:off x="6645909" y="1124711"/>
            <a:ext cx="4610910" cy="4809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46976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2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9" descr="A picture containing text, sky, outdoor, sign&#10;&#10;Description automatically generated">
            <a:extLst>
              <a:ext uri="{FF2B5EF4-FFF2-40B4-BE49-F238E27FC236}">
                <a16:creationId xmlns:a16="http://schemas.microsoft.com/office/drawing/2014/main" id="{16F6951A-3FAB-37F0-0436-ADC1B2255C2C}"/>
              </a:ext>
            </a:extLst>
          </p:cNvPr>
          <p:cNvPicPr>
            <a:picLocks noChangeAspect="1"/>
          </p:cNvPicPr>
          <p:nvPr/>
        </p:nvPicPr>
        <p:blipFill rotWithShape="1">
          <a:blip r:embed="rId2"/>
          <a:srcRect l="2213" r="4023"/>
          <a:stretch/>
        </p:blipFill>
        <p:spPr>
          <a:xfrm>
            <a:off x="2566247" y="10"/>
            <a:ext cx="9669642" cy="6857990"/>
          </a:xfrm>
          <a:prstGeom prst="rect">
            <a:avLst/>
          </a:prstGeom>
        </p:spPr>
      </p:pic>
      <p:sp>
        <p:nvSpPr>
          <p:cNvPr id="35" name="Rectangle 3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64AF84C-A092-87AF-2CF9-620E3125D018}"/>
              </a:ext>
            </a:extLst>
          </p:cNvPr>
          <p:cNvSpPr>
            <a:spLocks noGrp="1"/>
          </p:cNvSpPr>
          <p:nvPr>
            <p:ph type="title"/>
          </p:nvPr>
        </p:nvSpPr>
        <p:spPr>
          <a:xfrm>
            <a:off x="838200" y="365125"/>
            <a:ext cx="3822189" cy="801445"/>
          </a:xfrm>
        </p:spPr>
        <p:txBody>
          <a:bodyPr>
            <a:normAutofit/>
          </a:bodyPr>
          <a:lstStyle/>
          <a:p>
            <a:endParaRPr lang="en-US" sz="4000" dirty="0">
              <a:latin typeface="Times New Roman"/>
              <a:cs typeface="Times New Roman"/>
            </a:endParaRPr>
          </a:p>
        </p:txBody>
      </p:sp>
      <p:sp>
        <p:nvSpPr>
          <p:cNvPr id="3" name="Content Placeholder 2">
            <a:extLst>
              <a:ext uri="{FF2B5EF4-FFF2-40B4-BE49-F238E27FC236}">
                <a16:creationId xmlns:a16="http://schemas.microsoft.com/office/drawing/2014/main" id="{B38C6865-8FFE-1C1A-B763-5A2AE99603BD}"/>
              </a:ext>
            </a:extLst>
          </p:cNvPr>
          <p:cNvSpPr>
            <a:spLocks noGrp="1"/>
          </p:cNvSpPr>
          <p:nvPr>
            <p:ph idx="1"/>
          </p:nvPr>
        </p:nvSpPr>
        <p:spPr>
          <a:xfrm>
            <a:off x="753317" y="1575889"/>
            <a:ext cx="4015929" cy="4591178"/>
          </a:xfrm>
        </p:spPr>
        <p:txBody>
          <a:bodyPr vert="horz" lIns="91440" tIns="45720" rIns="91440" bIns="45720" rtlCol="0" anchor="t">
            <a:normAutofit/>
          </a:bodyPr>
          <a:lstStyle/>
          <a:p>
            <a:pPr marL="0" indent="0">
              <a:buNone/>
            </a:pPr>
            <a:r>
              <a:rPr lang="en-US" sz="2400" dirty="0">
                <a:latin typeface="Times New Roman"/>
                <a:cs typeface="Times New Roman"/>
              </a:rPr>
              <a:t>Goals :</a:t>
            </a:r>
            <a:endParaRPr lang="en-US" sz="2400" dirty="0">
              <a:latin typeface="Calibri" panose="020F0502020204030204"/>
              <a:cs typeface="Calibri" panose="020F0502020204030204"/>
            </a:endParaRPr>
          </a:p>
          <a:p>
            <a:pPr marL="0" indent="0">
              <a:buNone/>
            </a:pPr>
            <a:endParaRPr lang="en-US" sz="2000" dirty="0">
              <a:cs typeface="Calibri" panose="020F0502020204030204"/>
            </a:endParaRPr>
          </a:p>
          <a:p>
            <a:pPr marL="457200" indent="-457200">
              <a:buAutoNum type="arabicPeriod"/>
            </a:pPr>
            <a:r>
              <a:rPr lang="en-US" sz="2400" dirty="0">
                <a:latin typeface="Times New Roman"/>
                <a:cs typeface="Calibri"/>
              </a:rPr>
              <a:t>To reduce pain</a:t>
            </a:r>
          </a:p>
          <a:p>
            <a:pPr marL="457200" indent="-457200">
              <a:buAutoNum type="arabicPeriod"/>
            </a:pPr>
            <a:r>
              <a:rPr lang="en-US" sz="2400" dirty="0">
                <a:latin typeface="Times New Roman"/>
                <a:cs typeface="Calibri"/>
              </a:rPr>
              <a:t>To restore ROM</a:t>
            </a:r>
          </a:p>
          <a:p>
            <a:pPr marL="457200" indent="-457200">
              <a:buAutoNum type="arabicPeriod"/>
            </a:pPr>
            <a:r>
              <a:rPr lang="en-US" sz="2400" dirty="0">
                <a:latin typeface="Times New Roman"/>
                <a:cs typeface="Calibri"/>
              </a:rPr>
              <a:t>To improve muscle strength</a:t>
            </a:r>
          </a:p>
          <a:p>
            <a:pPr marL="457200" indent="-457200">
              <a:buAutoNum type="arabicPeriod"/>
            </a:pPr>
            <a:r>
              <a:rPr lang="en-US" sz="2400" dirty="0">
                <a:latin typeface="Times New Roman"/>
                <a:cs typeface="Calibri"/>
              </a:rPr>
              <a:t>To improve proprioception and motor control</a:t>
            </a:r>
            <a:endParaRPr lang="en-US" sz="2400" dirty="0">
              <a:latin typeface="Times New Roman"/>
              <a:cs typeface="Times New Roman"/>
            </a:endParaRPr>
          </a:p>
        </p:txBody>
      </p:sp>
    </p:spTree>
    <p:extLst>
      <p:ext uri="{BB962C8B-B14F-4D97-AF65-F5344CB8AC3E}">
        <p14:creationId xmlns:p14="http://schemas.microsoft.com/office/powerpoint/2010/main" val="37608674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8953E74-D241-4DDF-8508-F0365EA13A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5C3C901A-B2F4-4A3C-BCDD-7C8D587EC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12192000" cy="2371134"/>
          </a:xfrm>
          <a:custGeom>
            <a:avLst/>
            <a:gdLst>
              <a:gd name="connsiteX0" fmla="*/ 0 w 12192000"/>
              <a:gd name="connsiteY0" fmla="*/ 0 h 2515690"/>
              <a:gd name="connsiteX1" fmla="*/ 170442 w 12192000"/>
              <a:gd name="connsiteY1" fmla="*/ 96074 h 2515690"/>
              <a:gd name="connsiteX2" fmla="*/ 424739 w 12192000"/>
              <a:gd name="connsiteY2" fmla="*/ 224865 h 2515690"/>
              <a:gd name="connsiteX3" fmla="*/ 748273 w 12192000"/>
              <a:gd name="connsiteY3" fmla="*/ 373939 h 2515690"/>
              <a:gd name="connsiteX4" fmla="*/ 1037058 w 12192000"/>
              <a:gd name="connsiteY4" fmla="*/ 499994 h 2515690"/>
              <a:gd name="connsiteX5" fmla="*/ 1101312 w 12192000"/>
              <a:gd name="connsiteY5" fmla="*/ 428540 h 2515690"/>
              <a:gd name="connsiteX6" fmla="*/ 1367071 w 12192000"/>
              <a:gd name="connsiteY6" fmla="*/ 516118 h 2515690"/>
              <a:gd name="connsiteX7" fmla="*/ 2189943 w 12192000"/>
              <a:gd name="connsiteY7" fmla="*/ 794533 h 2515690"/>
              <a:gd name="connsiteX8" fmla="*/ 2390329 w 12192000"/>
              <a:gd name="connsiteY8" fmla="*/ 920897 h 2515690"/>
              <a:gd name="connsiteX9" fmla="*/ 2459570 w 12192000"/>
              <a:gd name="connsiteY9" fmla="*/ 983740 h 2515690"/>
              <a:gd name="connsiteX10" fmla="*/ 2503252 w 12192000"/>
              <a:gd name="connsiteY10" fmla="*/ 1000151 h 2515690"/>
              <a:gd name="connsiteX11" fmla="*/ 2503252 w 12192000"/>
              <a:gd name="connsiteY11" fmla="*/ 1008273 h 2515690"/>
              <a:gd name="connsiteX12" fmla="*/ 2511191 w 12192000"/>
              <a:gd name="connsiteY12" fmla="*/ 1009499 h 2515690"/>
              <a:gd name="connsiteX13" fmla="*/ 2565029 w 12192000"/>
              <a:gd name="connsiteY13" fmla="*/ 1015977 h 2515690"/>
              <a:gd name="connsiteX14" fmla="*/ 2593745 w 12192000"/>
              <a:gd name="connsiteY14" fmla="*/ 1019963 h 2515690"/>
              <a:gd name="connsiteX15" fmla="*/ 2591015 w 12192000"/>
              <a:gd name="connsiteY15" fmla="*/ 1019651 h 2515690"/>
              <a:gd name="connsiteX16" fmla="*/ 2590137 w 12192000"/>
              <a:gd name="connsiteY16" fmla="*/ 1019549 h 2515690"/>
              <a:gd name="connsiteX17" fmla="*/ 2589021 w 12192000"/>
              <a:gd name="connsiteY17" fmla="*/ 1019424 h 2515690"/>
              <a:gd name="connsiteX18" fmla="*/ 2591015 w 12192000"/>
              <a:gd name="connsiteY18" fmla="*/ 1019651 h 2515690"/>
              <a:gd name="connsiteX19" fmla="*/ 2602385 w 12192000"/>
              <a:gd name="connsiteY19" fmla="*/ 1020975 h 2515690"/>
              <a:gd name="connsiteX20" fmla="*/ 2614445 w 12192000"/>
              <a:gd name="connsiteY20" fmla="*/ 1022389 h 2515690"/>
              <a:gd name="connsiteX21" fmla="*/ 2614445 w 12192000"/>
              <a:gd name="connsiteY21" fmla="*/ 1020966 h 2515690"/>
              <a:gd name="connsiteX22" fmla="*/ 2676661 w 12192000"/>
              <a:gd name="connsiteY22" fmla="*/ 1029355 h 2515690"/>
              <a:gd name="connsiteX23" fmla="*/ 2788597 w 12192000"/>
              <a:gd name="connsiteY23" fmla="*/ 1048926 h 2515690"/>
              <a:gd name="connsiteX24" fmla="*/ 2812742 w 12192000"/>
              <a:gd name="connsiteY24" fmla="*/ 1057667 h 2515690"/>
              <a:gd name="connsiteX25" fmla="*/ 2970201 w 12192000"/>
              <a:gd name="connsiteY25" fmla="*/ 949091 h 2515690"/>
              <a:gd name="connsiteX26" fmla="*/ 3030610 w 12192000"/>
              <a:gd name="connsiteY26" fmla="*/ 1049340 h 2515690"/>
              <a:gd name="connsiteX27" fmla="*/ 3058913 w 12192000"/>
              <a:gd name="connsiteY27" fmla="*/ 1048085 h 2515690"/>
              <a:gd name="connsiteX28" fmla="*/ 3072697 w 12192000"/>
              <a:gd name="connsiteY28" fmla="*/ 1045316 h 2515690"/>
              <a:gd name="connsiteX29" fmla="*/ 3083305 w 12192000"/>
              <a:gd name="connsiteY29" fmla="*/ 1040550 h 2515690"/>
              <a:gd name="connsiteX30" fmla="*/ 3125603 w 12192000"/>
              <a:gd name="connsiteY30" fmla="*/ 1004583 h 2515690"/>
              <a:gd name="connsiteX31" fmla="*/ 3385106 w 12192000"/>
              <a:gd name="connsiteY31" fmla="*/ 1042233 h 2515690"/>
              <a:gd name="connsiteX32" fmla="*/ 3424945 w 12192000"/>
              <a:gd name="connsiteY32" fmla="*/ 1065268 h 2515690"/>
              <a:gd name="connsiteX33" fmla="*/ 3436948 w 12192000"/>
              <a:gd name="connsiteY33" fmla="*/ 1068018 h 2515690"/>
              <a:gd name="connsiteX34" fmla="*/ 3466714 w 12192000"/>
              <a:gd name="connsiteY34" fmla="*/ 1063419 h 2515690"/>
              <a:gd name="connsiteX35" fmla="*/ 3550909 w 12192000"/>
              <a:gd name="connsiteY35" fmla="*/ 1044511 h 2515690"/>
              <a:gd name="connsiteX36" fmla="*/ 3555900 w 12192000"/>
              <a:gd name="connsiteY36" fmla="*/ 1041996 h 2515690"/>
              <a:gd name="connsiteX37" fmla="*/ 3625978 w 12192000"/>
              <a:gd name="connsiteY37" fmla="*/ 1023459 h 2515690"/>
              <a:gd name="connsiteX38" fmla="*/ 3632465 w 12192000"/>
              <a:gd name="connsiteY38" fmla="*/ 1023522 h 2515690"/>
              <a:gd name="connsiteX39" fmla="*/ 3649063 w 12192000"/>
              <a:gd name="connsiteY39" fmla="*/ 1018726 h 2515690"/>
              <a:gd name="connsiteX40" fmla="*/ 3805954 w 12192000"/>
              <a:gd name="connsiteY40" fmla="*/ 917517 h 2515690"/>
              <a:gd name="connsiteX41" fmla="*/ 4020506 w 12192000"/>
              <a:gd name="connsiteY41" fmla="*/ 816231 h 2515690"/>
              <a:gd name="connsiteX42" fmla="*/ 4233682 w 12192000"/>
              <a:gd name="connsiteY42" fmla="*/ 799511 h 2515690"/>
              <a:gd name="connsiteX43" fmla="*/ 4306552 w 12192000"/>
              <a:gd name="connsiteY43" fmla="*/ 610207 h 2515690"/>
              <a:gd name="connsiteX44" fmla="*/ 4816604 w 12192000"/>
              <a:gd name="connsiteY44" fmla="*/ 773163 h 2515690"/>
              <a:gd name="connsiteX45" fmla="*/ 4916502 w 12192000"/>
              <a:gd name="connsiteY45" fmla="*/ 788104 h 2515690"/>
              <a:gd name="connsiteX46" fmla="*/ 5224415 w 12192000"/>
              <a:gd name="connsiteY46" fmla="*/ 674418 h 2515690"/>
              <a:gd name="connsiteX47" fmla="*/ 5274077 w 12192000"/>
              <a:gd name="connsiteY47" fmla="*/ 655978 h 2515690"/>
              <a:gd name="connsiteX48" fmla="*/ 5371217 w 12192000"/>
              <a:gd name="connsiteY48" fmla="*/ 614372 h 2515690"/>
              <a:gd name="connsiteX49" fmla="*/ 5364523 w 12192000"/>
              <a:gd name="connsiteY49" fmla="*/ 502501 h 2515690"/>
              <a:gd name="connsiteX50" fmla="*/ 5457871 w 12192000"/>
              <a:gd name="connsiteY50" fmla="*/ 558285 h 2515690"/>
              <a:gd name="connsiteX51" fmla="*/ 5750580 w 12192000"/>
              <a:gd name="connsiteY51" fmla="*/ 663503 h 2515690"/>
              <a:gd name="connsiteX52" fmla="*/ 5976618 w 12192000"/>
              <a:gd name="connsiteY52" fmla="*/ 582652 h 2515690"/>
              <a:gd name="connsiteX53" fmla="*/ 6009346 w 12192000"/>
              <a:gd name="connsiteY53" fmla="*/ 559470 h 2515690"/>
              <a:gd name="connsiteX54" fmla="*/ 6069735 w 12192000"/>
              <a:gd name="connsiteY54" fmla="*/ 587803 h 2515690"/>
              <a:gd name="connsiteX55" fmla="*/ 6270319 w 12192000"/>
              <a:gd name="connsiteY55" fmla="*/ 643982 h 2515690"/>
              <a:gd name="connsiteX56" fmla="*/ 6406781 w 12192000"/>
              <a:gd name="connsiteY56" fmla="*/ 672327 h 2515690"/>
              <a:gd name="connsiteX57" fmla="*/ 6469508 w 12192000"/>
              <a:gd name="connsiteY57" fmla="*/ 708574 h 2515690"/>
              <a:gd name="connsiteX58" fmla="*/ 6515869 w 12192000"/>
              <a:gd name="connsiteY58" fmla="*/ 715738 h 2515690"/>
              <a:gd name="connsiteX59" fmla="*/ 6725938 w 12192000"/>
              <a:gd name="connsiteY59" fmla="*/ 691128 h 2515690"/>
              <a:gd name="connsiteX60" fmla="*/ 6778240 w 12192000"/>
              <a:gd name="connsiteY60" fmla="*/ 678998 h 2515690"/>
              <a:gd name="connsiteX61" fmla="*/ 6806944 w 12192000"/>
              <a:gd name="connsiteY61" fmla="*/ 646178 h 2515690"/>
              <a:gd name="connsiteX62" fmla="*/ 6830632 w 12192000"/>
              <a:gd name="connsiteY62" fmla="*/ 633915 h 2515690"/>
              <a:gd name="connsiteX63" fmla="*/ 6858072 w 12192000"/>
              <a:gd name="connsiteY63" fmla="*/ 646178 h 2515690"/>
              <a:gd name="connsiteX64" fmla="*/ 6891322 w 12192000"/>
              <a:gd name="connsiteY64" fmla="*/ 678998 h 2515690"/>
              <a:gd name="connsiteX65" fmla="*/ 6951905 w 12192000"/>
              <a:gd name="connsiteY65" fmla="*/ 691128 h 2515690"/>
              <a:gd name="connsiteX66" fmla="*/ 7195246 w 12192000"/>
              <a:gd name="connsiteY66" fmla="*/ 715738 h 2515690"/>
              <a:gd name="connsiteX67" fmla="*/ 7248949 w 12192000"/>
              <a:gd name="connsiteY67" fmla="*/ 708574 h 2515690"/>
              <a:gd name="connsiteX68" fmla="*/ 7321609 w 12192000"/>
              <a:gd name="connsiteY68" fmla="*/ 672327 h 2515690"/>
              <a:gd name="connsiteX69" fmla="*/ 7479684 w 12192000"/>
              <a:gd name="connsiteY69" fmla="*/ 643982 h 2515690"/>
              <a:gd name="connsiteX70" fmla="*/ 7712035 w 12192000"/>
              <a:gd name="connsiteY70" fmla="*/ 587803 h 2515690"/>
              <a:gd name="connsiteX71" fmla="*/ 7781987 w 12192000"/>
              <a:gd name="connsiteY71" fmla="*/ 559470 h 2515690"/>
              <a:gd name="connsiteX72" fmla="*/ 7819900 w 12192000"/>
              <a:gd name="connsiteY72" fmla="*/ 582652 h 2515690"/>
              <a:gd name="connsiteX73" fmla="*/ 8081736 w 12192000"/>
              <a:gd name="connsiteY73" fmla="*/ 663503 h 2515690"/>
              <a:gd name="connsiteX74" fmla="*/ 8420801 w 12192000"/>
              <a:gd name="connsiteY74" fmla="*/ 558285 h 2515690"/>
              <a:gd name="connsiteX75" fmla="*/ 8528933 w 12192000"/>
              <a:gd name="connsiteY75" fmla="*/ 502501 h 2515690"/>
              <a:gd name="connsiteX76" fmla="*/ 8521178 w 12192000"/>
              <a:gd name="connsiteY76" fmla="*/ 614372 h 2515690"/>
              <a:gd name="connsiteX77" fmla="*/ 8633702 w 12192000"/>
              <a:gd name="connsiteY77" fmla="*/ 655978 h 2515690"/>
              <a:gd name="connsiteX78" fmla="*/ 8691231 w 12192000"/>
              <a:gd name="connsiteY78" fmla="*/ 674418 h 2515690"/>
              <a:gd name="connsiteX79" fmla="*/ 9047908 w 12192000"/>
              <a:gd name="connsiteY79" fmla="*/ 788104 h 2515690"/>
              <a:gd name="connsiteX80" fmla="*/ 9163628 w 12192000"/>
              <a:gd name="connsiteY80" fmla="*/ 773163 h 2515690"/>
              <a:gd name="connsiteX81" fmla="*/ 9754459 w 12192000"/>
              <a:gd name="connsiteY81" fmla="*/ 610207 h 2515690"/>
              <a:gd name="connsiteX82" fmla="*/ 9838868 w 12192000"/>
              <a:gd name="connsiteY82" fmla="*/ 799511 h 2515690"/>
              <a:gd name="connsiteX83" fmla="*/ 10085808 w 12192000"/>
              <a:gd name="connsiteY83" fmla="*/ 816231 h 2515690"/>
              <a:gd name="connsiteX84" fmla="*/ 10334338 w 12192000"/>
              <a:gd name="connsiteY84" fmla="*/ 917517 h 2515690"/>
              <a:gd name="connsiteX85" fmla="*/ 10516076 w 12192000"/>
              <a:gd name="connsiteY85" fmla="*/ 1018726 h 2515690"/>
              <a:gd name="connsiteX86" fmla="*/ 10535302 w 12192000"/>
              <a:gd name="connsiteY86" fmla="*/ 1023522 h 2515690"/>
              <a:gd name="connsiteX87" fmla="*/ 10542819 w 12192000"/>
              <a:gd name="connsiteY87" fmla="*/ 1023458 h 2515690"/>
              <a:gd name="connsiteX88" fmla="*/ 10623994 w 12192000"/>
              <a:gd name="connsiteY88" fmla="*/ 1041996 h 2515690"/>
              <a:gd name="connsiteX89" fmla="*/ 10629774 w 12192000"/>
              <a:gd name="connsiteY89" fmla="*/ 1044511 h 2515690"/>
              <a:gd name="connsiteX90" fmla="*/ 10727305 w 12192000"/>
              <a:gd name="connsiteY90" fmla="*/ 1063419 h 2515690"/>
              <a:gd name="connsiteX91" fmla="*/ 10761785 w 12192000"/>
              <a:gd name="connsiteY91" fmla="*/ 1068017 h 2515690"/>
              <a:gd name="connsiteX92" fmla="*/ 10775688 w 12192000"/>
              <a:gd name="connsiteY92" fmla="*/ 1065268 h 2515690"/>
              <a:gd name="connsiteX93" fmla="*/ 10821837 w 12192000"/>
              <a:gd name="connsiteY93" fmla="*/ 1042232 h 2515690"/>
              <a:gd name="connsiteX94" fmla="*/ 11122438 w 12192000"/>
              <a:gd name="connsiteY94" fmla="*/ 1004583 h 2515690"/>
              <a:gd name="connsiteX95" fmla="*/ 11171433 w 12192000"/>
              <a:gd name="connsiteY95" fmla="*/ 1040550 h 2515690"/>
              <a:gd name="connsiteX96" fmla="*/ 11183724 w 12192000"/>
              <a:gd name="connsiteY96" fmla="*/ 1045316 h 2515690"/>
              <a:gd name="connsiteX97" fmla="*/ 11199690 w 12192000"/>
              <a:gd name="connsiteY97" fmla="*/ 1048085 h 2515690"/>
              <a:gd name="connsiteX98" fmla="*/ 11232475 w 12192000"/>
              <a:gd name="connsiteY98" fmla="*/ 1049340 h 2515690"/>
              <a:gd name="connsiteX99" fmla="*/ 11302451 w 12192000"/>
              <a:gd name="connsiteY99" fmla="*/ 949091 h 2515690"/>
              <a:gd name="connsiteX100" fmla="*/ 11484849 w 12192000"/>
              <a:gd name="connsiteY100" fmla="*/ 1057667 h 2515690"/>
              <a:gd name="connsiteX101" fmla="*/ 11512818 w 12192000"/>
              <a:gd name="connsiteY101" fmla="*/ 1048926 h 2515690"/>
              <a:gd name="connsiteX102" fmla="*/ 11642481 w 12192000"/>
              <a:gd name="connsiteY102" fmla="*/ 1029355 h 2515690"/>
              <a:gd name="connsiteX103" fmla="*/ 11714551 w 12192000"/>
              <a:gd name="connsiteY103" fmla="*/ 1020966 h 2515690"/>
              <a:gd name="connsiteX104" fmla="*/ 11714551 w 12192000"/>
              <a:gd name="connsiteY104" fmla="*/ 1022389 h 2515690"/>
              <a:gd name="connsiteX105" fmla="*/ 11728519 w 12192000"/>
              <a:gd name="connsiteY105" fmla="*/ 1020975 h 2515690"/>
              <a:gd name="connsiteX106" fmla="*/ 11741691 w 12192000"/>
              <a:gd name="connsiteY106" fmla="*/ 1019651 h 2515690"/>
              <a:gd name="connsiteX107" fmla="*/ 11743999 w 12192000"/>
              <a:gd name="connsiteY107" fmla="*/ 1019424 h 2515690"/>
              <a:gd name="connsiteX108" fmla="*/ 11742709 w 12192000"/>
              <a:gd name="connsiteY108" fmla="*/ 1019549 h 2515690"/>
              <a:gd name="connsiteX109" fmla="*/ 11741691 w 12192000"/>
              <a:gd name="connsiteY109" fmla="*/ 1019651 h 2515690"/>
              <a:gd name="connsiteX110" fmla="*/ 11738529 w 12192000"/>
              <a:gd name="connsiteY110" fmla="*/ 1019963 h 2515690"/>
              <a:gd name="connsiteX111" fmla="*/ 11771791 w 12192000"/>
              <a:gd name="connsiteY111" fmla="*/ 1015977 h 2515690"/>
              <a:gd name="connsiteX112" fmla="*/ 11834157 w 12192000"/>
              <a:gd name="connsiteY112" fmla="*/ 1009499 h 2515690"/>
              <a:gd name="connsiteX113" fmla="*/ 11843354 w 12192000"/>
              <a:gd name="connsiteY113" fmla="*/ 1008273 h 2515690"/>
              <a:gd name="connsiteX114" fmla="*/ 11843354 w 12192000"/>
              <a:gd name="connsiteY114" fmla="*/ 1000151 h 2515690"/>
              <a:gd name="connsiteX115" fmla="*/ 11893955 w 12192000"/>
              <a:gd name="connsiteY115" fmla="*/ 983740 h 2515690"/>
              <a:gd name="connsiteX116" fmla="*/ 11974160 w 12192000"/>
              <a:gd name="connsiteY116" fmla="*/ 920897 h 2515690"/>
              <a:gd name="connsiteX117" fmla="*/ 12143531 w 12192000"/>
              <a:gd name="connsiteY117" fmla="*/ 823664 h 2515690"/>
              <a:gd name="connsiteX118" fmla="*/ 12192000 w 12192000"/>
              <a:gd name="connsiteY118" fmla="*/ 801163 h 2515690"/>
              <a:gd name="connsiteX119" fmla="*/ 12192000 w 12192000"/>
              <a:gd name="connsiteY119" fmla="*/ 2515690 h 2515690"/>
              <a:gd name="connsiteX120" fmla="*/ 0 w 12192000"/>
              <a:gd name="connsiteY120" fmla="*/ 2515690 h 2515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2192000" h="2515690">
                <a:moveTo>
                  <a:pt x="0" y="0"/>
                </a:moveTo>
                <a:lnTo>
                  <a:pt x="170442" y="96074"/>
                </a:lnTo>
                <a:cubicBezTo>
                  <a:pt x="323315" y="179510"/>
                  <a:pt x="418777" y="223899"/>
                  <a:pt x="424739" y="224865"/>
                </a:cubicBezTo>
                <a:cubicBezTo>
                  <a:pt x="573781" y="248496"/>
                  <a:pt x="654649" y="314572"/>
                  <a:pt x="748273" y="373939"/>
                </a:cubicBezTo>
                <a:cubicBezTo>
                  <a:pt x="830321" y="425631"/>
                  <a:pt x="917271" y="480784"/>
                  <a:pt x="1037058" y="499994"/>
                </a:cubicBezTo>
                <a:cubicBezTo>
                  <a:pt x="1195925" y="525362"/>
                  <a:pt x="1048105" y="445478"/>
                  <a:pt x="1101312" y="428540"/>
                </a:cubicBezTo>
                <a:cubicBezTo>
                  <a:pt x="1188473" y="458169"/>
                  <a:pt x="1274625" y="505369"/>
                  <a:pt x="1367071" y="516118"/>
                </a:cubicBezTo>
                <a:cubicBezTo>
                  <a:pt x="1701323" y="554463"/>
                  <a:pt x="1964451" y="648887"/>
                  <a:pt x="2189943" y="794533"/>
                </a:cubicBezTo>
                <a:cubicBezTo>
                  <a:pt x="2255082" y="836300"/>
                  <a:pt x="2357481" y="862342"/>
                  <a:pt x="2390329" y="920897"/>
                </a:cubicBezTo>
                <a:cubicBezTo>
                  <a:pt x="2406050" y="949359"/>
                  <a:pt x="2430126" y="969285"/>
                  <a:pt x="2459570" y="983740"/>
                </a:cubicBezTo>
                <a:lnTo>
                  <a:pt x="2503252" y="1000151"/>
                </a:lnTo>
                <a:lnTo>
                  <a:pt x="2503252" y="1008273"/>
                </a:lnTo>
                <a:lnTo>
                  <a:pt x="2511191" y="1009499"/>
                </a:lnTo>
                <a:cubicBezTo>
                  <a:pt x="2529847" y="1011974"/>
                  <a:pt x="2562849" y="1015701"/>
                  <a:pt x="2565029" y="1015977"/>
                </a:cubicBezTo>
                <a:cubicBezTo>
                  <a:pt x="2610845" y="1021778"/>
                  <a:pt x="2601577" y="1020837"/>
                  <a:pt x="2593745" y="1019963"/>
                </a:cubicBezTo>
                <a:lnTo>
                  <a:pt x="2591015" y="1019651"/>
                </a:lnTo>
                <a:lnTo>
                  <a:pt x="2590137" y="1019549"/>
                </a:lnTo>
                <a:cubicBezTo>
                  <a:pt x="2588203" y="1019326"/>
                  <a:pt x="2588125" y="1019321"/>
                  <a:pt x="2589021" y="1019424"/>
                </a:cubicBezTo>
                <a:lnTo>
                  <a:pt x="2591015" y="1019651"/>
                </a:lnTo>
                <a:lnTo>
                  <a:pt x="2602385" y="1020975"/>
                </a:lnTo>
                <a:lnTo>
                  <a:pt x="2614445" y="1022389"/>
                </a:lnTo>
                <a:lnTo>
                  <a:pt x="2614445" y="1020966"/>
                </a:lnTo>
                <a:lnTo>
                  <a:pt x="2676661" y="1029355"/>
                </a:lnTo>
                <a:cubicBezTo>
                  <a:pt x="2715592" y="1034194"/>
                  <a:pt x="2753901" y="1039695"/>
                  <a:pt x="2788597" y="1048926"/>
                </a:cubicBezTo>
                <a:lnTo>
                  <a:pt x="2812742" y="1057667"/>
                </a:lnTo>
                <a:lnTo>
                  <a:pt x="2970201" y="949091"/>
                </a:lnTo>
                <a:cubicBezTo>
                  <a:pt x="3052785" y="982961"/>
                  <a:pt x="2996105" y="1020057"/>
                  <a:pt x="3030610" y="1049340"/>
                </a:cubicBezTo>
                <a:cubicBezTo>
                  <a:pt x="3039005" y="1048442"/>
                  <a:pt x="3049621" y="1048500"/>
                  <a:pt x="3058913" y="1048085"/>
                </a:cubicBezTo>
                <a:lnTo>
                  <a:pt x="3072697" y="1045316"/>
                </a:lnTo>
                <a:lnTo>
                  <a:pt x="3083305" y="1040550"/>
                </a:lnTo>
                <a:lnTo>
                  <a:pt x="3125603" y="1004583"/>
                </a:lnTo>
                <a:cubicBezTo>
                  <a:pt x="3221669" y="925596"/>
                  <a:pt x="3242489" y="937564"/>
                  <a:pt x="3385106" y="1042233"/>
                </a:cubicBezTo>
                <a:cubicBezTo>
                  <a:pt x="3399403" y="1052670"/>
                  <a:pt x="3412529" y="1060209"/>
                  <a:pt x="3424945" y="1065268"/>
                </a:cubicBezTo>
                <a:lnTo>
                  <a:pt x="3436948" y="1068018"/>
                </a:lnTo>
                <a:lnTo>
                  <a:pt x="3466714" y="1063419"/>
                </a:lnTo>
                <a:lnTo>
                  <a:pt x="3550909" y="1044511"/>
                </a:lnTo>
                <a:lnTo>
                  <a:pt x="3555900" y="1041996"/>
                </a:lnTo>
                <a:cubicBezTo>
                  <a:pt x="3573827" y="1033454"/>
                  <a:pt x="3594382" y="1025941"/>
                  <a:pt x="3625978" y="1023459"/>
                </a:cubicBezTo>
                <a:lnTo>
                  <a:pt x="3632465" y="1023522"/>
                </a:lnTo>
                <a:lnTo>
                  <a:pt x="3649063" y="1018726"/>
                </a:lnTo>
                <a:cubicBezTo>
                  <a:pt x="3741849" y="989371"/>
                  <a:pt x="3810578" y="953657"/>
                  <a:pt x="3805954" y="917517"/>
                </a:cubicBezTo>
                <a:cubicBezTo>
                  <a:pt x="4031729" y="953901"/>
                  <a:pt x="4031729" y="953901"/>
                  <a:pt x="4020506" y="816231"/>
                </a:cubicBezTo>
                <a:cubicBezTo>
                  <a:pt x="4171643" y="865324"/>
                  <a:pt x="4206308" y="864422"/>
                  <a:pt x="4233682" y="799511"/>
                </a:cubicBezTo>
                <a:cubicBezTo>
                  <a:pt x="4260226" y="737017"/>
                  <a:pt x="4254728" y="668575"/>
                  <a:pt x="4306552" y="610207"/>
                </a:cubicBezTo>
                <a:cubicBezTo>
                  <a:pt x="4495313" y="657923"/>
                  <a:pt x="4699922" y="667347"/>
                  <a:pt x="4816604" y="773163"/>
                </a:cubicBezTo>
                <a:cubicBezTo>
                  <a:pt x="4834734" y="789836"/>
                  <a:pt x="4890507" y="799946"/>
                  <a:pt x="4916502" y="788104"/>
                </a:cubicBezTo>
                <a:cubicBezTo>
                  <a:pt x="5013526" y="746101"/>
                  <a:pt x="5238129" y="796871"/>
                  <a:pt x="5224415" y="674418"/>
                </a:cubicBezTo>
                <a:cubicBezTo>
                  <a:pt x="5223051" y="659300"/>
                  <a:pt x="5240524" y="644890"/>
                  <a:pt x="5274077" y="655978"/>
                </a:cubicBezTo>
                <a:cubicBezTo>
                  <a:pt x="5388582" y="694066"/>
                  <a:pt x="5367022" y="644784"/>
                  <a:pt x="5371217" y="614372"/>
                </a:cubicBezTo>
                <a:cubicBezTo>
                  <a:pt x="5375856" y="577567"/>
                  <a:pt x="5319010" y="537578"/>
                  <a:pt x="5364523" y="502501"/>
                </a:cubicBezTo>
                <a:cubicBezTo>
                  <a:pt x="5425408" y="508891"/>
                  <a:pt x="5433299" y="538191"/>
                  <a:pt x="5457871" y="558285"/>
                </a:cubicBezTo>
                <a:cubicBezTo>
                  <a:pt x="5530352" y="617005"/>
                  <a:pt x="5609566" y="664386"/>
                  <a:pt x="5750580" y="663503"/>
                </a:cubicBezTo>
                <a:cubicBezTo>
                  <a:pt x="5864519" y="662926"/>
                  <a:pt x="5966527" y="666650"/>
                  <a:pt x="5976618" y="582652"/>
                </a:cubicBezTo>
                <a:cubicBezTo>
                  <a:pt x="5978145" y="569455"/>
                  <a:pt x="5990792" y="562346"/>
                  <a:pt x="6009346" y="559470"/>
                </a:cubicBezTo>
                <a:cubicBezTo>
                  <a:pt x="6030639" y="568485"/>
                  <a:pt x="6052592" y="577083"/>
                  <a:pt x="6069735" y="587803"/>
                </a:cubicBezTo>
                <a:cubicBezTo>
                  <a:pt x="6126182" y="623812"/>
                  <a:pt x="6196945" y="634730"/>
                  <a:pt x="6270319" y="643982"/>
                </a:cubicBezTo>
                <a:cubicBezTo>
                  <a:pt x="6317101" y="649940"/>
                  <a:pt x="6363466" y="657107"/>
                  <a:pt x="6406781" y="672327"/>
                </a:cubicBezTo>
                <a:cubicBezTo>
                  <a:pt x="6433586" y="681598"/>
                  <a:pt x="6454928" y="693402"/>
                  <a:pt x="6469508" y="708574"/>
                </a:cubicBezTo>
                <a:cubicBezTo>
                  <a:pt x="6482729" y="721786"/>
                  <a:pt x="6496225" y="725422"/>
                  <a:pt x="6515869" y="715738"/>
                </a:cubicBezTo>
                <a:cubicBezTo>
                  <a:pt x="6572200" y="688353"/>
                  <a:pt x="6639257" y="676241"/>
                  <a:pt x="6725938" y="691128"/>
                </a:cubicBezTo>
                <a:cubicBezTo>
                  <a:pt x="6752109" y="695629"/>
                  <a:pt x="6772625" y="691505"/>
                  <a:pt x="6778240" y="678998"/>
                </a:cubicBezTo>
                <a:cubicBezTo>
                  <a:pt x="6784286" y="665981"/>
                  <a:pt x="6794269" y="655280"/>
                  <a:pt x="6806944" y="646178"/>
                </a:cubicBezTo>
                <a:lnTo>
                  <a:pt x="6830632" y="633915"/>
                </a:lnTo>
                <a:lnTo>
                  <a:pt x="6858072" y="646178"/>
                </a:lnTo>
                <a:cubicBezTo>
                  <a:pt x="6872754" y="655280"/>
                  <a:pt x="6884317" y="665981"/>
                  <a:pt x="6891322" y="678998"/>
                </a:cubicBezTo>
                <a:cubicBezTo>
                  <a:pt x="6897826" y="691505"/>
                  <a:pt x="6921592" y="695629"/>
                  <a:pt x="6951905" y="691128"/>
                </a:cubicBezTo>
                <a:cubicBezTo>
                  <a:pt x="7052317" y="676241"/>
                  <a:pt x="7129994" y="688353"/>
                  <a:pt x="7195246" y="715738"/>
                </a:cubicBezTo>
                <a:cubicBezTo>
                  <a:pt x="7217999" y="725422"/>
                  <a:pt x="7233634" y="721786"/>
                  <a:pt x="7248949" y="708574"/>
                </a:cubicBezTo>
                <a:cubicBezTo>
                  <a:pt x="7265838" y="693402"/>
                  <a:pt x="7290560" y="681598"/>
                  <a:pt x="7321609" y="672327"/>
                </a:cubicBezTo>
                <a:cubicBezTo>
                  <a:pt x="7371785" y="657107"/>
                  <a:pt x="7425493" y="649940"/>
                  <a:pt x="7479684" y="643982"/>
                </a:cubicBezTo>
                <a:cubicBezTo>
                  <a:pt x="7564679" y="634730"/>
                  <a:pt x="7646649" y="623812"/>
                  <a:pt x="7712035" y="587803"/>
                </a:cubicBezTo>
                <a:cubicBezTo>
                  <a:pt x="7731892" y="577083"/>
                  <a:pt x="7757322" y="568485"/>
                  <a:pt x="7781987" y="559470"/>
                </a:cubicBezTo>
                <a:cubicBezTo>
                  <a:pt x="7803481" y="562346"/>
                  <a:pt x="7818130" y="569455"/>
                  <a:pt x="7819900" y="582652"/>
                </a:cubicBezTo>
                <a:cubicBezTo>
                  <a:pt x="7831588" y="666650"/>
                  <a:pt x="7949751" y="662926"/>
                  <a:pt x="8081736" y="663503"/>
                </a:cubicBezTo>
                <a:cubicBezTo>
                  <a:pt x="8245081" y="664386"/>
                  <a:pt x="8336842" y="617005"/>
                  <a:pt x="8420801" y="558285"/>
                </a:cubicBezTo>
                <a:cubicBezTo>
                  <a:pt x="8449265" y="538191"/>
                  <a:pt x="8458404" y="508890"/>
                  <a:pt x="8528933" y="502501"/>
                </a:cubicBezTo>
                <a:cubicBezTo>
                  <a:pt x="8581654" y="537578"/>
                  <a:pt x="8515805" y="577567"/>
                  <a:pt x="8521178" y="614372"/>
                </a:cubicBezTo>
                <a:cubicBezTo>
                  <a:pt x="8526038" y="644784"/>
                  <a:pt x="8501063" y="694066"/>
                  <a:pt x="8633702" y="655978"/>
                </a:cubicBezTo>
                <a:cubicBezTo>
                  <a:pt x="8672570" y="644890"/>
                  <a:pt x="8692811" y="659300"/>
                  <a:pt x="8691231" y="674418"/>
                </a:cubicBezTo>
                <a:cubicBezTo>
                  <a:pt x="8675345" y="796871"/>
                  <a:pt x="8935518" y="746101"/>
                  <a:pt x="9047908" y="788104"/>
                </a:cubicBezTo>
                <a:cubicBezTo>
                  <a:pt x="9078021" y="799946"/>
                  <a:pt x="9142627" y="789836"/>
                  <a:pt x="9163628" y="773163"/>
                </a:cubicBezTo>
                <a:cubicBezTo>
                  <a:pt x="9298789" y="667347"/>
                  <a:pt x="9535801" y="657923"/>
                  <a:pt x="9754459" y="610207"/>
                </a:cubicBezTo>
                <a:cubicBezTo>
                  <a:pt x="9814490" y="668575"/>
                  <a:pt x="9808123" y="737017"/>
                  <a:pt x="9838868" y="799511"/>
                </a:cubicBezTo>
                <a:cubicBezTo>
                  <a:pt x="9870579" y="864422"/>
                  <a:pt x="9910733" y="865324"/>
                  <a:pt x="10085808" y="816231"/>
                </a:cubicBezTo>
                <a:cubicBezTo>
                  <a:pt x="10072804" y="953901"/>
                  <a:pt x="10072804" y="953901"/>
                  <a:pt x="10334338" y="917517"/>
                </a:cubicBezTo>
                <a:cubicBezTo>
                  <a:pt x="10328982" y="953657"/>
                  <a:pt x="10408594" y="989371"/>
                  <a:pt x="10516076" y="1018726"/>
                </a:cubicBezTo>
                <a:lnTo>
                  <a:pt x="10535302" y="1023522"/>
                </a:lnTo>
                <a:lnTo>
                  <a:pt x="10542819" y="1023458"/>
                </a:lnTo>
                <a:cubicBezTo>
                  <a:pt x="10579419" y="1025941"/>
                  <a:pt x="10603227" y="1033454"/>
                  <a:pt x="10623994" y="1041996"/>
                </a:cubicBezTo>
                <a:lnTo>
                  <a:pt x="10629774" y="1044511"/>
                </a:lnTo>
                <a:lnTo>
                  <a:pt x="10727305" y="1063419"/>
                </a:lnTo>
                <a:lnTo>
                  <a:pt x="10761785" y="1068017"/>
                </a:lnTo>
                <a:lnTo>
                  <a:pt x="10775688" y="1065268"/>
                </a:lnTo>
                <a:cubicBezTo>
                  <a:pt x="10790070" y="1060209"/>
                  <a:pt x="10805275" y="1052670"/>
                  <a:pt x="10821837" y="1042232"/>
                </a:cubicBezTo>
                <a:cubicBezTo>
                  <a:pt x="10987041" y="937564"/>
                  <a:pt x="11011156" y="925596"/>
                  <a:pt x="11122438" y="1004583"/>
                </a:cubicBezTo>
                <a:lnTo>
                  <a:pt x="11171433" y="1040550"/>
                </a:lnTo>
                <a:lnTo>
                  <a:pt x="11183724" y="1045316"/>
                </a:lnTo>
                <a:lnTo>
                  <a:pt x="11199690" y="1048085"/>
                </a:lnTo>
                <a:cubicBezTo>
                  <a:pt x="11210452" y="1048499"/>
                  <a:pt x="11222752" y="1048442"/>
                  <a:pt x="11232475" y="1049340"/>
                </a:cubicBezTo>
                <a:cubicBezTo>
                  <a:pt x="11272445" y="1020057"/>
                  <a:pt x="11206789" y="982961"/>
                  <a:pt x="11302451" y="949091"/>
                </a:cubicBezTo>
                <a:lnTo>
                  <a:pt x="11484849" y="1057667"/>
                </a:lnTo>
                <a:lnTo>
                  <a:pt x="11512818" y="1048926"/>
                </a:lnTo>
                <a:cubicBezTo>
                  <a:pt x="11553007" y="1039695"/>
                  <a:pt x="11597385" y="1034194"/>
                  <a:pt x="11642481" y="1029355"/>
                </a:cubicBezTo>
                <a:lnTo>
                  <a:pt x="11714551" y="1020966"/>
                </a:lnTo>
                <a:lnTo>
                  <a:pt x="11714551" y="1022389"/>
                </a:lnTo>
                <a:lnTo>
                  <a:pt x="11728519" y="1020975"/>
                </a:lnTo>
                <a:lnTo>
                  <a:pt x="11741691" y="1019651"/>
                </a:lnTo>
                <a:lnTo>
                  <a:pt x="11743999" y="1019424"/>
                </a:lnTo>
                <a:cubicBezTo>
                  <a:pt x="11745037" y="1019320"/>
                  <a:pt x="11744948" y="1019326"/>
                  <a:pt x="11742709" y="1019549"/>
                </a:cubicBezTo>
                <a:lnTo>
                  <a:pt x="11741691" y="1019651"/>
                </a:lnTo>
                <a:lnTo>
                  <a:pt x="11738529" y="1019963"/>
                </a:lnTo>
                <a:cubicBezTo>
                  <a:pt x="11729455" y="1020837"/>
                  <a:pt x="11718720" y="1021778"/>
                  <a:pt x="11771791" y="1015977"/>
                </a:cubicBezTo>
                <a:cubicBezTo>
                  <a:pt x="11774317" y="1015701"/>
                  <a:pt x="11812546" y="1011974"/>
                  <a:pt x="11834157" y="1009499"/>
                </a:cubicBezTo>
                <a:lnTo>
                  <a:pt x="11843354" y="1008273"/>
                </a:lnTo>
                <a:lnTo>
                  <a:pt x="11843354" y="1000151"/>
                </a:lnTo>
                <a:lnTo>
                  <a:pt x="11893955" y="983740"/>
                </a:lnTo>
                <a:cubicBezTo>
                  <a:pt x="11928061" y="969285"/>
                  <a:pt x="11955951" y="949359"/>
                  <a:pt x="11974160" y="920897"/>
                </a:cubicBezTo>
                <a:cubicBezTo>
                  <a:pt x="12002698" y="876981"/>
                  <a:pt x="12076554" y="851353"/>
                  <a:pt x="12143531" y="823664"/>
                </a:cubicBezTo>
                <a:lnTo>
                  <a:pt x="12192000" y="801163"/>
                </a:lnTo>
                <a:lnTo>
                  <a:pt x="12192000" y="2515690"/>
                </a:lnTo>
                <a:lnTo>
                  <a:pt x="0" y="251569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solidFill>
                <a:schemeClr val="tx1"/>
              </a:solidFill>
            </a:endParaRPr>
          </a:p>
        </p:txBody>
      </p:sp>
      <p:graphicFrame>
        <p:nvGraphicFramePr>
          <p:cNvPr id="4" name="Table 4">
            <a:extLst>
              <a:ext uri="{FF2B5EF4-FFF2-40B4-BE49-F238E27FC236}">
                <a16:creationId xmlns:a16="http://schemas.microsoft.com/office/drawing/2014/main" id="{483569AD-D3B1-512E-B7F0-0DC879D6800B}"/>
              </a:ext>
            </a:extLst>
          </p:cNvPr>
          <p:cNvGraphicFramePr>
            <a:graphicFrameLocks noGrp="1"/>
          </p:cNvGraphicFramePr>
          <p:nvPr>
            <p:ph idx="1"/>
            <p:extLst>
              <p:ext uri="{D42A27DB-BD31-4B8C-83A1-F6EECF244321}">
                <p14:modId xmlns:p14="http://schemas.microsoft.com/office/powerpoint/2010/main" val="3268450542"/>
              </p:ext>
            </p:extLst>
          </p:nvPr>
        </p:nvGraphicFramePr>
        <p:xfrm>
          <a:off x="836675" y="679503"/>
          <a:ext cx="10515601" cy="6042604"/>
        </p:xfrm>
        <a:graphic>
          <a:graphicData uri="http://schemas.openxmlformats.org/drawingml/2006/table">
            <a:tbl>
              <a:tblPr firstRow="1" bandRow="1">
                <a:noFill/>
                <a:tableStyleId>{5C22544A-7EE6-4342-B048-85BDC9FD1C3A}</a:tableStyleId>
              </a:tblPr>
              <a:tblGrid>
                <a:gridCol w="3230970">
                  <a:extLst>
                    <a:ext uri="{9D8B030D-6E8A-4147-A177-3AD203B41FA5}">
                      <a16:colId xmlns:a16="http://schemas.microsoft.com/office/drawing/2014/main" val="2649603645"/>
                    </a:ext>
                  </a:extLst>
                </a:gridCol>
                <a:gridCol w="7284631">
                  <a:extLst>
                    <a:ext uri="{9D8B030D-6E8A-4147-A177-3AD203B41FA5}">
                      <a16:colId xmlns:a16="http://schemas.microsoft.com/office/drawing/2014/main" val="3183881967"/>
                    </a:ext>
                  </a:extLst>
                </a:gridCol>
              </a:tblGrid>
              <a:tr h="2598434">
                <a:tc>
                  <a:txBody>
                    <a:bodyPr/>
                    <a:lstStyle/>
                    <a:p>
                      <a:pPr marL="0" marR="0" lvl="0" indent="0" algn="l">
                        <a:lnSpc>
                          <a:spcPct val="90000"/>
                        </a:lnSpc>
                        <a:spcBef>
                          <a:spcPts val="1000"/>
                        </a:spcBef>
                        <a:spcAft>
                          <a:spcPts val="0"/>
                        </a:spcAft>
                        <a:buClr>
                          <a:srgbClr val="FFFFFF"/>
                        </a:buClr>
                        <a:buNone/>
                      </a:pPr>
                      <a:r>
                        <a:rPr lang="en-US" sz="2000" b="0" i="0" u="none" strike="noStrike" cap="none" spc="150" noProof="0" dirty="0">
                          <a:solidFill>
                            <a:schemeClr val="lt1"/>
                          </a:solidFill>
                          <a:latin typeface="Times New Roman"/>
                        </a:rPr>
                        <a:t>To reduce pain</a:t>
                      </a:r>
                    </a:p>
                    <a:p>
                      <a:pPr lvl="0">
                        <a:buNone/>
                      </a:pPr>
                      <a:endParaRPr lang="en-US" sz="2000" b="0" cap="all" spc="150" dirty="0">
                        <a:solidFill>
                          <a:schemeClr val="lt1"/>
                        </a:solidFill>
                        <a:latin typeface="Times New Roman"/>
                      </a:endParaRPr>
                    </a:p>
                  </a:txBody>
                  <a:tcPr marL="139051" marR="139051" marT="139051" marB="139051">
                    <a:lnL w="12700" cmpd="sng">
                      <a:noFill/>
                    </a:lnL>
                    <a:lnR w="12700" cmpd="sng">
                      <a:noFill/>
                    </a:lnR>
                    <a:lnT w="12700" cmpd="sng">
                      <a:noFill/>
                    </a:lnT>
                    <a:lnB w="38100" cmpd="sng">
                      <a:noFill/>
                    </a:lnB>
                    <a:solidFill>
                      <a:srgbClr val="505356"/>
                    </a:solidFill>
                  </a:tcPr>
                </a:tc>
                <a:tc>
                  <a:txBody>
                    <a:bodyPr/>
                    <a:lstStyle/>
                    <a:p>
                      <a:pPr marL="342900" lvl="0" indent="-342900" algn="l">
                        <a:lnSpc>
                          <a:spcPct val="100000"/>
                        </a:lnSpc>
                        <a:spcBef>
                          <a:spcPts val="0"/>
                        </a:spcBef>
                        <a:spcAft>
                          <a:spcPts val="0"/>
                        </a:spcAft>
                        <a:buFont typeface="Arial"/>
                        <a:buChar char="•"/>
                      </a:pPr>
                      <a:r>
                        <a:rPr lang="en-US" sz="2000" b="0" i="0" u="none" strike="noStrike" cap="none" spc="150" noProof="0" dirty="0">
                          <a:solidFill>
                            <a:schemeClr val="lt1"/>
                          </a:solidFill>
                          <a:latin typeface="Times New Roman"/>
                        </a:rPr>
                        <a:t>The use of pain-relieving modalities (e.g., Ice, transcutaneous electronic nerve stimulation [TENS], interferential therapy) </a:t>
                      </a:r>
                      <a:endParaRPr lang="en-US" sz="2000" b="0" cap="none" spc="150">
                        <a:solidFill>
                          <a:schemeClr val="lt1"/>
                        </a:solidFill>
                        <a:latin typeface="Times New Roman"/>
                      </a:endParaRPr>
                    </a:p>
                    <a:p>
                      <a:pPr marL="342900" lvl="0" indent="-342900" algn="l">
                        <a:lnSpc>
                          <a:spcPct val="100000"/>
                        </a:lnSpc>
                        <a:spcBef>
                          <a:spcPts val="0"/>
                        </a:spcBef>
                        <a:spcAft>
                          <a:spcPts val="0"/>
                        </a:spcAft>
                        <a:buFont typeface="Arial"/>
                        <a:buChar char="•"/>
                      </a:pPr>
                      <a:r>
                        <a:rPr lang="en-US" sz="2000" b="0" i="0" u="none" strike="noStrike" cap="none" spc="150" noProof="0" dirty="0">
                          <a:solidFill>
                            <a:schemeClr val="lt1"/>
                          </a:solidFill>
                          <a:latin typeface="Times New Roman"/>
                        </a:rPr>
                        <a:t>Position the shoulder in the resting position.</a:t>
                      </a:r>
                    </a:p>
                    <a:p>
                      <a:pPr marL="342900" lvl="0" indent="-342900" algn="l">
                        <a:lnSpc>
                          <a:spcPct val="100000"/>
                        </a:lnSpc>
                        <a:spcBef>
                          <a:spcPts val="0"/>
                        </a:spcBef>
                        <a:spcAft>
                          <a:spcPts val="0"/>
                        </a:spcAft>
                        <a:buFont typeface="Arial"/>
                        <a:buChar char="•"/>
                      </a:pPr>
                      <a:r>
                        <a:rPr lang="en-US" sz="2000" b="0" i="0" u="none" strike="noStrike" cap="none" spc="150" noProof="0" dirty="0">
                          <a:latin typeface="Times New Roman"/>
                        </a:rPr>
                        <a:t>Other approaches that have a role in pain management include modified traction (e.g., shaking out the arm and “throwing” the arm)</a:t>
                      </a:r>
                      <a:endParaRPr lang="en-US" sz="2000" b="0" i="0" u="none" strike="noStrike" cap="none" spc="150" noProof="0" dirty="0">
                        <a:solidFill>
                          <a:schemeClr val="lt1"/>
                        </a:solidFill>
                        <a:latin typeface="Times New Roman"/>
                      </a:endParaRPr>
                    </a:p>
                    <a:p>
                      <a:pPr lvl="0">
                        <a:buNone/>
                      </a:pPr>
                      <a:endParaRPr lang="en-US" sz="2000" b="0" cap="all" spc="150" dirty="0">
                        <a:solidFill>
                          <a:schemeClr val="lt1"/>
                        </a:solidFill>
                        <a:latin typeface="Times New Roman"/>
                      </a:endParaRPr>
                    </a:p>
                  </a:txBody>
                  <a:tcPr marL="139051" marR="139051" marT="139051" marB="139051">
                    <a:lnL w="12700" cmpd="sng">
                      <a:noFill/>
                    </a:lnL>
                    <a:lnR w="12700" cmpd="sng">
                      <a:noFill/>
                    </a:lnR>
                    <a:lnT w="12700" cmpd="sng">
                      <a:noFill/>
                    </a:lnT>
                    <a:lnB w="38100" cmpd="sng">
                      <a:noFill/>
                    </a:lnB>
                    <a:solidFill>
                      <a:srgbClr val="505356"/>
                    </a:solidFill>
                  </a:tcPr>
                </a:tc>
                <a:extLst>
                  <a:ext uri="{0D108BD9-81ED-4DB2-BD59-A6C34878D82A}">
                    <a16:rowId xmlns:a16="http://schemas.microsoft.com/office/drawing/2014/main" val="1892561799"/>
                  </a:ext>
                </a:extLst>
              </a:tr>
              <a:tr h="3182826">
                <a:tc>
                  <a:txBody>
                    <a:bodyPr/>
                    <a:lstStyle/>
                    <a:p>
                      <a:pPr marL="0" marR="0" lvl="0" indent="0" algn="l">
                        <a:lnSpc>
                          <a:spcPct val="90000"/>
                        </a:lnSpc>
                        <a:spcBef>
                          <a:spcPts val="1000"/>
                        </a:spcBef>
                        <a:spcAft>
                          <a:spcPts val="0"/>
                        </a:spcAft>
                        <a:buClr>
                          <a:srgbClr val="000000"/>
                        </a:buClr>
                        <a:buNone/>
                      </a:pPr>
                      <a:r>
                        <a:rPr lang="en-US" sz="2000" b="0" i="0" u="none" strike="noStrike" cap="none" spc="0" noProof="0" dirty="0">
                          <a:solidFill>
                            <a:schemeClr val="tx1"/>
                          </a:solidFill>
                          <a:latin typeface="Times New Roman"/>
                        </a:rPr>
                        <a:t>To restore ROM</a:t>
                      </a:r>
                      <a:endParaRPr lang="en-US" sz="2000" b="1" i="0" u="none" strike="noStrike" cap="none" spc="0" noProof="0" dirty="0">
                        <a:solidFill>
                          <a:schemeClr val="tx1"/>
                        </a:solidFill>
                        <a:latin typeface="Times New Roman"/>
                      </a:endParaRPr>
                    </a:p>
                    <a:p>
                      <a:pPr lvl="0">
                        <a:buNone/>
                      </a:pPr>
                      <a:endParaRPr lang="en-US" sz="2000" cap="none" spc="0" dirty="0">
                        <a:solidFill>
                          <a:schemeClr val="tx1"/>
                        </a:solidFill>
                        <a:latin typeface="Times New Roman"/>
                      </a:endParaRPr>
                    </a:p>
                  </a:txBody>
                  <a:tcPr marL="139051" marR="139051" marT="139051" marB="139051">
                    <a:lnL w="12700" cmpd="sng">
                      <a:noFill/>
                      <a:prstDash val="solid"/>
                    </a:lnL>
                    <a:lnR w="12700" cmpd="sng">
                      <a:noFill/>
                      <a:prstDash val="solid"/>
                    </a:lnR>
                    <a:lnT w="38100" cmpd="sng">
                      <a:noFill/>
                    </a:lnT>
                    <a:lnB w="12700" cmpd="sng">
                      <a:noFill/>
                      <a:prstDash val="solid"/>
                    </a:lnB>
                    <a:noFill/>
                  </a:tcPr>
                </a:tc>
                <a:tc>
                  <a:txBody>
                    <a:bodyPr/>
                    <a:lstStyle/>
                    <a:p>
                      <a:pPr marL="342900" lvl="0" indent="-342900">
                        <a:buFont typeface="Arial"/>
                        <a:buChar char="•"/>
                      </a:pPr>
                      <a:r>
                        <a:rPr lang="en-US" sz="2000" b="0" i="0" u="none" strike="noStrike" cap="none" spc="0" noProof="0" dirty="0">
                          <a:solidFill>
                            <a:schemeClr val="tx1"/>
                          </a:solidFill>
                          <a:latin typeface="Times New Roman"/>
                        </a:rPr>
                        <a:t>Active-assisted exercises using a rigid bar (i.e., a T bar, L bar, wand, or stick) </a:t>
                      </a:r>
                      <a:endParaRPr lang="en-US" sz="2000" cap="none" spc="0" dirty="0">
                        <a:solidFill>
                          <a:schemeClr val="tx1"/>
                        </a:solidFill>
                        <a:latin typeface="Times New Roman"/>
                      </a:endParaRPr>
                    </a:p>
                    <a:p>
                      <a:pPr marL="342900" lvl="0" indent="-342900">
                        <a:buFont typeface="Arial"/>
                        <a:buChar char="•"/>
                      </a:pPr>
                      <a:r>
                        <a:rPr lang="en-US" sz="2000" b="0" i="0" u="none" strike="noStrike" cap="none" spc="0" noProof="0" dirty="0">
                          <a:solidFill>
                            <a:schemeClr val="tx1"/>
                          </a:solidFill>
                          <a:latin typeface="Times New Roman"/>
                        </a:rPr>
                        <a:t>Stretching should be performed only in hypomobile directions with complete control.</a:t>
                      </a:r>
                      <a:endParaRPr lang="en-US" sz="2000" cap="none" spc="0" dirty="0">
                        <a:solidFill>
                          <a:schemeClr val="tx1"/>
                        </a:solidFill>
                        <a:latin typeface="Times New Roman"/>
                      </a:endParaRPr>
                    </a:p>
                    <a:p>
                      <a:pPr marL="342900" lvl="0" indent="-342900">
                        <a:buFont typeface="Arial"/>
                        <a:buChar char="•"/>
                      </a:pPr>
                      <a:r>
                        <a:rPr lang="en-US" sz="2000" b="0" i="0" u="none" strike="noStrike" cap="none" spc="0" noProof="0" dirty="0">
                          <a:solidFill>
                            <a:schemeClr val="tx1"/>
                          </a:solidFill>
                          <a:latin typeface="Times New Roman"/>
                        </a:rPr>
                        <a:t>Trigger point therapy can be used effectively to increase range with isolated muscle tightness (e.g., the subscapularis).</a:t>
                      </a:r>
                      <a:endParaRPr lang="en-US" sz="2000" cap="none" spc="0" dirty="0">
                        <a:solidFill>
                          <a:schemeClr val="tx1"/>
                        </a:solidFill>
                        <a:latin typeface="Times New Roman"/>
                      </a:endParaRPr>
                    </a:p>
                    <a:p>
                      <a:pPr marL="342900" lvl="0" indent="-342900">
                        <a:buFont typeface="Arial"/>
                        <a:buChar char="•"/>
                      </a:pPr>
                      <a:r>
                        <a:rPr lang="en-US" sz="2000" b="0" i="0" u="none" strike="noStrike" cap="none" spc="0" noProof="0" dirty="0">
                          <a:solidFill>
                            <a:schemeClr val="tx1"/>
                          </a:solidFill>
                          <a:latin typeface="Times New Roman"/>
                        </a:rPr>
                        <a:t>Pendular exercises (e.g., the Codman pendular arm swing exercises) may be used initially. </a:t>
                      </a:r>
                      <a:endParaRPr lang="en-US" sz="2000" cap="none" spc="0" dirty="0">
                        <a:solidFill>
                          <a:schemeClr val="tx1"/>
                        </a:solidFill>
                        <a:latin typeface="Times New Roman"/>
                      </a:endParaRPr>
                    </a:p>
                    <a:p>
                      <a:pPr marL="342900" lvl="0" indent="-342900">
                        <a:buFont typeface="Arial"/>
                        <a:buChar char="•"/>
                      </a:pPr>
                      <a:endParaRPr lang="en-US" sz="2000" b="0" i="0" u="none" strike="noStrike" cap="none" spc="0" noProof="0" dirty="0">
                        <a:solidFill>
                          <a:schemeClr val="tx1"/>
                        </a:solidFill>
                        <a:latin typeface="Times New Roman"/>
                      </a:endParaRPr>
                    </a:p>
                    <a:p>
                      <a:pPr marL="342900" lvl="0" indent="-342900">
                        <a:buFont typeface="Arial"/>
                        <a:buChar char="•"/>
                      </a:pPr>
                      <a:endParaRPr lang="en-US" sz="2000" b="0" i="0" u="none" strike="noStrike" cap="none" spc="0" noProof="0" dirty="0">
                        <a:solidFill>
                          <a:schemeClr val="tx1"/>
                        </a:solidFill>
                        <a:latin typeface="Times New Roman"/>
                      </a:endParaRPr>
                    </a:p>
                  </a:txBody>
                  <a:tcPr marL="139051" marR="139051" marT="139051" marB="139051">
                    <a:lnL w="12700" cmpd="sng">
                      <a:noFill/>
                      <a:prstDash val="solid"/>
                    </a:lnL>
                    <a:lnR w="12700" cmpd="sng">
                      <a:noFill/>
                      <a:prstDash val="solid"/>
                    </a:lnR>
                    <a:lnT w="38100" cmpd="sng">
                      <a:noFill/>
                    </a:lnT>
                    <a:lnB w="12700" cmpd="sng">
                      <a:noFill/>
                      <a:prstDash val="solid"/>
                    </a:lnB>
                    <a:noFill/>
                  </a:tcPr>
                </a:tc>
                <a:extLst>
                  <a:ext uri="{0D108BD9-81ED-4DB2-BD59-A6C34878D82A}">
                    <a16:rowId xmlns:a16="http://schemas.microsoft.com/office/drawing/2014/main" val="1499861144"/>
                  </a:ext>
                </a:extLst>
              </a:tr>
            </a:tbl>
          </a:graphicData>
        </a:graphic>
      </p:graphicFrame>
      <p:pic>
        <p:nvPicPr>
          <p:cNvPr id="2" name="Picture 2" descr="Graphical user interface, text, application, chat or text message&#10;&#10;Description automatically generated">
            <a:extLst>
              <a:ext uri="{FF2B5EF4-FFF2-40B4-BE49-F238E27FC236}">
                <a16:creationId xmlns:a16="http://schemas.microsoft.com/office/drawing/2014/main" id="{1DC6F881-01AE-18EC-D68D-3BFF5F3536FD}"/>
              </a:ext>
            </a:extLst>
          </p:cNvPr>
          <p:cNvPicPr>
            <a:picLocks noChangeAspect="1"/>
          </p:cNvPicPr>
          <p:nvPr/>
        </p:nvPicPr>
        <p:blipFill rotWithShape="1">
          <a:blip r:embed="rId2"/>
          <a:srcRect r="6916"/>
          <a:stretch/>
        </p:blipFill>
        <p:spPr>
          <a:xfrm>
            <a:off x="833627" y="3856560"/>
            <a:ext cx="3207494" cy="2130493"/>
          </a:xfrm>
          <a:prstGeom prst="rect">
            <a:avLst/>
          </a:prstGeom>
        </p:spPr>
      </p:pic>
    </p:spTree>
    <p:extLst>
      <p:ext uri="{BB962C8B-B14F-4D97-AF65-F5344CB8AC3E}">
        <p14:creationId xmlns:p14="http://schemas.microsoft.com/office/powerpoint/2010/main" val="38530487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78BA5F19-D5E1-4ECC-BEC2-DF7AEDFD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BB4D578A-F2C4-4EA9-A811-B48E66D636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40492"/>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8" descr="Text&#10;&#10;Description automatically generated">
            <a:extLst>
              <a:ext uri="{FF2B5EF4-FFF2-40B4-BE49-F238E27FC236}">
                <a16:creationId xmlns:a16="http://schemas.microsoft.com/office/drawing/2014/main" id="{B45AAA2C-4BA6-A6B9-C28C-B8209D9A75DF}"/>
              </a:ext>
            </a:extLst>
          </p:cNvPr>
          <p:cNvPicPr>
            <a:picLocks noChangeAspect="1"/>
          </p:cNvPicPr>
          <p:nvPr/>
        </p:nvPicPr>
        <p:blipFill>
          <a:blip r:embed="rId2"/>
          <a:stretch>
            <a:fillRect/>
          </a:stretch>
        </p:blipFill>
        <p:spPr>
          <a:xfrm>
            <a:off x="6825432" y="94623"/>
            <a:ext cx="3932478" cy="3800466"/>
          </a:xfrm>
          <a:prstGeom prst="rect">
            <a:avLst/>
          </a:prstGeom>
        </p:spPr>
      </p:pic>
      <p:pic>
        <p:nvPicPr>
          <p:cNvPr id="6" name="Picture 6" descr="Diagram&#10;&#10;Description automatically generated">
            <a:extLst>
              <a:ext uri="{FF2B5EF4-FFF2-40B4-BE49-F238E27FC236}">
                <a16:creationId xmlns:a16="http://schemas.microsoft.com/office/drawing/2014/main" id="{FF6E3364-B09D-E64A-EB2B-3463F0A75EA7}"/>
              </a:ext>
            </a:extLst>
          </p:cNvPr>
          <p:cNvPicPr>
            <a:picLocks noChangeAspect="1"/>
          </p:cNvPicPr>
          <p:nvPr/>
        </p:nvPicPr>
        <p:blipFill>
          <a:blip r:embed="rId3"/>
          <a:stretch>
            <a:fillRect/>
          </a:stretch>
        </p:blipFill>
        <p:spPr>
          <a:xfrm>
            <a:off x="1480422" y="146407"/>
            <a:ext cx="3972063" cy="3756272"/>
          </a:xfrm>
          <a:prstGeom prst="rect">
            <a:avLst/>
          </a:prstGeom>
        </p:spPr>
      </p:pic>
      <p:pic>
        <p:nvPicPr>
          <p:cNvPr id="4" name="Picture 4" descr="A picture containing person, wall, indoor&#10;&#10;Description automatically generated">
            <a:extLst>
              <a:ext uri="{FF2B5EF4-FFF2-40B4-BE49-F238E27FC236}">
                <a16:creationId xmlns:a16="http://schemas.microsoft.com/office/drawing/2014/main" id="{4FB048B2-B0D1-3C3F-DF2F-E490811F1494}"/>
              </a:ext>
            </a:extLst>
          </p:cNvPr>
          <p:cNvPicPr>
            <a:picLocks noGrp="1" noChangeAspect="1"/>
          </p:cNvPicPr>
          <p:nvPr>
            <p:ph idx="1"/>
          </p:nvPr>
        </p:nvPicPr>
        <p:blipFill rotWithShape="1">
          <a:blip r:embed="rId4"/>
          <a:srcRect t="18739" r="-2" b="-2"/>
          <a:stretch/>
        </p:blipFill>
        <p:spPr>
          <a:xfrm>
            <a:off x="2755907" y="4081618"/>
            <a:ext cx="6525258" cy="2763644"/>
          </a:xfrm>
          <a:prstGeom prst="rect">
            <a:avLst/>
          </a:prstGeom>
        </p:spPr>
      </p:pic>
    </p:spTree>
    <p:extLst>
      <p:ext uri="{BB962C8B-B14F-4D97-AF65-F5344CB8AC3E}">
        <p14:creationId xmlns:p14="http://schemas.microsoft.com/office/powerpoint/2010/main" val="15915982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C4730A-6A52-45B2-A41E-49E3D69248D8}"/>
              </a:ext>
            </a:extLst>
          </p:cNvPr>
          <p:cNvSpPr>
            <a:spLocks noGrp="1"/>
          </p:cNvSpPr>
          <p:nvPr>
            <p:ph type="title"/>
          </p:nvPr>
        </p:nvSpPr>
        <p:spPr>
          <a:xfrm>
            <a:off x="838201" y="450983"/>
            <a:ext cx="5262048" cy="1399475"/>
          </a:xfrm>
        </p:spPr>
        <p:txBody>
          <a:bodyPr>
            <a:normAutofit/>
          </a:bodyPr>
          <a:lstStyle/>
          <a:p>
            <a:r>
              <a:rPr lang="en-US" sz="2800" b="1" dirty="0">
                <a:latin typeface="Times New Roman"/>
                <a:cs typeface="Times New Roman"/>
              </a:rPr>
              <a:t>To improve stability and muscle strength</a:t>
            </a:r>
          </a:p>
          <a:p>
            <a:endParaRPr lang="en-US" sz="2800" b="1" dirty="0">
              <a:latin typeface="Times New Roman"/>
              <a:cs typeface="Calibri Light"/>
            </a:endParaRPr>
          </a:p>
        </p:txBody>
      </p:sp>
      <p:graphicFrame>
        <p:nvGraphicFramePr>
          <p:cNvPr id="16" name="Content Placeholder 2">
            <a:extLst>
              <a:ext uri="{FF2B5EF4-FFF2-40B4-BE49-F238E27FC236}">
                <a16:creationId xmlns:a16="http://schemas.microsoft.com/office/drawing/2014/main" id="{40C9C1EC-19B2-CB8B-93DF-0C52D6346523}"/>
              </a:ext>
            </a:extLst>
          </p:cNvPr>
          <p:cNvGraphicFramePr>
            <a:graphicFrameLocks noGrp="1"/>
          </p:cNvGraphicFramePr>
          <p:nvPr>
            <p:ph idx="1"/>
            <p:extLst>
              <p:ext uri="{D42A27DB-BD31-4B8C-83A1-F6EECF244321}">
                <p14:modId xmlns:p14="http://schemas.microsoft.com/office/powerpoint/2010/main" val="3401733879"/>
              </p:ext>
            </p:extLst>
          </p:nvPr>
        </p:nvGraphicFramePr>
        <p:xfrm>
          <a:off x="612820" y="1635692"/>
          <a:ext cx="5607000" cy="48525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4" descr="A picture containing text, wall, indoor, standing&#10;&#10;Description automatically generated">
            <a:extLst>
              <a:ext uri="{FF2B5EF4-FFF2-40B4-BE49-F238E27FC236}">
                <a16:creationId xmlns:a16="http://schemas.microsoft.com/office/drawing/2014/main" id="{CF6559C6-A9E3-3C65-99A9-446FCC387FF2}"/>
              </a:ext>
            </a:extLst>
          </p:cNvPr>
          <p:cNvPicPr>
            <a:picLocks noChangeAspect="1"/>
          </p:cNvPicPr>
          <p:nvPr/>
        </p:nvPicPr>
        <p:blipFill rotWithShape="1">
          <a:blip r:embed="rId7"/>
          <a:srcRect r="-1" b="7118"/>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7722686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CB962CF-61A3-4EF9-94F6-7C59B0329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F79F82-F270-5432-30F5-6D816987565C}"/>
              </a:ext>
            </a:extLst>
          </p:cNvPr>
          <p:cNvSpPr>
            <a:spLocks noGrp="1"/>
          </p:cNvSpPr>
          <p:nvPr>
            <p:ph type="title"/>
          </p:nvPr>
        </p:nvSpPr>
        <p:spPr>
          <a:xfrm>
            <a:off x="838200" y="556337"/>
            <a:ext cx="6797405" cy="717686"/>
          </a:xfrm>
        </p:spPr>
        <p:txBody>
          <a:bodyPr>
            <a:normAutofit/>
          </a:bodyPr>
          <a:lstStyle/>
          <a:p>
            <a:endParaRPr lang="en-US" sz="4000"/>
          </a:p>
        </p:txBody>
      </p:sp>
      <p:graphicFrame>
        <p:nvGraphicFramePr>
          <p:cNvPr id="12" name="Content Placeholder 2">
            <a:extLst>
              <a:ext uri="{FF2B5EF4-FFF2-40B4-BE49-F238E27FC236}">
                <a16:creationId xmlns:a16="http://schemas.microsoft.com/office/drawing/2014/main" id="{740981C6-2B4C-8EC2-D65C-EAC8DFDEDD0D}"/>
              </a:ext>
            </a:extLst>
          </p:cNvPr>
          <p:cNvGraphicFramePr>
            <a:graphicFrameLocks noGrp="1"/>
          </p:cNvGraphicFramePr>
          <p:nvPr>
            <p:ph idx="1"/>
            <p:extLst>
              <p:ext uri="{D42A27DB-BD31-4B8C-83A1-F6EECF244321}">
                <p14:modId xmlns:p14="http://schemas.microsoft.com/office/powerpoint/2010/main" val="2611520614"/>
              </p:ext>
            </p:extLst>
          </p:nvPr>
        </p:nvGraphicFramePr>
        <p:xfrm>
          <a:off x="344510" y="915180"/>
          <a:ext cx="6797405" cy="52376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4" descr="A picture containing wall, floor, indoor, sport&#10;&#10;Description automatically generated">
            <a:extLst>
              <a:ext uri="{FF2B5EF4-FFF2-40B4-BE49-F238E27FC236}">
                <a16:creationId xmlns:a16="http://schemas.microsoft.com/office/drawing/2014/main" id="{3346DB31-AD89-7562-23AA-5F64901ACB68}"/>
              </a:ext>
            </a:extLst>
          </p:cNvPr>
          <p:cNvPicPr>
            <a:picLocks noChangeAspect="1"/>
          </p:cNvPicPr>
          <p:nvPr/>
        </p:nvPicPr>
        <p:blipFill rotWithShape="1">
          <a:blip r:embed="rId7"/>
          <a:srcRect l="57255" r="-392" b="595"/>
          <a:stretch/>
        </p:blipFill>
        <p:spPr>
          <a:xfrm>
            <a:off x="8536026" y="60845"/>
            <a:ext cx="2328401" cy="3543788"/>
          </a:xfrm>
          <a:prstGeom prst="rect">
            <a:avLst/>
          </a:prstGeom>
        </p:spPr>
      </p:pic>
      <p:pic>
        <p:nvPicPr>
          <p:cNvPr id="5" name="Picture 5">
            <a:extLst>
              <a:ext uri="{FF2B5EF4-FFF2-40B4-BE49-F238E27FC236}">
                <a16:creationId xmlns:a16="http://schemas.microsoft.com/office/drawing/2014/main" id="{01E45257-FB8E-2858-A241-BFBCE234F7CC}"/>
              </a:ext>
            </a:extLst>
          </p:cNvPr>
          <p:cNvPicPr>
            <a:picLocks noChangeAspect="1"/>
          </p:cNvPicPr>
          <p:nvPr/>
        </p:nvPicPr>
        <p:blipFill rotWithShape="1">
          <a:blip r:embed="rId8"/>
          <a:srcRect l="3837" t="4152" r="3386" b="5536"/>
          <a:stretch/>
        </p:blipFill>
        <p:spPr>
          <a:xfrm>
            <a:off x="7289219" y="3709473"/>
            <a:ext cx="4693003" cy="3015728"/>
          </a:xfrm>
          <a:prstGeom prst="rect">
            <a:avLst/>
          </a:prstGeom>
        </p:spPr>
      </p:pic>
    </p:spTree>
    <p:extLst>
      <p:ext uri="{BB962C8B-B14F-4D97-AF65-F5344CB8AC3E}">
        <p14:creationId xmlns:p14="http://schemas.microsoft.com/office/powerpoint/2010/main" val="23557535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B56AF-35AB-C270-24D4-CBB7188CC19F}"/>
              </a:ext>
            </a:extLst>
          </p:cNvPr>
          <p:cNvSpPr>
            <a:spLocks noGrp="1"/>
          </p:cNvSpPr>
          <p:nvPr>
            <p:ph type="title"/>
          </p:nvPr>
        </p:nvSpPr>
        <p:spPr/>
        <p:txBody>
          <a:bodyPr/>
          <a:lstStyle/>
          <a:p>
            <a:endParaRPr lang="en-US"/>
          </a:p>
        </p:txBody>
      </p:sp>
      <p:pic>
        <p:nvPicPr>
          <p:cNvPr id="4" name="Picture 4" descr="Table&#10;&#10;Description automatically generated">
            <a:extLst>
              <a:ext uri="{FF2B5EF4-FFF2-40B4-BE49-F238E27FC236}">
                <a16:creationId xmlns:a16="http://schemas.microsoft.com/office/drawing/2014/main" id="{E5B8EC9B-BD7C-BC3F-B63C-4E06E6DE1FAF}"/>
              </a:ext>
            </a:extLst>
          </p:cNvPr>
          <p:cNvPicPr>
            <a:picLocks noGrp="1" noChangeAspect="1"/>
          </p:cNvPicPr>
          <p:nvPr>
            <p:ph idx="1"/>
          </p:nvPr>
        </p:nvPicPr>
        <p:blipFill>
          <a:blip r:embed="rId2"/>
          <a:stretch>
            <a:fillRect/>
          </a:stretch>
        </p:blipFill>
        <p:spPr>
          <a:xfrm>
            <a:off x="752539" y="203110"/>
            <a:ext cx="5921319" cy="6736297"/>
          </a:xfrm>
        </p:spPr>
      </p:pic>
      <p:pic>
        <p:nvPicPr>
          <p:cNvPr id="6146" name="Picture 2" descr="Military Press Standards for Men and Women (lb) - Strength Level"/>
          <p:cNvPicPr>
            <a:picLocks noChangeAspect="1" noChangeArrowheads="1"/>
          </p:cNvPicPr>
          <p:nvPr/>
        </p:nvPicPr>
        <p:blipFill rotWithShape="1">
          <a:blip r:embed="rId3">
            <a:extLst>
              <a:ext uri="{28A0092B-C50C-407E-A947-70E740481C1C}">
                <a14:useLocalDpi xmlns:a14="http://schemas.microsoft.com/office/drawing/2010/main" val="0"/>
              </a:ext>
            </a:extLst>
          </a:blip>
          <a:srcRect l="6560" t="386" r="8040" b="38697"/>
          <a:stretch/>
        </p:blipFill>
        <p:spPr bwMode="auto">
          <a:xfrm>
            <a:off x="7572540" y="3468845"/>
            <a:ext cx="3997493" cy="2851488"/>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Yergason test and Speed tes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220"/>
          <a:stretch/>
        </p:blipFill>
        <p:spPr bwMode="auto">
          <a:xfrm>
            <a:off x="7396513" y="259424"/>
            <a:ext cx="2174774" cy="2877528"/>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Diagnosis and Treatment of Biceps Tendinitis and Tendinosis | AAFP"/>
          <p:cNvPicPr>
            <a:picLocks noChangeAspect="1" noChangeArrowheads="1"/>
          </p:cNvPicPr>
          <p:nvPr/>
        </p:nvPicPr>
        <p:blipFill rotWithShape="1">
          <a:blip r:embed="rId5">
            <a:extLst>
              <a:ext uri="{28A0092B-C50C-407E-A947-70E740481C1C}">
                <a14:useLocalDpi xmlns:a14="http://schemas.microsoft.com/office/drawing/2010/main" val="0"/>
              </a:ext>
            </a:extLst>
          </a:blip>
          <a:srcRect l="8742" t="5297" r="4218"/>
          <a:stretch/>
        </p:blipFill>
        <p:spPr bwMode="auto">
          <a:xfrm>
            <a:off x="9838003" y="259424"/>
            <a:ext cx="2027251" cy="2877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6649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descr="Exercises for Shoulder Flexibility: Wall Walk | Saint Luke's Health System"/>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6764" t="2425" r="13462" b="1581"/>
          <a:stretch/>
        </p:blipFill>
        <p:spPr bwMode="auto">
          <a:xfrm>
            <a:off x="929028" y="723888"/>
            <a:ext cx="3840481" cy="546861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Serratus Anterior Weakness: One of Many Reasons for Shoulder Blade Winging  - Shoulder &amp; Elbow"/>
          <p:cNvPicPr>
            <a:picLocks noChangeAspect="1" noChangeArrowheads="1"/>
          </p:cNvPicPr>
          <p:nvPr/>
        </p:nvPicPr>
        <p:blipFill rotWithShape="1">
          <a:blip r:embed="rId3">
            <a:extLst>
              <a:ext uri="{28A0092B-C50C-407E-A947-70E740481C1C}">
                <a14:useLocalDpi xmlns:a14="http://schemas.microsoft.com/office/drawing/2010/main" val="0"/>
              </a:ext>
            </a:extLst>
          </a:blip>
          <a:srcRect t="4054" b="6400"/>
          <a:stretch/>
        </p:blipFill>
        <p:spPr bwMode="auto">
          <a:xfrm>
            <a:off x="5488357" y="365125"/>
            <a:ext cx="5308878" cy="2948897"/>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Plank Shoulder Taps / Planks – WorkoutLabs Exercise Guide"/>
          <p:cNvPicPr>
            <a:picLocks noChangeAspect="1" noChangeArrowheads="1"/>
          </p:cNvPicPr>
          <p:nvPr/>
        </p:nvPicPr>
        <p:blipFill rotWithShape="1">
          <a:blip r:embed="rId4">
            <a:extLst>
              <a:ext uri="{28A0092B-C50C-407E-A947-70E740481C1C}">
                <a14:useLocalDpi xmlns:a14="http://schemas.microsoft.com/office/drawing/2010/main" val="0"/>
              </a:ext>
            </a:extLst>
          </a:blip>
          <a:srcRect l="14753" r="14705" b="48151"/>
          <a:stretch/>
        </p:blipFill>
        <p:spPr bwMode="auto">
          <a:xfrm>
            <a:off x="5488358" y="3664598"/>
            <a:ext cx="5308878" cy="2601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05236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9E395-7DCE-D04B-3E30-50996533E24D}"/>
              </a:ext>
            </a:extLst>
          </p:cNvPr>
          <p:cNvSpPr>
            <a:spLocks noGrp="1"/>
          </p:cNvSpPr>
          <p:nvPr>
            <p:ph type="title"/>
          </p:nvPr>
        </p:nvSpPr>
        <p:spPr>
          <a:xfrm>
            <a:off x="1256763" y="224"/>
            <a:ext cx="10161431" cy="1067986"/>
          </a:xfrm>
        </p:spPr>
        <p:txBody>
          <a:bodyPr>
            <a:normAutofit/>
          </a:bodyPr>
          <a:lstStyle/>
          <a:p>
            <a:r>
              <a:rPr lang="en-US" sz="2800" b="1" dirty="0">
                <a:latin typeface="Times New Roman"/>
                <a:cs typeface="Calibri"/>
              </a:rPr>
              <a:t>To improve proprioception and motor control</a:t>
            </a:r>
            <a:endParaRPr lang="en-US" sz="2800" b="1">
              <a:latin typeface="Times New Roman"/>
              <a:cs typeface="Calibri Light"/>
            </a:endParaRPr>
          </a:p>
        </p:txBody>
      </p:sp>
      <p:pic>
        <p:nvPicPr>
          <p:cNvPr id="4" name="Picture 4" descr="A picture containing text, different, posing, underpants&#10;&#10;Description automatically generated">
            <a:extLst>
              <a:ext uri="{FF2B5EF4-FFF2-40B4-BE49-F238E27FC236}">
                <a16:creationId xmlns:a16="http://schemas.microsoft.com/office/drawing/2014/main" id="{0BC8C002-9634-1C8C-EF5F-2375FFEE81C8}"/>
              </a:ext>
            </a:extLst>
          </p:cNvPr>
          <p:cNvPicPr>
            <a:picLocks noGrp="1" noChangeAspect="1"/>
          </p:cNvPicPr>
          <p:nvPr>
            <p:ph idx="1"/>
          </p:nvPr>
        </p:nvPicPr>
        <p:blipFill>
          <a:blip r:embed="rId2"/>
          <a:stretch>
            <a:fillRect/>
          </a:stretch>
        </p:blipFill>
        <p:spPr>
          <a:xfrm>
            <a:off x="904516" y="956302"/>
            <a:ext cx="9824884" cy="5843140"/>
          </a:xfrm>
        </p:spPr>
      </p:pic>
    </p:spTree>
    <p:extLst>
      <p:ext uri="{BB962C8B-B14F-4D97-AF65-F5344CB8AC3E}">
        <p14:creationId xmlns:p14="http://schemas.microsoft.com/office/powerpoint/2010/main" val="35456062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B2D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01108B-F536-3114-7C62-106FFCE2DFDF}"/>
              </a:ext>
            </a:extLst>
          </p:cNvPr>
          <p:cNvSpPr>
            <a:spLocks noGrp="1"/>
          </p:cNvSpPr>
          <p:nvPr>
            <p:ph type="title"/>
          </p:nvPr>
        </p:nvSpPr>
        <p:spPr>
          <a:xfrm>
            <a:off x="9093496" y="618681"/>
            <a:ext cx="2613872" cy="4794567"/>
          </a:xfrm>
        </p:spPr>
        <p:txBody>
          <a:bodyPr vert="horz" lIns="91440" tIns="45720" rIns="91440" bIns="45720" rtlCol="0" anchor="ctr">
            <a:normAutofit/>
          </a:bodyPr>
          <a:lstStyle/>
          <a:p>
            <a:r>
              <a:rPr lang="en-US" sz="3300">
                <a:solidFill>
                  <a:srgbClr val="FFFFFF"/>
                </a:solidFill>
              </a:rPr>
              <a:t>Stabilizers of glenohumeral joint:</a:t>
            </a:r>
          </a:p>
        </p:txBody>
      </p:sp>
      <p:sp>
        <p:nvSpPr>
          <p:cNvPr id="14"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7" descr="Diagram&#10;&#10;Description automatically generated">
            <a:extLst>
              <a:ext uri="{FF2B5EF4-FFF2-40B4-BE49-F238E27FC236}">
                <a16:creationId xmlns:a16="http://schemas.microsoft.com/office/drawing/2014/main" id="{E7BEF1CE-0162-A061-5A65-C52FC8EAFA43}"/>
              </a:ext>
            </a:extLst>
          </p:cNvPr>
          <p:cNvPicPr>
            <a:picLocks noGrp="1" noChangeAspect="1"/>
          </p:cNvPicPr>
          <p:nvPr>
            <p:ph idx="1"/>
          </p:nvPr>
        </p:nvPicPr>
        <p:blipFill rotWithShape="1">
          <a:blip r:embed="rId2"/>
          <a:srcRect r="2795" b="1"/>
          <a:stretch/>
        </p:blipFill>
        <p:spPr>
          <a:xfrm>
            <a:off x="610095" y="615967"/>
            <a:ext cx="7885636" cy="5481267"/>
          </a:xfrm>
          <a:prstGeom prst="rect">
            <a:avLst/>
          </a:prstGeom>
          <a:effectLst/>
        </p:spPr>
      </p:pic>
    </p:spTree>
    <p:extLst>
      <p:ext uri="{BB962C8B-B14F-4D97-AF65-F5344CB8AC3E}">
        <p14:creationId xmlns:p14="http://schemas.microsoft.com/office/powerpoint/2010/main" val="30419461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DBD29-0B0E-6916-3D1B-251EE3903B20}"/>
              </a:ext>
            </a:extLst>
          </p:cNvPr>
          <p:cNvSpPr>
            <a:spLocks noGrp="1"/>
          </p:cNvSpPr>
          <p:nvPr>
            <p:ph type="title"/>
          </p:nvPr>
        </p:nvSpPr>
        <p:spPr/>
        <p:txBody>
          <a:bodyPr/>
          <a:lstStyle/>
          <a:p>
            <a:endParaRPr lang="en-US"/>
          </a:p>
        </p:txBody>
      </p:sp>
      <p:pic>
        <p:nvPicPr>
          <p:cNvPr id="4" name="Picture 4" descr="A picture containing text, different, person, same&#10;&#10;Description automatically generated">
            <a:extLst>
              <a:ext uri="{FF2B5EF4-FFF2-40B4-BE49-F238E27FC236}">
                <a16:creationId xmlns:a16="http://schemas.microsoft.com/office/drawing/2014/main" id="{142C46AF-B1AC-1472-B020-B43FE5C6AC66}"/>
              </a:ext>
            </a:extLst>
          </p:cNvPr>
          <p:cNvPicPr>
            <a:picLocks noGrp="1" noChangeAspect="1"/>
          </p:cNvPicPr>
          <p:nvPr>
            <p:ph idx="1"/>
          </p:nvPr>
        </p:nvPicPr>
        <p:blipFill>
          <a:blip r:embed="rId2"/>
          <a:stretch>
            <a:fillRect/>
          </a:stretch>
        </p:blipFill>
        <p:spPr>
          <a:xfrm>
            <a:off x="1713906" y="262042"/>
            <a:ext cx="8764187" cy="6548272"/>
          </a:xfrm>
        </p:spPr>
      </p:pic>
    </p:spTree>
    <p:extLst>
      <p:ext uri="{BB962C8B-B14F-4D97-AF65-F5344CB8AC3E}">
        <p14:creationId xmlns:p14="http://schemas.microsoft.com/office/powerpoint/2010/main" val="40703563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0CE40DC-5723-449B-A365-A61D8C262E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Picture 4" descr="The radiologic figure of a skeleton">
            <a:extLst>
              <a:ext uri="{FF2B5EF4-FFF2-40B4-BE49-F238E27FC236}">
                <a16:creationId xmlns:a16="http://schemas.microsoft.com/office/drawing/2014/main" id="{59E57F58-B8E7-66B8-A986-FC1060F9B502}"/>
              </a:ext>
            </a:extLst>
          </p:cNvPr>
          <p:cNvPicPr>
            <a:picLocks noChangeAspect="1"/>
          </p:cNvPicPr>
          <p:nvPr/>
        </p:nvPicPr>
        <p:blipFill rotWithShape="1">
          <a:blip r:embed="rId2"/>
          <a:srcRect t="7535" r="-1" b="7537"/>
          <a:stretch/>
        </p:blipFill>
        <p:spPr>
          <a:xfrm>
            <a:off x="1524" y="10"/>
            <a:ext cx="12188952" cy="6857990"/>
          </a:xfrm>
          <a:prstGeom prst="rect">
            <a:avLst/>
          </a:prstGeom>
        </p:spPr>
      </p:pic>
      <p:sp>
        <p:nvSpPr>
          <p:cNvPr id="16" name="Freeform: Shape 15">
            <a:extLst>
              <a:ext uri="{FF2B5EF4-FFF2-40B4-BE49-F238E27FC236}">
                <a16:creationId xmlns:a16="http://schemas.microsoft.com/office/drawing/2014/main" id="{9854DBCA-D3C3-4C19-9B2E-DFA0BE6472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67853" y="0"/>
            <a:ext cx="10256294" cy="6858000"/>
          </a:xfrm>
          <a:custGeom>
            <a:avLst/>
            <a:gdLst>
              <a:gd name="connsiteX0" fmla="*/ 8218354 w 9841377"/>
              <a:gd name="connsiteY0" fmla="*/ 0 h 6858000"/>
              <a:gd name="connsiteX1" fmla="*/ 5551962 w 9841377"/>
              <a:gd name="connsiteY1" fmla="*/ 0 h 6858000"/>
              <a:gd name="connsiteX2" fmla="*/ 5482342 w 9841377"/>
              <a:gd name="connsiteY2" fmla="*/ 0 h 6858000"/>
              <a:gd name="connsiteX3" fmla="*/ 4359035 w 9841377"/>
              <a:gd name="connsiteY3" fmla="*/ 0 h 6858000"/>
              <a:gd name="connsiteX4" fmla="*/ 4289415 w 9841377"/>
              <a:gd name="connsiteY4" fmla="*/ 0 h 6858000"/>
              <a:gd name="connsiteX5" fmla="*/ 1623023 w 9841377"/>
              <a:gd name="connsiteY5" fmla="*/ 0 h 6858000"/>
              <a:gd name="connsiteX6" fmla="*/ 1600899 w 9841377"/>
              <a:gd name="connsiteY6" fmla="*/ 14997 h 6858000"/>
              <a:gd name="connsiteX7" fmla="*/ 0 w 9841377"/>
              <a:gd name="connsiteY7" fmla="*/ 3621656 h 6858000"/>
              <a:gd name="connsiteX8" fmla="*/ 1874350 w 9841377"/>
              <a:gd name="connsiteY8" fmla="*/ 6374814 h 6858000"/>
              <a:gd name="connsiteX9" fmla="*/ 2390998 w 9841377"/>
              <a:gd name="connsiteY9" fmla="*/ 6780599 h 6858000"/>
              <a:gd name="connsiteX10" fmla="*/ 2502754 w 9841377"/>
              <a:gd name="connsiteY10" fmla="*/ 6858000 h 6858000"/>
              <a:gd name="connsiteX11" fmla="*/ 4289415 w 9841377"/>
              <a:gd name="connsiteY11" fmla="*/ 6858000 h 6858000"/>
              <a:gd name="connsiteX12" fmla="*/ 4359035 w 9841377"/>
              <a:gd name="connsiteY12" fmla="*/ 6858000 h 6858000"/>
              <a:gd name="connsiteX13" fmla="*/ 5482342 w 9841377"/>
              <a:gd name="connsiteY13" fmla="*/ 6858000 h 6858000"/>
              <a:gd name="connsiteX14" fmla="*/ 5551962 w 9841377"/>
              <a:gd name="connsiteY14" fmla="*/ 6858000 h 6858000"/>
              <a:gd name="connsiteX15" fmla="*/ 7338623 w 9841377"/>
              <a:gd name="connsiteY15" fmla="*/ 6858000 h 6858000"/>
              <a:gd name="connsiteX16" fmla="*/ 7450379 w 9841377"/>
              <a:gd name="connsiteY16" fmla="*/ 6780599 h 6858000"/>
              <a:gd name="connsiteX17" fmla="*/ 7967027 w 9841377"/>
              <a:gd name="connsiteY17" fmla="*/ 6374814 h 6858000"/>
              <a:gd name="connsiteX18" fmla="*/ 9841377 w 9841377"/>
              <a:gd name="connsiteY18" fmla="*/ 3621656 h 6858000"/>
              <a:gd name="connsiteX19" fmla="*/ 8240478 w 9841377"/>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41377" h="6858000">
                <a:moveTo>
                  <a:pt x="8218354" y="0"/>
                </a:moveTo>
                <a:lnTo>
                  <a:pt x="5551962" y="0"/>
                </a:lnTo>
                <a:lnTo>
                  <a:pt x="5482342" y="0"/>
                </a:lnTo>
                <a:lnTo>
                  <a:pt x="4359035" y="0"/>
                </a:lnTo>
                <a:lnTo>
                  <a:pt x="4289415" y="0"/>
                </a:lnTo>
                <a:lnTo>
                  <a:pt x="1623023" y="0"/>
                </a:lnTo>
                <a:lnTo>
                  <a:pt x="1600899" y="14997"/>
                </a:lnTo>
                <a:cubicBezTo>
                  <a:pt x="573736" y="754641"/>
                  <a:pt x="0" y="2093192"/>
                  <a:pt x="0" y="3621656"/>
                </a:cubicBezTo>
                <a:cubicBezTo>
                  <a:pt x="0" y="4969131"/>
                  <a:pt x="928725" y="5602839"/>
                  <a:pt x="1874350" y="6374814"/>
                </a:cubicBezTo>
                <a:cubicBezTo>
                  <a:pt x="2046553" y="6515397"/>
                  <a:pt x="2217180" y="6653108"/>
                  <a:pt x="2390998" y="6780599"/>
                </a:cubicBezTo>
                <a:lnTo>
                  <a:pt x="2502754" y="6858000"/>
                </a:lnTo>
                <a:lnTo>
                  <a:pt x="4289415" y="6858000"/>
                </a:lnTo>
                <a:lnTo>
                  <a:pt x="4359035" y="6858000"/>
                </a:lnTo>
                <a:lnTo>
                  <a:pt x="5482342" y="6858000"/>
                </a:lnTo>
                <a:lnTo>
                  <a:pt x="5551962" y="6858000"/>
                </a:lnTo>
                <a:lnTo>
                  <a:pt x="7338623" y="6858000"/>
                </a:lnTo>
                <a:lnTo>
                  <a:pt x="7450379" y="6780599"/>
                </a:lnTo>
                <a:cubicBezTo>
                  <a:pt x="7624197" y="6653108"/>
                  <a:pt x="7794824" y="6515397"/>
                  <a:pt x="7967027" y="6374814"/>
                </a:cubicBezTo>
                <a:cubicBezTo>
                  <a:pt x="8912652" y="5602839"/>
                  <a:pt x="9841377" y="4969131"/>
                  <a:pt x="9841377" y="3621656"/>
                </a:cubicBezTo>
                <a:cubicBezTo>
                  <a:pt x="9841377" y="2093192"/>
                  <a:pt x="9267641" y="754641"/>
                  <a:pt x="8240478"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E1383CB6-8BE5-4911-970B-A4151A07E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16525" y="0"/>
            <a:ext cx="9958950" cy="6858000"/>
          </a:xfrm>
          <a:custGeom>
            <a:avLst/>
            <a:gdLst>
              <a:gd name="connsiteX0" fmla="*/ 7551973 w 9174595"/>
              <a:gd name="connsiteY0" fmla="*/ 0 h 6858000"/>
              <a:gd name="connsiteX1" fmla="*/ 5634635 w 9174595"/>
              <a:gd name="connsiteY1" fmla="*/ 0 h 6858000"/>
              <a:gd name="connsiteX2" fmla="*/ 5550590 w 9174595"/>
              <a:gd name="connsiteY2" fmla="*/ 0 h 6858000"/>
              <a:gd name="connsiteX3" fmla="*/ 5480986 w 9174595"/>
              <a:gd name="connsiteY3" fmla="*/ 0 h 6858000"/>
              <a:gd name="connsiteX4" fmla="*/ 4886240 w 9174595"/>
              <a:gd name="connsiteY4" fmla="*/ 0 h 6858000"/>
              <a:gd name="connsiteX5" fmla="*/ 4816638 w 9174595"/>
              <a:gd name="connsiteY5" fmla="*/ 0 h 6858000"/>
              <a:gd name="connsiteX6" fmla="*/ 4357958 w 9174595"/>
              <a:gd name="connsiteY6" fmla="*/ 0 h 6858000"/>
              <a:gd name="connsiteX7" fmla="*/ 4288354 w 9174595"/>
              <a:gd name="connsiteY7" fmla="*/ 0 h 6858000"/>
              <a:gd name="connsiteX8" fmla="*/ 3693608 w 9174595"/>
              <a:gd name="connsiteY8" fmla="*/ 0 h 6858000"/>
              <a:gd name="connsiteX9" fmla="*/ 3624006 w 9174595"/>
              <a:gd name="connsiteY9" fmla="*/ 0 h 6858000"/>
              <a:gd name="connsiteX10" fmla="*/ 3276448 w 9174595"/>
              <a:gd name="connsiteY10" fmla="*/ 0 h 6858000"/>
              <a:gd name="connsiteX11" fmla="*/ 1622622 w 9174595"/>
              <a:gd name="connsiteY11" fmla="*/ 0 h 6858000"/>
              <a:gd name="connsiteX12" fmla="*/ 1600504 w 9174595"/>
              <a:gd name="connsiteY12" fmla="*/ 14997 h 6858000"/>
              <a:gd name="connsiteX13" fmla="*/ 0 w 9174595"/>
              <a:gd name="connsiteY13" fmla="*/ 3621656 h 6858000"/>
              <a:gd name="connsiteX14" fmla="*/ 1873886 w 9174595"/>
              <a:gd name="connsiteY14" fmla="*/ 6374814 h 6858000"/>
              <a:gd name="connsiteX15" fmla="*/ 2390406 w 9174595"/>
              <a:gd name="connsiteY15" fmla="*/ 6780599 h 6858000"/>
              <a:gd name="connsiteX16" fmla="*/ 2502136 w 9174595"/>
              <a:gd name="connsiteY16" fmla="*/ 6858000 h 6858000"/>
              <a:gd name="connsiteX17" fmla="*/ 3276448 w 9174595"/>
              <a:gd name="connsiteY17" fmla="*/ 6858000 h 6858000"/>
              <a:gd name="connsiteX18" fmla="*/ 3624006 w 9174595"/>
              <a:gd name="connsiteY18" fmla="*/ 6858000 h 6858000"/>
              <a:gd name="connsiteX19" fmla="*/ 3693608 w 9174595"/>
              <a:gd name="connsiteY19" fmla="*/ 6858000 h 6858000"/>
              <a:gd name="connsiteX20" fmla="*/ 4288354 w 9174595"/>
              <a:gd name="connsiteY20" fmla="*/ 6858000 h 6858000"/>
              <a:gd name="connsiteX21" fmla="*/ 4357958 w 9174595"/>
              <a:gd name="connsiteY21" fmla="*/ 6858000 h 6858000"/>
              <a:gd name="connsiteX22" fmla="*/ 4816638 w 9174595"/>
              <a:gd name="connsiteY22" fmla="*/ 6858000 h 6858000"/>
              <a:gd name="connsiteX23" fmla="*/ 4886240 w 9174595"/>
              <a:gd name="connsiteY23" fmla="*/ 6858000 h 6858000"/>
              <a:gd name="connsiteX24" fmla="*/ 5480986 w 9174595"/>
              <a:gd name="connsiteY24" fmla="*/ 6858000 h 6858000"/>
              <a:gd name="connsiteX25" fmla="*/ 5550590 w 9174595"/>
              <a:gd name="connsiteY25" fmla="*/ 6858000 h 6858000"/>
              <a:gd name="connsiteX26" fmla="*/ 5634635 w 9174595"/>
              <a:gd name="connsiteY26" fmla="*/ 6858000 h 6858000"/>
              <a:gd name="connsiteX27" fmla="*/ 6672460 w 9174595"/>
              <a:gd name="connsiteY27" fmla="*/ 6858000 h 6858000"/>
              <a:gd name="connsiteX28" fmla="*/ 6784188 w 9174595"/>
              <a:gd name="connsiteY28" fmla="*/ 6780599 h 6858000"/>
              <a:gd name="connsiteX29" fmla="*/ 7300708 w 9174595"/>
              <a:gd name="connsiteY29" fmla="*/ 6374814 h 6858000"/>
              <a:gd name="connsiteX30" fmla="*/ 9174595 w 9174595"/>
              <a:gd name="connsiteY30" fmla="*/ 3621656 h 6858000"/>
              <a:gd name="connsiteX31" fmla="*/ 7574092 w 9174595"/>
              <a:gd name="connsiteY3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74595" h="6858000">
                <a:moveTo>
                  <a:pt x="7551973" y="0"/>
                </a:moveTo>
                <a:lnTo>
                  <a:pt x="5634635" y="0"/>
                </a:lnTo>
                <a:lnTo>
                  <a:pt x="5550590" y="0"/>
                </a:lnTo>
                <a:lnTo>
                  <a:pt x="5480986" y="0"/>
                </a:lnTo>
                <a:lnTo>
                  <a:pt x="4886240" y="0"/>
                </a:lnTo>
                <a:lnTo>
                  <a:pt x="4816638" y="0"/>
                </a:lnTo>
                <a:lnTo>
                  <a:pt x="4357958" y="0"/>
                </a:lnTo>
                <a:lnTo>
                  <a:pt x="4288354" y="0"/>
                </a:lnTo>
                <a:lnTo>
                  <a:pt x="3693608" y="0"/>
                </a:lnTo>
                <a:lnTo>
                  <a:pt x="3624006" y="0"/>
                </a:lnTo>
                <a:lnTo>
                  <a:pt x="3276448" y="0"/>
                </a:lnTo>
                <a:lnTo>
                  <a:pt x="1622622" y="0"/>
                </a:lnTo>
                <a:lnTo>
                  <a:pt x="1600504" y="14997"/>
                </a:lnTo>
                <a:cubicBezTo>
                  <a:pt x="573594" y="754641"/>
                  <a:pt x="0" y="2093192"/>
                  <a:pt x="0" y="3621656"/>
                </a:cubicBezTo>
                <a:cubicBezTo>
                  <a:pt x="0" y="4969131"/>
                  <a:pt x="928496" y="5602839"/>
                  <a:pt x="1873886" y="6374814"/>
                </a:cubicBezTo>
                <a:cubicBezTo>
                  <a:pt x="2046046" y="6515397"/>
                  <a:pt x="2216632" y="6653108"/>
                  <a:pt x="2390406" y="6780599"/>
                </a:cubicBezTo>
                <a:lnTo>
                  <a:pt x="2502136" y="6858000"/>
                </a:lnTo>
                <a:lnTo>
                  <a:pt x="3276448" y="6858000"/>
                </a:lnTo>
                <a:lnTo>
                  <a:pt x="3624006" y="6858000"/>
                </a:lnTo>
                <a:lnTo>
                  <a:pt x="3693608" y="6858000"/>
                </a:lnTo>
                <a:lnTo>
                  <a:pt x="4288354" y="6858000"/>
                </a:lnTo>
                <a:lnTo>
                  <a:pt x="4357958" y="6858000"/>
                </a:lnTo>
                <a:lnTo>
                  <a:pt x="4816638" y="6858000"/>
                </a:lnTo>
                <a:lnTo>
                  <a:pt x="4886240" y="6858000"/>
                </a:lnTo>
                <a:lnTo>
                  <a:pt x="5480986" y="6858000"/>
                </a:lnTo>
                <a:lnTo>
                  <a:pt x="5550590" y="6858000"/>
                </a:lnTo>
                <a:lnTo>
                  <a:pt x="5634635" y="6858000"/>
                </a:lnTo>
                <a:lnTo>
                  <a:pt x="6672460" y="6858000"/>
                </a:lnTo>
                <a:lnTo>
                  <a:pt x="6784188" y="6780599"/>
                </a:lnTo>
                <a:cubicBezTo>
                  <a:pt x="6957963" y="6653108"/>
                  <a:pt x="7128548" y="6515397"/>
                  <a:pt x="7300708" y="6374814"/>
                </a:cubicBezTo>
                <a:cubicBezTo>
                  <a:pt x="8246100" y="5602839"/>
                  <a:pt x="9174595" y="4969131"/>
                  <a:pt x="9174595" y="3621656"/>
                </a:cubicBezTo>
                <a:cubicBezTo>
                  <a:pt x="9174595" y="2093192"/>
                  <a:pt x="8601001" y="754641"/>
                  <a:pt x="7574092" y="14997"/>
                </a:cubicBez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842D14D1-56B7-40CD-8694-A9A48170C0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08673" y="-17801"/>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2" name="Freeform: Shape 21">
            <a:extLst>
              <a:ext uri="{FF2B5EF4-FFF2-40B4-BE49-F238E27FC236}">
                <a16:creationId xmlns:a16="http://schemas.microsoft.com/office/drawing/2014/main" id="{950A315C-978A-4A52-966E-55B2698F2A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75235" y="-17801"/>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D701FD82-E71E-6DDF-130E-437412F390D5}"/>
              </a:ext>
            </a:extLst>
          </p:cNvPr>
          <p:cNvSpPr>
            <a:spLocks noGrp="1"/>
          </p:cNvSpPr>
          <p:nvPr>
            <p:ph type="title"/>
          </p:nvPr>
        </p:nvSpPr>
        <p:spPr>
          <a:xfrm>
            <a:off x="2245932" y="676049"/>
            <a:ext cx="7340048" cy="1324651"/>
          </a:xfrm>
        </p:spPr>
        <p:txBody>
          <a:bodyPr anchor="b">
            <a:normAutofit/>
          </a:bodyPr>
          <a:lstStyle/>
          <a:p>
            <a:r>
              <a:rPr lang="en-US" sz="3600">
                <a:latin typeface="Times New Roman"/>
                <a:ea typeface="+mj-lt"/>
                <a:cs typeface="+mj-lt"/>
              </a:rPr>
              <a:t>Surgical treatment of shoulder instability</a:t>
            </a:r>
            <a:endParaRPr lang="en-US" sz="3600">
              <a:latin typeface="Times New Roman"/>
              <a:cs typeface="Times New Roman"/>
            </a:endParaRPr>
          </a:p>
        </p:txBody>
      </p:sp>
      <p:sp>
        <p:nvSpPr>
          <p:cNvPr id="3" name="Content Placeholder 2">
            <a:extLst>
              <a:ext uri="{FF2B5EF4-FFF2-40B4-BE49-F238E27FC236}">
                <a16:creationId xmlns:a16="http://schemas.microsoft.com/office/drawing/2014/main" id="{88C09AD7-B87B-EF17-26B9-D4596479541D}"/>
              </a:ext>
            </a:extLst>
          </p:cNvPr>
          <p:cNvSpPr>
            <a:spLocks noGrp="1"/>
          </p:cNvSpPr>
          <p:nvPr>
            <p:ph idx="1"/>
          </p:nvPr>
        </p:nvSpPr>
        <p:spPr>
          <a:xfrm>
            <a:off x="2245932" y="2329732"/>
            <a:ext cx="7340048" cy="3299791"/>
          </a:xfrm>
        </p:spPr>
        <p:txBody>
          <a:bodyPr vert="horz" lIns="91440" tIns="45720" rIns="91440" bIns="45720" rtlCol="0">
            <a:normAutofit/>
          </a:bodyPr>
          <a:lstStyle/>
          <a:p>
            <a:pPr marL="0" indent="0">
              <a:buNone/>
            </a:pPr>
            <a:r>
              <a:rPr lang="en-US" sz="2000" dirty="0">
                <a:latin typeface="Times New Roman"/>
                <a:ea typeface="+mn-lt"/>
                <a:cs typeface="+mn-lt"/>
              </a:rPr>
              <a:t>Indications for surgery and open reduction include -</a:t>
            </a:r>
          </a:p>
          <a:p>
            <a:r>
              <a:rPr lang="en-US" sz="2000" dirty="0">
                <a:latin typeface="Times New Roman"/>
                <a:ea typeface="+mn-lt"/>
                <a:cs typeface="+mn-lt"/>
              </a:rPr>
              <a:t>Inability to reduce by closed reduction.</a:t>
            </a:r>
          </a:p>
          <a:p>
            <a:r>
              <a:rPr lang="en-US" sz="2000" dirty="0">
                <a:latin typeface="Times New Roman"/>
                <a:ea typeface="+mn-lt"/>
                <a:cs typeface="+mn-lt"/>
              </a:rPr>
              <a:t>Presence of a large flake of avulsed bone on the inferior glenoid margin (which may contribute to future instability).</a:t>
            </a:r>
          </a:p>
          <a:p>
            <a:r>
              <a:rPr lang="en-US" sz="2000" dirty="0">
                <a:latin typeface="Times New Roman"/>
                <a:ea typeface="+mn-lt"/>
                <a:cs typeface="+mn-lt"/>
              </a:rPr>
              <a:t>Fracture through a significant portion of the articular surface.</a:t>
            </a:r>
          </a:p>
          <a:p>
            <a:r>
              <a:rPr lang="en-US" sz="2000" dirty="0">
                <a:latin typeface="Times New Roman"/>
                <a:ea typeface="+mn-lt"/>
                <a:cs typeface="+mn-lt"/>
              </a:rPr>
              <a:t>Vascular impairment.</a:t>
            </a:r>
          </a:p>
          <a:p>
            <a:r>
              <a:rPr lang="en-US" sz="2000" dirty="0">
                <a:latin typeface="Times New Roman"/>
                <a:ea typeface="+mn-lt"/>
                <a:cs typeface="+mn-lt"/>
              </a:rPr>
              <a:t>An associated displaced tuberosity fracture or a fracture of the neck of the humerus.</a:t>
            </a:r>
            <a:endParaRPr lang="en-US" sz="2000">
              <a:latin typeface="Times New Roman"/>
              <a:cs typeface="Calibri"/>
            </a:endParaRPr>
          </a:p>
        </p:txBody>
      </p:sp>
    </p:spTree>
    <p:extLst>
      <p:ext uri="{BB962C8B-B14F-4D97-AF65-F5344CB8AC3E}">
        <p14:creationId xmlns:p14="http://schemas.microsoft.com/office/powerpoint/2010/main" val="20876822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5EF17487-C386-4F99-B5EB-4FD3DF4236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Shape 65">
            <a:extLst>
              <a:ext uri="{FF2B5EF4-FFF2-40B4-BE49-F238E27FC236}">
                <a16:creationId xmlns:a16="http://schemas.microsoft.com/office/drawing/2014/main" id="{A0DE92DF-4769-4DE9-93FD-EE312718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bg2">
              <a:alpha val="50000"/>
            </a:schemeClr>
          </a:solidFill>
          <a:ln w="32707" cap="flat">
            <a:noFill/>
            <a:prstDash val="solid"/>
            <a:miter/>
          </a:ln>
        </p:spPr>
        <p:txBody>
          <a:bodyPr wrap="square" rtlCol="0" anchor="ctr">
            <a:noAutofit/>
          </a:bodyPr>
          <a:lstStyle/>
          <a:p>
            <a:endParaRPr lang="en-US">
              <a:solidFill>
                <a:schemeClr val="tx1"/>
              </a:solidFill>
            </a:endParaRPr>
          </a:p>
        </p:txBody>
      </p:sp>
      <p:sp>
        <p:nvSpPr>
          <p:cNvPr id="2" name="Title 1">
            <a:extLst>
              <a:ext uri="{FF2B5EF4-FFF2-40B4-BE49-F238E27FC236}">
                <a16:creationId xmlns:a16="http://schemas.microsoft.com/office/drawing/2014/main" id="{2DD01CE6-6117-0143-1040-9CF7D3D96FB1}"/>
              </a:ext>
            </a:extLst>
          </p:cNvPr>
          <p:cNvSpPr>
            <a:spLocks noGrp="1"/>
          </p:cNvSpPr>
          <p:nvPr>
            <p:ph type="title"/>
          </p:nvPr>
        </p:nvSpPr>
        <p:spPr>
          <a:xfrm>
            <a:off x="1137967" y="841389"/>
            <a:ext cx="4881832" cy="1602604"/>
          </a:xfrm>
        </p:spPr>
        <p:txBody>
          <a:bodyPr>
            <a:normAutofit/>
          </a:bodyPr>
          <a:lstStyle/>
          <a:p>
            <a:r>
              <a:rPr lang="en-US">
                <a:latin typeface="Times New Roman"/>
                <a:cs typeface="Times New Roman"/>
              </a:rPr>
              <a:t>Surgical procedures done are -</a:t>
            </a:r>
          </a:p>
          <a:p>
            <a:endParaRPr lang="en-US">
              <a:cs typeface="Calibri Light"/>
            </a:endParaRPr>
          </a:p>
        </p:txBody>
      </p:sp>
      <p:sp>
        <p:nvSpPr>
          <p:cNvPr id="56" name="Content Placeholder 2">
            <a:extLst>
              <a:ext uri="{FF2B5EF4-FFF2-40B4-BE49-F238E27FC236}">
                <a16:creationId xmlns:a16="http://schemas.microsoft.com/office/drawing/2014/main" id="{E273F7B2-E566-FE50-1007-1E708A891954}"/>
              </a:ext>
            </a:extLst>
          </p:cNvPr>
          <p:cNvSpPr>
            <a:spLocks noGrp="1"/>
          </p:cNvSpPr>
          <p:nvPr>
            <p:ph idx="1"/>
          </p:nvPr>
        </p:nvSpPr>
        <p:spPr>
          <a:xfrm>
            <a:off x="1137967" y="2069199"/>
            <a:ext cx="5208402" cy="4038490"/>
          </a:xfrm>
        </p:spPr>
        <p:txBody>
          <a:bodyPr vert="horz" lIns="91440" tIns="45720" rIns="91440" bIns="45720" rtlCol="0">
            <a:normAutofit/>
          </a:bodyPr>
          <a:lstStyle/>
          <a:p>
            <a:pPr marL="0" indent="0">
              <a:buNone/>
            </a:pPr>
            <a:endParaRPr lang="en-US" sz="2000">
              <a:latin typeface="Times New Roman"/>
              <a:ea typeface="+mn-lt"/>
              <a:cs typeface="+mn-lt"/>
            </a:endParaRPr>
          </a:p>
          <a:p>
            <a:r>
              <a:rPr lang="en-US" sz="2000">
                <a:latin typeface="Times New Roman"/>
                <a:ea typeface="+mn-lt"/>
                <a:cs typeface="+mn-lt"/>
              </a:rPr>
              <a:t>Arthroscopic Bankart repair - simple labral tears</a:t>
            </a:r>
            <a:endParaRPr lang="en-US" sz="2000">
              <a:latin typeface="Times New Roman"/>
              <a:cs typeface="Calibri"/>
            </a:endParaRPr>
          </a:p>
          <a:p>
            <a:r>
              <a:rPr lang="en-US" sz="2000">
                <a:latin typeface="Times New Roman"/>
                <a:ea typeface="+mn-lt"/>
                <a:cs typeface="+mn-lt"/>
              </a:rPr>
              <a:t>Open or arthroscopic capsular repair - If the inferior capsule is avulsed from the humeral side (i.e., an HAGL lesion)</a:t>
            </a:r>
          </a:p>
          <a:p>
            <a:r>
              <a:rPr lang="en-US" sz="2000">
                <a:latin typeface="Times New Roman"/>
                <a:ea typeface="+mn-lt"/>
                <a:cs typeface="+mn-lt"/>
              </a:rPr>
              <a:t>Capsular plication - multidirectional instability</a:t>
            </a:r>
          </a:p>
          <a:p>
            <a:r>
              <a:rPr lang="en-US" sz="2000">
                <a:latin typeface="Times New Roman"/>
                <a:ea typeface="+mn-lt"/>
                <a:cs typeface="+mn-lt"/>
              </a:rPr>
              <a:t>Bristow procedure involves transferring the tip of the coracoid.</a:t>
            </a:r>
            <a:endParaRPr lang="en-US" sz="2000">
              <a:latin typeface="Calibri"/>
              <a:cs typeface="Calibri"/>
            </a:endParaRPr>
          </a:p>
        </p:txBody>
      </p:sp>
      <p:pic>
        <p:nvPicPr>
          <p:cNvPr id="4" name="Picture 4" descr="A picture containing mollusk, invertebrate, oyster, different&#10;&#10;Description automatically generated">
            <a:extLst>
              <a:ext uri="{FF2B5EF4-FFF2-40B4-BE49-F238E27FC236}">
                <a16:creationId xmlns:a16="http://schemas.microsoft.com/office/drawing/2014/main" id="{6BA144C1-2D86-5A66-9C98-B8C3EC1AAF59}"/>
              </a:ext>
            </a:extLst>
          </p:cNvPr>
          <p:cNvPicPr>
            <a:picLocks noChangeAspect="1"/>
          </p:cNvPicPr>
          <p:nvPr/>
        </p:nvPicPr>
        <p:blipFill rotWithShape="1">
          <a:blip r:embed="rId2"/>
          <a:srcRect t="26820" r="-2" b="7642"/>
          <a:stretch/>
        </p:blipFill>
        <p:spPr>
          <a:xfrm>
            <a:off x="6839251" y="901"/>
            <a:ext cx="5451490" cy="3275954"/>
          </a:xfrm>
          <a:prstGeom prst="rect">
            <a:avLst/>
          </a:prstGeom>
        </p:spPr>
      </p:pic>
      <p:pic>
        <p:nvPicPr>
          <p:cNvPr id="5" name="Picture 5" descr="Diagram&#10;&#10;Description automatically generated">
            <a:extLst>
              <a:ext uri="{FF2B5EF4-FFF2-40B4-BE49-F238E27FC236}">
                <a16:creationId xmlns:a16="http://schemas.microsoft.com/office/drawing/2014/main" id="{0C210286-CACD-FD98-94B7-749A4E5C191F}"/>
              </a:ext>
            </a:extLst>
          </p:cNvPr>
          <p:cNvPicPr>
            <a:picLocks noChangeAspect="1"/>
          </p:cNvPicPr>
          <p:nvPr/>
        </p:nvPicPr>
        <p:blipFill rotWithShape="1">
          <a:blip r:embed="rId3" cstate="print"/>
          <a:srcRect t="14925" r="-2" b="20683"/>
          <a:stretch/>
        </p:blipFill>
        <p:spPr>
          <a:xfrm>
            <a:off x="6542369" y="3728016"/>
            <a:ext cx="5649411" cy="2909793"/>
          </a:xfrm>
          <a:prstGeom prst="rect">
            <a:avLst/>
          </a:prstGeom>
        </p:spPr>
      </p:pic>
    </p:spTree>
    <p:extLst>
      <p:ext uri="{BB962C8B-B14F-4D97-AF65-F5344CB8AC3E}">
        <p14:creationId xmlns:p14="http://schemas.microsoft.com/office/powerpoint/2010/main" val="22555468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AB43E7DC-5101-4E7C-ADB5-596311F53D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1B8BCA7A-6464-4C53-A572-89B2B3C2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10976177 w 12192000"/>
              <a:gd name="connsiteY3" fmla="*/ 6858000 h 6858000"/>
              <a:gd name="connsiteX4" fmla="*/ 10997120 w 12192000"/>
              <a:gd name="connsiteY4" fmla="*/ 6851980 h 6858000"/>
              <a:gd name="connsiteX5" fmla="*/ 12094512 w 12192000"/>
              <a:gd name="connsiteY5" fmla="*/ 6315404 h 6858000"/>
              <a:gd name="connsiteX6" fmla="*/ 12191999 w 12192000"/>
              <a:gd name="connsiteY6" fmla="*/ 6239611 h 6858000"/>
              <a:gd name="connsiteX7" fmla="*/ 12191999 w 12192000"/>
              <a:gd name="connsiteY7" fmla="*/ 1104399 h 6858000"/>
              <a:gd name="connsiteX8" fmla="*/ 11979198 w 12192000"/>
              <a:gd name="connsiteY8" fmla="*/ 1051011 h 6858000"/>
              <a:gd name="connsiteX9" fmla="*/ 11742378 w 12192000"/>
              <a:gd name="connsiteY9" fmla="*/ 986227 h 6858000"/>
              <a:gd name="connsiteX10" fmla="*/ 12063968 w 12192000"/>
              <a:gd name="connsiteY10" fmla="*/ 729780 h 6858000"/>
              <a:gd name="connsiteX11" fmla="*/ 11572835 w 12192000"/>
              <a:gd name="connsiteY11" fmla="*/ 670151 h 6858000"/>
              <a:gd name="connsiteX12" fmla="*/ 11524844 w 12192000"/>
              <a:gd name="connsiteY12" fmla="*/ 671946 h 6858000"/>
              <a:gd name="connsiteX13" fmla="*/ 10560518 w 12192000"/>
              <a:gd name="connsiteY13" fmla="*/ 632492 h 6858000"/>
              <a:gd name="connsiteX14" fmla="*/ 9178169 w 12192000"/>
              <a:gd name="connsiteY14" fmla="*/ 501577 h 6858000"/>
              <a:gd name="connsiteX15" fmla="*/ 8033984 w 12192000"/>
              <a:gd name="connsiteY15" fmla="*/ 423121 h 6858000"/>
              <a:gd name="connsiteX16" fmla="*/ 6815795 w 12192000"/>
              <a:gd name="connsiteY16" fmla="*/ 270688 h 6858000"/>
              <a:gd name="connsiteX17" fmla="*/ 6757489 w 12192000"/>
              <a:gd name="connsiteY17" fmla="*/ 260880 h 6858000"/>
              <a:gd name="connsiteX18" fmla="*/ 6703217 w 12192000"/>
              <a:gd name="connsiteY18" fmla="*/ 290416 h 6858000"/>
              <a:gd name="connsiteX19" fmla="*/ 7005521 w 12192000"/>
              <a:gd name="connsiteY19" fmla="*/ 401154 h 6858000"/>
              <a:gd name="connsiteX20" fmla="*/ 6532779 w 12192000"/>
              <a:gd name="connsiteY20" fmla="*/ 342871 h 6858000"/>
              <a:gd name="connsiteX21" fmla="*/ 6524704 w 12192000"/>
              <a:gd name="connsiteY21" fmla="*/ 380529 h 6858000"/>
              <a:gd name="connsiteX22" fmla="*/ 7061587 w 12192000"/>
              <a:gd name="connsiteY22" fmla="*/ 523098 h 6858000"/>
              <a:gd name="connsiteX23" fmla="*/ 7013594 w 12192000"/>
              <a:gd name="connsiteY23" fmla="*/ 545070 h 6858000"/>
              <a:gd name="connsiteX24" fmla="*/ 6728335 w 12192000"/>
              <a:gd name="connsiteY24" fmla="*/ 489924 h 6858000"/>
              <a:gd name="connsiteX25" fmla="*/ 6670923 w 12192000"/>
              <a:gd name="connsiteY25" fmla="*/ 504270 h 6858000"/>
              <a:gd name="connsiteX26" fmla="*/ 6699180 w 12192000"/>
              <a:gd name="connsiteY26" fmla="*/ 571069 h 6858000"/>
              <a:gd name="connsiteX27" fmla="*/ 6822972 w 12192000"/>
              <a:gd name="connsiteY27" fmla="*/ 597073 h 6858000"/>
              <a:gd name="connsiteX28" fmla="*/ 7015839 w 12192000"/>
              <a:gd name="connsiteY28" fmla="*/ 753992 h 6858000"/>
              <a:gd name="connsiteX29" fmla="*/ 6723848 w 12192000"/>
              <a:gd name="connsiteY29" fmla="*/ 735160 h 6858000"/>
              <a:gd name="connsiteX30" fmla="*/ 6672268 w 12192000"/>
              <a:gd name="connsiteY30" fmla="*/ 773268 h 6858000"/>
              <a:gd name="connsiteX31" fmla="*/ 6652532 w 12192000"/>
              <a:gd name="connsiteY31" fmla="*/ 822585 h 6858000"/>
              <a:gd name="connsiteX32" fmla="*/ 6539505 w 12192000"/>
              <a:gd name="connsiteY32" fmla="*/ 863382 h 6858000"/>
              <a:gd name="connsiteX33" fmla="*/ 6717122 w 12192000"/>
              <a:gd name="connsiteY33" fmla="*/ 909114 h 6858000"/>
              <a:gd name="connsiteX34" fmla="*/ 6527397 w 12192000"/>
              <a:gd name="connsiteY34" fmla="*/ 909114 h 6858000"/>
              <a:gd name="connsiteX35" fmla="*/ 6309411 w 12192000"/>
              <a:gd name="connsiteY35" fmla="*/ 877731 h 6858000"/>
              <a:gd name="connsiteX36" fmla="*/ 6077077 w 12192000"/>
              <a:gd name="connsiteY36" fmla="*/ 887593 h 6858000"/>
              <a:gd name="connsiteX37" fmla="*/ 6076642 w 12192000"/>
              <a:gd name="connsiteY37" fmla="*/ 887537 h 6858000"/>
              <a:gd name="connsiteX38" fmla="*/ 6032390 w 12192000"/>
              <a:gd name="connsiteY38" fmla="*/ 898600 h 6858000"/>
              <a:gd name="connsiteX39" fmla="*/ 6008536 w 12192000"/>
              <a:gd name="connsiteY39" fmla="*/ 914503 h 6858000"/>
              <a:gd name="connsiteX40" fmla="*/ 5944926 w 12192000"/>
              <a:gd name="connsiteY40" fmla="*/ 922454 h 6858000"/>
              <a:gd name="connsiteX41" fmla="*/ 5929023 w 12192000"/>
              <a:gd name="connsiteY41" fmla="*/ 954259 h 6858000"/>
              <a:gd name="connsiteX42" fmla="*/ 5938641 w 12192000"/>
              <a:gd name="connsiteY42" fmla="*/ 983356 h 6858000"/>
              <a:gd name="connsiteX43" fmla="*/ 5941380 w 12192000"/>
              <a:gd name="connsiteY43" fmla="*/ 994243 h 6858000"/>
              <a:gd name="connsiteX44" fmla="*/ 6022639 w 12192000"/>
              <a:gd name="connsiteY44" fmla="*/ 1012399 h 6858000"/>
              <a:gd name="connsiteX45" fmla="*/ 6620687 w 12192000"/>
              <a:gd name="connsiteY45" fmla="*/ 1222947 h 6858000"/>
              <a:gd name="connsiteX46" fmla="*/ 6557895 w 12192000"/>
              <a:gd name="connsiteY46" fmla="*/ 1308577 h 6858000"/>
              <a:gd name="connsiteX47" fmla="*/ 6815348 w 12192000"/>
              <a:gd name="connsiteY47" fmla="*/ 1401831 h 6858000"/>
              <a:gd name="connsiteX48" fmla="*/ 6878591 w 12192000"/>
              <a:gd name="connsiteY48" fmla="*/ 1494187 h 6858000"/>
              <a:gd name="connsiteX49" fmla="*/ 6799202 w 12192000"/>
              <a:gd name="connsiteY49" fmla="*/ 1486118 h 6858000"/>
              <a:gd name="connsiteX50" fmla="*/ 6731027 w 12192000"/>
              <a:gd name="connsiteY50" fmla="*/ 1503602 h 6858000"/>
              <a:gd name="connsiteX51" fmla="*/ 6759282 w 12192000"/>
              <a:gd name="connsiteY51" fmla="*/ 1621067 h 6858000"/>
              <a:gd name="connsiteX52" fmla="*/ 7123035 w 12192000"/>
              <a:gd name="connsiteY52" fmla="*/ 1772603 h 6858000"/>
              <a:gd name="connsiteX53" fmla="*/ 7155777 w 12192000"/>
              <a:gd name="connsiteY53" fmla="*/ 1821919 h 6858000"/>
              <a:gd name="connsiteX54" fmla="*/ 7112270 w 12192000"/>
              <a:gd name="connsiteY54" fmla="*/ 1856890 h 6858000"/>
              <a:gd name="connsiteX55" fmla="*/ 6994755 w 12192000"/>
              <a:gd name="connsiteY55" fmla="*/ 1874821 h 6858000"/>
              <a:gd name="connsiteX56" fmla="*/ 7159364 w 12192000"/>
              <a:gd name="connsiteY56" fmla="*/ 2042948 h 6858000"/>
              <a:gd name="connsiteX57" fmla="*/ 7219467 w 12192000"/>
              <a:gd name="connsiteY57" fmla="*/ 2089573 h 6858000"/>
              <a:gd name="connsiteX58" fmla="*/ 7322179 w 12192000"/>
              <a:gd name="connsiteY58" fmla="*/ 2161756 h 6858000"/>
              <a:gd name="connsiteX59" fmla="*/ 7323974 w 12192000"/>
              <a:gd name="connsiteY59" fmla="*/ 2183724 h 6858000"/>
              <a:gd name="connsiteX60" fmla="*/ 7184034 w 12192000"/>
              <a:gd name="connsiteY60" fmla="*/ 2261285 h 6858000"/>
              <a:gd name="connsiteX61" fmla="*/ 6931516 w 12192000"/>
              <a:gd name="connsiteY61" fmla="*/ 2240212 h 6858000"/>
              <a:gd name="connsiteX62" fmla="*/ 7304686 w 12192000"/>
              <a:gd name="connsiteY62" fmla="*/ 2355883 h 6858000"/>
              <a:gd name="connsiteX63" fmla="*/ 6096813 w 12192000"/>
              <a:gd name="connsiteY63" fmla="*/ 2080160 h 6858000"/>
              <a:gd name="connsiteX64" fmla="*/ 6173959 w 12192000"/>
              <a:gd name="connsiteY64" fmla="*/ 2152340 h 6858000"/>
              <a:gd name="connsiteX65" fmla="*/ 6596469 w 12192000"/>
              <a:gd name="connsiteY65" fmla="*/ 2342432 h 6858000"/>
              <a:gd name="connsiteX66" fmla="*/ 6716224 w 12192000"/>
              <a:gd name="connsiteY66" fmla="*/ 2461690 h 6858000"/>
              <a:gd name="connsiteX67" fmla="*/ 6841810 w 12192000"/>
              <a:gd name="connsiteY67" fmla="*/ 2527594 h 6858000"/>
              <a:gd name="connsiteX68" fmla="*/ 7018080 w 12192000"/>
              <a:gd name="connsiteY68" fmla="*/ 2526249 h 6858000"/>
              <a:gd name="connsiteX69" fmla="*/ 7143217 w 12192000"/>
              <a:gd name="connsiteY69" fmla="*/ 2627573 h 6858000"/>
              <a:gd name="connsiteX70" fmla="*/ 7012697 w 12192000"/>
              <a:gd name="connsiteY70" fmla="*/ 2649094 h 6858000"/>
              <a:gd name="connsiteX71" fmla="*/ 6859752 w 12192000"/>
              <a:gd name="connsiteY71" fmla="*/ 2632505 h 6858000"/>
              <a:gd name="connsiteX72" fmla="*/ 6529636 w 12192000"/>
              <a:gd name="connsiteY72" fmla="*/ 2637883 h 6858000"/>
              <a:gd name="connsiteX73" fmla="*/ 6340360 w 12192000"/>
              <a:gd name="connsiteY73" fmla="*/ 2657610 h 6858000"/>
              <a:gd name="connsiteX74" fmla="*/ 5905294 w 12192000"/>
              <a:gd name="connsiteY74" fmla="*/ 2623984 h 6858000"/>
              <a:gd name="connsiteX75" fmla="*/ 5930860 w 12192000"/>
              <a:gd name="connsiteY75" fmla="*/ 2710066 h 6858000"/>
              <a:gd name="connsiteX76" fmla="*/ 5914710 w 12192000"/>
              <a:gd name="connsiteY76" fmla="*/ 2784935 h 6858000"/>
              <a:gd name="connsiteX77" fmla="*/ 5908433 w 12192000"/>
              <a:gd name="connsiteY77" fmla="*/ 2947683 h 6858000"/>
              <a:gd name="connsiteX78" fmla="*/ 5912470 w 12192000"/>
              <a:gd name="connsiteY78" fmla="*/ 2974134 h 6858000"/>
              <a:gd name="connsiteX79" fmla="*/ 5815141 w 12192000"/>
              <a:gd name="connsiteY79" fmla="*/ 2991171 h 6858000"/>
              <a:gd name="connsiteX80" fmla="*/ 6395082 w 12192000"/>
              <a:gd name="connsiteY80" fmla="*/ 3329661 h 6858000"/>
              <a:gd name="connsiteX81" fmla="*/ 6007557 w 12192000"/>
              <a:gd name="connsiteY81" fmla="*/ 3243581 h 6858000"/>
              <a:gd name="connsiteX82" fmla="*/ 5955079 w 12192000"/>
              <a:gd name="connsiteY82" fmla="*/ 3385704 h 6858000"/>
              <a:gd name="connsiteX83" fmla="*/ 6137180 w 12192000"/>
              <a:gd name="connsiteY83" fmla="*/ 3512133 h 6858000"/>
              <a:gd name="connsiteX84" fmla="*/ 6204457 w 12192000"/>
              <a:gd name="connsiteY84" fmla="*/ 3762302 h 6858000"/>
              <a:gd name="connsiteX85" fmla="*/ 6171716 w 12192000"/>
              <a:gd name="connsiteY85" fmla="*/ 3990952 h 6858000"/>
              <a:gd name="connsiteX86" fmla="*/ 6093674 w 12192000"/>
              <a:gd name="connsiteY86" fmla="*/ 4063580 h 6858000"/>
              <a:gd name="connsiteX87" fmla="*/ 5980645 w 12192000"/>
              <a:gd name="connsiteY87" fmla="*/ 4194045 h 6858000"/>
              <a:gd name="connsiteX88" fmla="*/ 5910676 w 12192000"/>
              <a:gd name="connsiteY88" fmla="*/ 4274743 h 6858000"/>
              <a:gd name="connsiteX89" fmla="*/ 5667577 w 12192000"/>
              <a:gd name="connsiteY89" fmla="*/ 4243362 h 6858000"/>
              <a:gd name="connsiteX90" fmla="*/ 5991859 w 12192000"/>
              <a:gd name="connsiteY90" fmla="*/ 4448252 h 6858000"/>
              <a:gd name="connsiteX91" fmla="*/ 5729024 w 12192000"/>
              <a:gd name="connsiteY91" fmla="*/ 4422695 h 6858000"/>
              <a:gd name="connsiteX92" fmla="*/ 5643357 w 12192000"/>
              <a:gd name="connsiteY92" fmla="*/ 4437041 h 6858000"/>
              <a:gd name="connsiteX93" fmla="*/ 5692243 w 12192000"/>
              <a:gd name="connsiteY93" fmla="*/ 4503395 h 6858000"/>
              <a:gd name="connsiteX94" fmla="*/ 5885111 w 12192000"/>
              <a:gd name="connsiteY94" fmla="*/ 4615926 h 6858000"/>
              <a:gd name="connsiteX95" fmla="*/ 6282503 w 12192000"/>
              <a:gd name="connsiteY95" fmla="*/ 4920793 h 6858000"/>
              <a:gd name="connsiteX96" fmla="*/ 5897668 w 12192000"/>
              <a:gd name="connsiteY96" fmla="*/ 4780915 h 6858000"/>
              <a:gd name="connsiteX97" fmla="*/ 6303132 w 12192000"/>
              <a:gd name="connsiteY97" fmla="*/ 5094297 h 6858000"/>
              <a:gd name="connsiteX98" fmla="*/ 6393287 w 12192000"/>
              <a:gd name="connsiteY98" fmla="*/ 5198310 h 6858000"/>
              <a:gd name="connsiteX99" fmla="*/ 6575386 w 12192000"/>
              <a:gd name="connsiteY99" fmla="*/ 5456548 h 6858000"/>
              <a:gd name="connsiteX100" fmla="*/ 6566415 w 12192000"/>
              <a:gd name="connsiteY100" fmla="*/ 5485690 h 6858000"/>
              <a:gd name="connsiteX101" fmla="*/ 6356059 w 12192000"/>
              <a:gd name="connsiteY101" fmla="*/ 5443995 h 6858000"/>
              <a:gd name="connsiteX102" fmla="*/ 6628762 w 12192000"/>
              <a:gd name="connsiteY102" fmla="*/ 5660990 h 6858000"/>
              <a:gd name="connsiteX103" fmla="*/ 6910436 w 12192000"/>
              <a:gd name="connsiteY103" fmla="*/ 5827767 h 6858000"/>
              <a:gd name="connsiteX104" fmla="*/ 6710393 w 12192000"/>
              <a:gd name="connsiteY104" fmla="*/ 5802214 h 6858000"/>
              <a:gd name="connsiteX105" fmla="*/ 6435448 w 12192000"/>
              <a:gd name="connsiteY105" fmla="*/ 5706719 h 6858000"/>
              <a:gd name="connsiteX106" fmla="*/ 6339913 w 12192000"/>
              <a:gd name="connsiteY106" fmla="*/ 5742586 h 6858000"/>
              <a:gd name="connsiteX107" fmla="*/ 6600503 w 12192000"/>
              <a:gd name="connsiteY107" fmla="*/ 5900398 h 6858000"/>
              <a:gd name="connsiteX108" fmla="*/ 6749863 w 12192000"/>
              <a:gd name="connsiteY108" fmla="*/ 5973478 h 6858000"/>
              <a:gd name="connsiteX109" fmla="*/ 6809515 w 12192000"/>
              <a:gd name="connsiteY109" fmla="*/ 6029519 h 6858000"/>
              <a:gd name="connsiteX110" fmla="*/ 6979954 w 12192000"/>
              <a:gd name="connsiteY110" fmla="*/ 6229474 h 6858000"/>
              <a:gd name="connsiteX111" fmla="*/ 7480509 w 12192000"/>
              <a:gd name="connsiteY111" fmla="*/ 6447812 h 6858000"/>
              <a:gd name="connsiteX112" fmla="*/ 7948764 w 12192000"/>
              <a:gd name="connsiteY112" fmla="*/ 6719056 h 6858000"/>
              <a:gd name="connsiteX113" fmla="*/ 8221244 w 12192000"/>
              <a:gd name="connsiteY113" fmla="*/ 6848868 h 6858000"/>
              <a:gd name="connsiteX114" fmla="*/ 8242921 w 12192000"/>
              <a:gd name="connsiteY114" fmla="*/ 6858000 h 6858000"/>
              <a:gd name="connsiteX115" fmla="*/ 0 w 12192000"/>
              <a:gd name="connsiteY1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2192000" h="6858000">
                <a:moveTo>
                  <a:pt x="0" y="0"/>
                </a:moveTo>
                <a:lnTo>
                  <a:pt x="12192000" y="0"/>
                </a:lnTo>
                <a:lnTo>
                  <a:pt x="12192000" y="6858000"/>
                </a:lnTo>
                <a:lnTo>
                  <a:pt x="10976177" y="6858000"/>
                </a:lnTo>
                <a:lnTo>
                  <a:pt x="10997120" y="6851980"/>
                </a:lnTo>
                <a:cubicBezTo>
                  <a:pt x="11372760" y="6734361"/>
                  <a:pt x="11757137" y="6563389"/>
                  <a:pt x="12094512" y="6315404"/>
                </a:cubicBezTo>
                <a:lnTo>
                  <a:pt x="12191999" y="6239611"/>
                </a:lnTo>
                <a:lnTo>
                  <a:pt x="12191999" y="1104399"/>
                </a:lnTo>
                <a:lnTo>
                  <a:pt x="11979198" y="1051011"/>
                </a:lnTo>
                <a:cubicBezTo>
                  <a:pt x="11902836" y="1030275"/>
                  <a:pt x="11824681" y="1008195"/>
                  <a:pt x="11742378" y="986227"/>
                </a:cubicBezTo>
                <a:cubicBezTo>
                  <a:pt x="11843295" y="875936"/>
                  <a:pt x="12022257" y="888939"/>
                  <a:pt x="12063968" y="729780"/>
                </a:cubicBezTo>
                <a:cubicBezTo>
                  <a:pt x="11901155" y="688534"/>
                  <a:pt x="11729822" y="735611"/>
                  <a:pt x="11572835" y="670151"/>
                </a:cubicBezTo>
                <a:cubicBezTo>
                  <a:pt x="11559381" y="664325"/>
                  <a:pt x="11540990" y="670151"/>
                  <a:pt x="11524844" y="671946"/>
                </a:cubicBezTo>
                <a:cubicBezTo>
                  <a:pt x="11201459" y="706916"/>
                  <a:pt x="10879418" y="676432"/>
                  <a:pt x="10560518" y="632492"/>
                </a:cubicBezTo>
                <a:cubicBezTo>
                  <a:pt x="10101230" y="569728"/>
                  <a:pt x="9640146" y="529825"/>
                  <a:pt x="9178169" y="501577"/>
                </a:cubicBezTo>
                <a:cubicBezTo>
                  <a:pt x="8796475" y="478266"/>
                  <a:pt x="8413886" y="467955"/>
                  <a:pt x="8033984" y="423121"/>
                </a:cubicBezTo>
                <a:cubicBezTo>
                  <a:pt x="7627624" y="375150"/>
                  <a:pt x="7221712" y="320901"/>
                  <a:pt x="6815795" y="270688"/>
                </a:cubicBezTo>
                <a:cubicBezTo>
                  <a:pt x="6797407" y="268446"/>
                  <a:pt x="6777110" y="261384"/>
                  <a:pt x="6757489" y="260880"/>
                </a:cubicBezTo>
                <a:cubicBezTo>
                  <a:pt x="6737867" y="260376"/>
                  <a:pt x="6718916" y="266430"/>
                  <a:pt x="6703217" y="290416"/>
                </a:cubicBezTo>
                <a:cubicBezTo>
                  <a:pt x="6786642" y="353629"/>
                  <a:pt x="6892941" y="329867"/>
                  <a:pt x="7005521" y="401154"/>
                </a:cubicBezTo>
                <a:cubicBezTo>
                  <a:pt x="6822525" y="378735"/>
                  <a:pt x="6677649" y="360801"/>
                  <a:pt x="6532779" y="342871"/>
                </a:cubicBezTo>
                <a:cubicBezTo>
                  <a:pt x="6530087" y="355424"/>
                  <a:pt x="6527397" y="367976"/>
                  <a:pt x="6524704" y="380529"/>
                </a:cubicBezTo>
                <a:cubicBezTo>
                  <a:pt x="6709945" y="406980"/>
                  <a:pt x="6881280" y="475126"/>
                  <a:pt x="7061587" y="523098"/>
                </a:cubicBezTo>
                <a:cubicBezTo>
                  <a:pt x="7044990" y="552691"/>
                  <a:pt x="7028398" y="546862"/>
                  <a:pt x="7013594" y="545070"/>
                </a:cubicBezTo>
                <a:cubicBezTo>
                  <a:pt x="6917162" y="533412"/>
                  <a:pt x="6820730" y="521755"/>
                  <a:pt x="6728335" y="489924"/>
                </a:cubicBezTo>
                <a:cubicBezTo>
                  <a:pt x="6707702" y="482748"/>
                  <a:pt x="6682583" y="482748"/>
                  <a:pt x="6670923" y="504270"/>
                </a:cubicBezTo>
                <a:cubicBezTo>
                  <a:pt x="6654326" y="534757"/>
                  <a:pt x="6678097" y="554484"/>
                  <a:pt x="6699180" y="571069"/>
                </a:cubicBezTo>
                <a:cubicBezTo>
                  <a:pt x="6735959" y="599764"/>
                  <a:pt x="6780362" y="591695"/>
                  <a:pt x="6822972" y="597073"/>
                </a:cubicBezTo>
                <a:cubicBezTo>
                  <a:pt x="6936448" y="610972"/>
                  <a:pt x="6990720" y="654460"/>
                  <a:pt x="7015839" y="753992"/>
                </a:cubicBezTo>
                <a:cubicBezTo>
                  <a:pt x="6916264" y="713640"/>
                  <a:pt x="6820280" y="763407"/>
                  <a:pt x="6723848" y="735160"/>
                </a:cubicBezTo>
                <a:cubicBezTo>
                  <a:pt x="6698731" y="727988"/>
                  <a:pt x="6658813" y="738747"/>
                  <a:pt x="6672268" y="773268"/>
                </a:cubicBezTo>
                <a:cubicBezTo>
                  <a:pt x="6684828" y="805550"/>
                  <a:pt x="6726540" y="828861"/>
                  <a:pt x="6652532" y="822585"/>
                </a:cubicBezTo>
                <a:cubicBezTo>
                  <a:pt x="6599609" y="818101"/>
                  <a:pt x="6495999" y="854418"/>
                  <a:pt x="6539505" y="863382"/>
                </a:cubicBezTo>
                <a:cubicBezTo>
                  <a:pt x="6594225" y="874593"/>
                  <a:pt x="6647600" y="890733"/>
                  <a:pt x="6717122" y="909114"/>
                </a:cubicBezTo>
                <a:cubicBezTo>
                  <a:pt x="6640423" y="939151"/>
                  <a:pt x="6585254" y="932874"/>
                  <a:pt x="6527397" y="909114"/>
                </a:cubicBezTo>
                <a:cubicBezTo>
                  <a:pt x="6457427" y="880419"/>
                  <a:pt x="6366375" y="845451"/>
                  <a:pt x="6309411" y="877731"/>
                </a:cubicBezTo>
                <a:cubicBezTo>
                  <a:pt x="6224192" y="926151"/>
                  <a:pt x="6153325" y="895663"/>
                  <a:pt x="6077077" y="887593"/>
                </a:cubicBezTo>
                <a:lnTo>
                  <a:pt x="6076642" y="887537"/>
                </a:lnTo>
                <a:lnTo>
                  <a:pt x="6032390" y="898600"/>
                </a:lnTo>
                <a:cubicBezTo>
                  <a:pt x="6023409" y="901866"/>
                  <a:pt x="6017756" y="911989"/>
                  <a:pt x="6008536" y="914503"/>
                </a:cubicBezTo>
                <a:cubicBezTo>
                  <a:pt x="5987921" y="920125"/>
                  <a:pt x="5964038" y="912898"/>
                  <a:pt x="5944926" y="922454"/>
                </a:cubicBezTo>
                <a:cubicBezTo>
                  <a:pt x="5934324" y="927755"/>
                  <a:pt x="5934324" y="943657"/>
                  <a:pt x="5929023" y="954259"/>
                </a:cubicBezTo>
                <a:cubicBezTo>
                  <a:pt x="5933305" y="967105"/>
                  <a:pt x="5936344" y="975942"/>
                  <a:pt x="5938641" y="983356"/>
                </a:cubicBezTo>
                <a:lnTo>
                  <a:pt x="5941380" y="994243"/>
                </a:lnTo>
                <a:lnTo>
                  <a:pt x="6022639" y="1012399"/>
                </a:lnTo>
                <a:cubicBezTo>
                  <a:pt x="6231931" y="1059643"/>
                  <a:pt x="6435672" y="1112210"/>
                  <a:pt x="6620687" y="1222947"/>
                </a:cubicBezTo>
                <a:cubicBezTo>
                  <a:pt x="6604990" y="1244018"/>
                  <a:pt x="6525153" y="1304094"/>
                  <a:pt x="6557895" y="1308577"/>
                </a:cubicBezTo>
                <a:cubicBezTo>
                  <a:pt x="6649842" y="1321581"/>
                  <a:pt x="6731472" y="1365517"/>
                  <a:pt x="6815348" y="1401831"/>
                </a:cubicBezTo>
                <a:cubicBezTo>
                  <a:pt x="6851679" y="1417523"/>
                  <a:pt x="6895633" y="1438147"/>
                  <a:pt x="6878591" y="1494187"/>
                </a:cubicBezTo>
                <a:cubicBezTo>
                  <a:pt x="6847640" y="1509878"/>
                  <a:pt x="6824766" y="1487911"/>
                  <a:pt x="6799202" y="1486118"/>
                </a:cubicBezTo>
                <a:cubicBezTo>
                  <a:pt x="6773186" y="1484326"/>
                  <a:pt x="6714877" y="1495981"/>
                  <a:pt x="6731027" y="1503602"/>
                </a:cubicBezTo>
                <a:cubicBezTo>
                  <a:pt x="6804583" y="1538124"/>
                  <a:pt x="6672268" y="1621067"/>
                  <a:pt x="6759282" y="1621067"/>
                </a:cubicBezTo>
                <a:cubicBezTo>
                  <a:pt x="6905053" y="1621514"/>
                  <a:pt x="6982647" y="1768566"/>
                  <a:pt x="7123035" y="1772603"/>
                </a:cubicBezTo>
                <a:cubicBezTo>
                  <a:pt x="7145459" y="1773049"/>
                  <a:pt x="7156224" y="1799053"/>
                  <a:pt x="7155777" y="1821919"/>
                </a:cubicBezTo>
                <a:cubicBezTo>
                  <a:pt x="7155777" y="1849268"/>
                  <a:pt x="7135144" y="1854199"/>
                  <a:pt x="7112270" y="1856890"/>
                </a:cubicBezTo>
                <a:cubicBezTo>
                  <a:pt x="7077284" y="1860923"/>
                  <a:pt x="7040954" y="1821919"/>
                  <a:pt x="6994755" y="1874821"/>
                </a:cubicBezTo>
                <a:cubicBezTo>
                  <a:pt x="7077735" y="1905755"/>
                  <a:pt x="7160709" y="1936693"/>
                  <a:pt x="7159364" y="2042948"/>
                </a:cubicBezTo>
                <a:cubicBezTo>
                  <a:pt x="7158916" y="2071638"/>
                  <a:pt x="7193452" y="2082399"/>
                  <a:pt x="7219467" y="2089573"/>
                </a:cubicBezTo>
                <a:cubicBezTo>
                  <a:pt x="7262526" y="2101231"/>
                  <a:pt x="7298853" y="2121854"/>
                  <a:pt x="7322179" y="2161756"/>
                </a:cubicBezTo>
                <a:cubicBezTo>
                  <a:pt x="7321730" y="2169378"/>
                  <a:pt x="7321281" y="2177446"/>
                  <a:pt x="7323974" y="2183724"/>
                </a:cubicBezTo>
                <a:cubicBezTo>
                  <a:pt x="7316349" y="2280115"/>
                  <a:pt x="7253555" y="2277424"/>
                  <a:pt x="7184034" y="2261285"/>
                </a:cubicBezTo>
                <a:cubicBezTo>
                  <a:pt x="7101058" y="2241558"/>
                  <a:pt x="7018978" y="2205691"/>
                  <a:pt x="6931516" y="2240212"/>
                </a:cubicBezTo>
                <a:cubicBezTo>
                  <a:pt x="7054861" y="2286391"/>
                  <a:pt x="7188967" y="2289976"/>
                  <a:pt x="7304686" y="2355883"/>
                </a:cubicBezTo>
                <a:cubicBezTo>
                  <a:pt x="6881280" y="2367989"/>
                  <a:pt x="6507211" y="2159959"/>
                  <a:pt x="6096813" y="2080160"/>
                </a:cubicBezTo>
                <a:cubicBezTo>
                  <a:pt x="6110718" y="2133508"/>
                  <a:pt x="6143907" y="2144268"/>
                  <a:pt x="6173959" y="2152340"/>
                </a:cubicBezTo>
                <a:cubicBezTo>
                  <a:pt x="6325561" y="2192691"/>
                  <a:pt x="6458320" y="2272943"/>
                  <a:pt x="6596469" y="2342432"/>
                </a:cubicBezTo>
                <a:cubicBezTo>
                  <a:pt x="6653429" y="2371125"/>
                  <a:pt x="6694695" y="2399820"/>
                  <a:pt x="6716224" y="2461690"/>
                </a:cubicBezTo>
                <a:cubicBezTo>
                  <a:pt x="6735511" y="2517732"/>
                  <a:pt x="6772739" y="2543736"/>
                  <a:pt x="6841810" y="2527594"/>
                </a:cubicBezTo>
                <a:cubicBezTo>
                  <a:pt x="6897875" y="2514144"/>
                  <a:pt x="6959322" y="2521317"/>
                  <a:pt x="7018080" y="2526249"/>
                </a:cubicBezTo>
                <a:cubicBezTo>
                  <a:pt x="7085808" y="2531629"/>
                  <a:pt x="7161607" y="2594845"/>
                  <a:pt x="7143217" y="2627573"/>
                </a:cubicBezTo>
                <a:cubicBezTo>
                  <a:pt x="7111823" y="2683166"/>
                  <a:pt x="7059345" y="2655370"/>
                  <a:pt x="7012697" y="2649094"/>
                </a:cubicBezTo>
                <a:cubicBezTo>
                  <a:pt x="6959771" y="2641473"/>
                  <a:pt x="6861547" y="2625779"/>
                  <a:pt x="6859752" y="2632505"/>
                </a:cubicBezTo>
                <a:cubicBezTo>
                  <a:pt x="6825212" y="2771936"/>
                  <a:pt x="6582114" y="2650439"/>
                  <a:pt x="6529636" y="2637883"/>
                </a:cubicBezTo>
                <a:cubicBezTo>
                  <a:pt x="6464154" y="2622192"/>
                  <a:pt x="6402705" y="2650887"/>
                  <a:pt x="6340360" y="2657610"/>
                </a:cubicBezTo>
                <a:cubicBezTo>
                  <a:pt x="6284743" y="2663887"/>
                  <a:pt x="5970330" y="2683166"/>
                  <a:pt x="5905294" y="2623984"/>
                </a:cubicBezTo>
                <a:cubicBezTo>
                  <a:pt x="5896322" y="2670163"/>
                  <a:pt x="5915159" y="2688993"/>
                  <a:pt x="5930860" y="2710066"/>
                </a:cubicBezTo>
                <a:cubicBezTo>
                  <a:pt x="5952838" y="2740102"/>
                  <a:pt x="5956426" y="2761175"/>
                  <a:pt x="5914710" y="2784935"/>
                </a:cubicBezTo>
                <a:cubicBezTo>
                  <a:pt x="5795853" y="2853086"/>
                  <a:pt x="5797649" y="2855325"/>
                  <a:pt x="5908433" y="2947683"/>
                </a:cubicBezTo>
                <a:cubicBezTo>
                  <a:pt x="5913818" y="2951715"/>
                  <a:pt x="5911572" y="2965167"/>
                  <a:pt x="5912470" y="2974134"/>
                </a:cubicBezTo>
                <a:cubicBezTo>
                  <a:pt x="5883316" y="2988480"/>
                  <a:pt x="5849228" y="2952613"/>
                  <a:pt x="5815141" y="2991171"/>
                </a:cubicBezTo>
                <a:cubicBezTo>
                  <a:pt x="5963601" y="3160638"/>
                  <a:pt x="6190105" y="3202332"/>
                  <a:pt x="6395082" y="3329661"/>
                </a:cubicBezTo>
                <a:cubicBezTo>
                  <a:pt x="6229127" y="3371803"/>
                  <a:pt x="6129555" y="3224751"/>
                  <a:pt x="6007557" y="3243581"/>
                </a:cubicBezTo>
                <a:cubicBezTo>
                  <a:pt x="5946560" y="3289760"/>
                  <a:pt x="6127760" y="3363734"/>
                  <a:pt x="5955079" y="3385704"/>
                </a:cubicBezTo>
                <a:cubicBezTo>
                  <a:pt x="6029985" y="3426052"/>
                  <a:pt x="6085601" y="3465503"/>
                  <a:pt x="6137180" y="3512133"/>
                </a:cubicBezTo>
                <a:cubicBezTo>
                  <a:pt x="6229127" y="3595522"/>
                  <a:pt x="6247069" y="3650219"/>
                  <a:pt x="6204457" y="3762302"/>
                </a:cubicBezTo>
                <a:cubicBezTo>
                  <a:pt x="6176648" y="3835828"/>
                  <a:pt x="6135833" y="3903528"/>
                  <a:pt x="6171716" y="3990952"/>
                </a:cubicBezTo>
                <a:cubicBezTo>
                  <a:pt x="6196832" y="4051028"/>
                  <a:pt x="6186964" y="4090479"/>
                  <a:pt x="6093674" y="4063580"/>
                </a:cubicBezTo>
                <a:cubicBezTo>
                  <a:pt x="5993205" y="4034885"/>
                  <a:pt x="5955530" y="4088685"/>
                  <a:pt x="5980645" y="4194045"/>
                </a:cubicBezTo>
                <a:cubicBezTo>
                  <a:pt x="5996791" y="4261744"/>
                  <a:pt x="5979747" y="4282366"/>
                  <a:pt x="5910676" y="4274743"/>
                </a:cubicBezTo>
                <a:cubicBezTo>
                  <a:pt x="5834426" y="4266226"/>
                  <a:pt x="5761765" y="4221841"/>
                  <a:pt x="5667577" y="4243362"/>
                </a:cubicBezTo>
                <a:cubicBezTo>
                  <a:pt x="5742928" y="4366207"/>
                  <a:pt x="5903948" y="4331236"/>
                  <a:pt x="5991859" y="4448252"/>
                </a:cubicBezTo>
                <a:cubicBezTo>
                  <a:pt x="5886904" y="4448697"/>
                  <a:pt x="5806617" y="4448252"/>
                  <a:pt x="5729024" y="4422695"/>
                </a:cubicBezTo>
                <a:cubicBezTo>
                  <a:pt x="5696728" y="4412381"/>
                  <a:pt x="5661295" y="4401625"/>
                  <a:pt x="5643357" y="4437041"/>
                </a:cubicBezTo>
                <a:cubicBezTo>
                  <a:pt x="5622274" y="4479633"/>
                  <a:pt x="5665781" y="4495772"/>
                  <a:pt x="5692243" y="4503395"/>
                </a:cubicBezTo>
                <a:cubicBezTo>
                  <a:pt x="5766702" y="4524914"/>
                  <a:pt x="5823661" y="4576025"/>
                  <a:pt x="5885111" y="4615926"/>
                </a:cubicBezTo>
                <a:cubicBezTo>
                  <a:pt x="6020115" y="4703353"/>
                  <a:pt x="6168129" y="4776430"/>
                  <a:pt x="6282503" y="4920793"/>
                </a:cubicBezTo>
                <a:cubicBezTo>
                  <a:pt x="6138526" y="4884029"/>
                  <a:pt x="6031329" y="4798399"/>
                  <a:pt x="5897668" y="4780915"/>
                </a:cubicBezTo>
                <a:cubicBezTo>
                  <a:pt x="6013387" y="4912275"/>
                  <a:pt x="6162296" y="4998804"/>
                  <a:pt x="6303132" y="5094297"/>
                </a:cubicBezTo>
                <a:cubicBezTo>
                  <a:pt x="6343501" y="5121199"/>
                  <a:pt x="6384317" y="5139580"/>
                  <a:pt x="6393287" y="5198310"/>
                </a:cubicBezTo>
                <a:cubicBezTo>
                  <a:pt x="6410780" y="5312186"/>
                  <a:pt x="6463257" y="5406336"/>
                  <a:pt x="6575386" y="5456548"/>
                </a:cubicBezTo>
                <a:cubicBezTo>
                  <a:pt x="6576284" y="5457000"/>
                  <a:pt x="6570007" y="5474037"/>
                  <a:pt x="6566415" y="5485690"/>
                </a:cubicBezTo>
                <a:cubicBezTo>
                  <a:pt x="6497793" y="5489279"/>
                  <a:pt x="6443521" y="5422027"/>
                  <a:pt x="6356059" y="5443995"/>
                </a:cubicBezTo>
                <a:cubicBezTo>
                  <a:pt x="6439934" y="5535454"/>
                  <a:pt x="6509903" y="5617502"/>
                  <a:pt x="6628762" y="5660990"/>
                </a:cubicBezTo>
                <a:cubicBezTo>
                  <a:pt x="6723848" y="5695511"/>
                  <a:pt x="6841363" y="5715686"/>
                  <a:pt x="6910436" y="5827767"/>
                </a:cubicBezTo>
                <a:cubicBezTo>
                  <a:pt x="6830149" y="5849739"/>
                  <a:pt x="6770494" y="5821942"/>
                  <a:pt x="6710393" y="5802214"/>
                </a:cubicBezTo>
                <a:cubicBezTo>
                  <a:pt x="6618446" y="5771728"/>
                  <a:pt x="6527397" y="5737208"/>
                  <a:pt x="6435448" y="5706719"/>
                </a:cubicBezTo>
                <a:cubicBezTo>
                  <a:pt x="6400463" y="5695062"/>
                  <a:pt x="6362338" y="5686991"/>
                  <a:pt x="6339913" y="5742586"/>
                </a:cubicBezTo>
                <a:cubicBezTo>
                  <a:pt x="6456978" y="5754244"/>
                  <a:pt x="6526948" y="5829564"/>
                  <a:pt x="6600503" y="5900398"/>
                </a:cubicBezTo>
                <a:cubicBezTo>
                  <a:pt x="6641770" y="5940299"/>
                  <a:pt x="6675410" y="5993652"/>
                  <a:pt x="6749863" y="5973478"/>
                </a:cubicBezTo>
                <a:cubicBezTo>
                  <a:pt x="6788885" y="5962718"/>
                  <a:pt x="6813554" y="5992754"/>
                  <a:pt x="6809515" y="6029519"/>
                </a:cubicBezTo>
                <a:cubicBezTo>
                  <a:pt x="6794715" y="6159089"/>
                  <a:pt x="6885766" y="6204369"/>
                  <a:pt x="6979954" y="6229474"/>
                </a:cubicBezTo>
                <a:cubicBezTo>
                  <a:pt x="7158469" y="6276549"/>
                  <a:pt x="7306929" y="6387287"/>
                  <a:pt x="7480509" y="6447812"/>
                </a:cubicBezTo>
                <a:cubicBezTo>
                  <a:pt x="7649154" y="6506545"/>
                  <a:pt x="7779672" y="6645975"/>
                  <a:pt x="7948764" y="6719056"/>
                </a:cubicBezTo>
                <a:cubicBezTo>
                  <a:pt x="8040603" y="6758733"/>
                  <a:pt x="8129409" y="6806985"/>
                  <a:pt x="8221244" y="6848868"/>
                </a:cubicBezTo>
                <a:lnTo>
                  <a:pt x="8242921" y="6858000"/>
                </a:lnTo>
                <a:lnTo>
                  <a:pt x="0" y="6858000"/>
                </a:lnTo>
                <a:close/>
              </a:path>
            </a:pathLst>
          </a:custGeom>
          <a:solidFill>
            <a:schemeClr val="bg2">
              <a:alpha val="50000"/>
            </a:schemeClr>
          </a:solidFill>
          <a:ln w="32707" cap="flat">
            <a:noFill/>
            <a:prstDash val="solid"/>
            <a:miter/>
          </a:ln>
        </p:spPr>
        <p:txBody>
          <a:bodyPr wrap="square" rtlCol="0" anchor="ctr">
            <a:noAutofit/>
          </a:bodyPr>
          <a:lstStyle/>
          <a:p>
            <a:endParaRPr lang="en-US" dirty="0">
              <a:solidFill>
                <a:schemeClr val="tx1"/>
              </a:solidFill>
            </a:endParaRPr>
          </a:p>
        </p:txBody>
      </p:sp>
      <p:sp>
        <p:nvSpPr>
          <p:cNvPr id="2" name="Title 1">
            <a:extLst>
              <a:ext uri="{FF2B5EF4-FFF2-40B4-BE49-F238E27FC236}">
                <a16:creationId xmlns:a16="http://schemas.microsoft.com/office/drawing/2014/main" id="{355B6A54-7F4F-F971-C436-B869039CCB13}"/>
              </a:ext>
            </a:extLst>
          </p:cNvPr>
          <p:cNvSpPr>
            <a:spLocks noGrp="1"/>
          </p:cNvSpPr>
          <p:nvPr>
            <p:ph type="title"/>
          </p:nvPr>
        </p:nvSpPr>
        <p:spPr>
          <a:xfrm>
            <a:off x="838200" y="365125"/>
            <a:ext cx="5257800" cy="592369"/>
          </a:xfrm>
        </p:spPr>
        <p:txBody>
          <a:bodyPr>
            <a:normAutofit fontScale="90000"/>
          </a:bodyPr>
          <a:lstStyle/>
          <a:p>
            <a:endParaRPr lang="en-US"/>
          </a:p>
        </p:txBody>
      </p:sp>
      <p:pic>
        <p:nvPicPr>
          <p:cNvPr id="4" name="Picture 4" descr="Diagram&#10;&#10;Description automatically generated">
            <a:extLst>
              <a:ext uri="{FF2B5EF4-FFF2-40B4-BE49-F238E27FC236}">
                <a16:creationId xmlns:a16="http://schemas.microsoft.com/office/drawing/2014/main" id="{09609EBA-D7B8-3226-4565-23F93A27241F}"/>
              </a:ext>
            </a:extLst>
          </p:cNvPr>
          <p:cNvPicPr>
            <a:picLocks noChangeAspect="1"/>
          </p:cNvPicPr>
          <p:nvPr/>
        </p:nvPicPr>
        <p:blipFill rotWithShape="1">
          <a:blip r:embed="rId2"/>
          <a:srcRect l="2092" t="2128" r="1224" b="2128"/>
          <a:stretch/>
        </p:blipFill>
        <p:spPr>
          <a:xfrm>
            <a:off x="7909909" y="3907"/>
            <a:ext cx="3691544" cy="4005547"/>
          </a:xfrm>
          <a:prstGeom prst="rect">
            <a:avLst/>
          </a:prstGeom>
        </p:spPr>
      </p:pic>
      <p:pic>
        <p:nvPicPr>
          <p:cNvPr id="5" name="Picture 5" descr="Diagram, schematic&#10;&#10;Description automatically generated">
            <a:extLst>
              <a:ext uri="{FF2B5EF4-FFF2-40B4-BE49-F238E27FC236}">
                <a16:creationId xmlns:a16="http://schemas.microsoft.com/office/drawing/2014/main" id="{B272B7DA-7260-C3AA-D188-428910596A4B}"/>
              </a:ext>
            </a:extLst>
          </p:cNvPr>
          <p:cNvPicPr>
            <a:picLocks noChangeAspect="1"/>
          </p:cNvPicPr>
          <p:nvPr/>
        </p:nvPicPr>
        <p:blipFill>
          <a:blip r:embed="rId3"/>
          <a:stretch>
            <a:fillRect/>
          </a:stretch>
        </p:blipFill>
        <p:spPr>
          <a:xfrm>
            <a:off x="8041834" y="4012483"/>
            <a:ext cx="3427696" cy="2837806"/>
          </a:xfrm>
          <a:prstGeom prst="rect">
            <a:avLst/>
          </a:prstGeom>
        </p:spPr>
      </p:pic>
      <p:graphicFrame>
        <p:nvGraphicFramePr>
          <p:cNvPr id="14" name="Content Placeholder 2">
            <a:extLst>
              <a:ext uri="{FF2B5EF4-FFF2-40B4-BE49-F238E27FC236}">
                <a16:creationId xmlns:a16="http://schemas.microsoft.com/office/drawing/2014/main" id="{FFF4C4CE-CD83-6E1A-2611-06C00800A445}"/>
              </a:ext>
            </a:extLst>
          </p:cNvPr>
          <p:cNvGraphicFramePr>
            <a:graphicFrameLocks noGrp="1"/>
          </p:cNvGraphicFramePr>
          <p:nvPr>
            <p:ph idx="1"/>
            <p:extLst>
              <p:ext uri="{D42A27DB-BD31-4B8C-83A1-F6EECF244321}">
                <p14:modId xmlns:p14="http://schemas.microsoft.com/office/powerpoint/2010/main" val="909795135"/>
              </p:ext>
            </p:extLst>
          </p:nvPr>
        </p:nvGraphicFramePr>
        <p:xfrm>
          <a:off x="882163" y="1944365"/>
          <a:ext cx="5729076" cy="376148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209361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702259"/>
            <a:ext cx="10256520" cy="988429"/>
          </a:xfrm>
        </p:spPr>
        <p:txBody>
          <a:bodyPr>
            <a:normAutofit/>
          </a:bodyPr>
          <a:lstStyle/>
          <a:p>
            <a:r>
              <a:rPr lang="en-US" sz="4000" dirty="0">
                <a:latin typeface="Times New Roman" panose="02020603050405020304" pitchFamily="18" charset="0"/>
                <a:cs typeface="Times New Roman" panose="02020603050405020304" pitchFamily="18" charset="0"/>
              </a:rPr>
              <a:t>References</a:t>
            </a:r>
          </a:p>
        </p:txBody>
      </p:sp>
      <p:sp>
        <p:nvSpPr>
          <p:cNvPr id="3" name="Content Placeholder 2"/>
          <p:cNvSpPr>
            <a:spLocks noGrp="1"/>
          </p:cNvSpPr>
          <p:nvPr>
            <p:ph idx="1"/>
          </p:nvPr>
        </p:nvSpPr>
        <p:spPr>
          <a:xfrm>
            <a:off x="1097280" y="2201875"/>
            <a:ext cx="10256520" cy="3975088"/>
          </a:xfrm>
        </p:spPr>
        <p:txBody>
          <a:bodyPr>
            <a:normAutofit/>
          </a:bodyPr>
          <a:lstStyle/>
          <a:p>
            <a:r>
              <a:rPr lang="en-US" sz="2000" dirty="0">
                <a:latin typeface="Times New Roman" panose="02020603050405020304" pitchFamily="18" charset="0"/>
                <a:cs typeface="Times New Roman" panose="02020603050405020304" pitchFamily="18" charset="0"/>
              </a:rPr>
              <a:t>Pathology and Intervention in Musculoskeletal Rehabilitation. David J. Magee.</a:t>
            </a:r>
          </a:p>
          <a:p>
            <a:r>
              <a:rPr lang="en-US" sz="2000" dirty="0">
                <a:latin typeface="Times New Roman" panose="02020603050405020304" pitchFamily="18" charset="0"/>
                <a:cs typeface="Times New Roman" panose="02020603050405020304" pitchFamily="18" charset="0"/>
              </a:rPr>
              <a:t>Carolyn </a:t>
            </a:r>
            <a:r>
              <a:rPr lang="en-US" sz="2000" dirty="0" err="1">
                <a:latin typeface="Times New Roman" panose="02020603050405020304" pitchFamily="18" charset="0"/>
                <a:cs typeface="Times New Roman" panose="02020603050405020304" pitchFamily="18" charset="0"/>
              </a:rPr>
              <a:t>Kisner</a:t>
            </a:r>
            <a:r>
              <a:rPr lang="en-US" sz="2000" dirty="0">
                <a:latin typeface="Times New Roman" panose="02020603050405020304" pitchFamily="18" charset="0"/>
                <a:cs typeface="Times New Roman" panose="02020603050405020304" pitchFamily="18" charset="0"/>
              </a:rPr>
              <a:t> . Therapeutic exercises - Foundation and Techniques.</a:t>
            </a:r>
          </a:p>
          <a:p>
            <a:r>
              <a:rPr lang="en-US" sz="2000" dirty="0">
                <a:latin typeface="Times New Roman" panose="02020603050405020304" pitchFamily="18" charset="0"/>
                <a:cs typeface="Times New Roman" panose="02020603050405020304" pitchFamily="18" charset="0"/>
              </a:rPr>
              <a:t>Physical Therapy of the Shoulder. Robert A. </a:t>
            </a:r>
            <a:r>
              <a:rPr lang="en-US" sz="2000" dirty="0" err="1">
                <a:latin typeface="Times New Roman" panose="02020603050405020304" pitchFamily="18" charset="0"/>
                <a:cs typeface="Times New Roman" panose="02020603050405020304" pitchFamily="18" charset="0"/>
              </a:rPr>
              <a:t>Donatelli</a:t>
            </a:r>
            <a:r>
              <a:rPr lang="en-US" sz="2000" dirty="0">
                <a:latin typeface="Times New Roman" panose="02020603050405020304" pitchFamily="18" charset="0"/>
                <a:cs typeface="Times New Roman" panose="02020603050405020304" pitchFamily="18" charset="0"/>
              </a:rPr>
              <a:t>.</a:t>
            </a:r>
          </a:p>
          <a:p>
            <a:r>
              <a:rPr lang="en-US" sz="2000" dirty="0">
                <a:latin typeface="Times New Roman" panose="02020603050405020304" pitchFamily="18" charset="0"/>
                <a:cs typeface="Times New Roman" panose="02020603050405020304" pitchFamily="18" charset="0"/>
              </a:rPr>
              <a:t>Shoulder Instability - </a:t>
            </a:r>
            <a:r>
              <a:rPr lang="en-US" sz="2000" dirty="0" err="1">
                <a:latin typeface="Times New Roman" panose="02020603050405020304" pitchFamily="18" charset="0"/>
                <a:cs typeface="Times New Roman" panose="02020603050405020304" pitchFamily="18" charset="0"/>
              </a:rPr>
              <a:t>Physiopedia</a:t>
            </a:r>
            <a:r>
              <a:rPr lang="en-US" sz="2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577002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B8B49ED-6693-497D-8823-F50F891E8D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8">
            <a:extLst>
              <a:ext uri="{FF2B5EF4-FFF2-40B4-BE49-F238E27FC236}">
                <a16:creationId xmlns:a16="http://schemas.microsoft.com/office/drawing/2014/main" id="{8DCD3BD4-4F32-431E-A9C3-8D2DA60CD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336AAC24-A98C-465E-AFEE-69D698E773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9149158 w 12192000"/>
              <a:gd name="connsiteY0" fmla="*/ 2038490 h 6858000"/>
              <a:gd name="connsiteX1" fmla="*/ 9164184 w 12192000"/>
              <a:gd name="connsiteY1" fmla="*/ 2044026 h 6858000"/>
              <a:gd name="connsiteX2" fmla="*/ 9172532 w 12192000"/>
              <a:gd name="connsiteY2" fmla="*/ 2045543 h 6858000"/>
              <a:gd name="connsiteX3" fmla="*/ 9171580 w 12192000"/>
              <a:gd name="connsiteY3" fmla="*/ 2056997 h 6858000"/>
              <a:gd name="connsiteX4" fmla="*/ 9161257 w 12192000"/>
              <a:gd name="connsiteY4" fmla="*/ 2098605 h 6858000"/>
              <a:gd name="connsiteX5" fmla="*/ 9138232 w 12192000"/>
              <a:gd name="connsiteY5" fmla="*/ 2059518 h 6858000"/>
              <a:gd name="connsiteX6" fmla="*/ 9149158 w 12192000"/>
              <a:gd name="connsiteY6" fmla="*/ 2038490 h 6858000"/>
              <a:gd name="connsiteX7" fmla="*/ 9177606 w 12192000"/>
              <a:gd name="connsiteY7" fmla="*/ 1977215 h 6858000"/>
              <a:gd name="connsiteX8" fmla="*/ 9181592 w 12192000"/>
              <a:gd name="connsiteY8" fmla="*/ 1987782 h 6858000"/>
              <a:gd name="connsiteX9" fmla="*/ 9181923 w 12192000"/>
              <a:gd name="connsiteY9" fmla="*/ 1998627 h 6858000"/>
              <a:gd name="connsiteX10" fmla="*/ 9182316 w 12192000"/>
              <a:gd name="connsiteY10" fmla="*/ 2031066 h 6858000"/>
              <a:gd name="connsiteX11" fmla="*/ 9182278 w 12192000"/>
              <a:gd name="connsiteY11" fmla="*/ 2047313 h 6858000"/>
              <a:gd name="connsiteX12" fmla="*/ 9172532 w 12192000"/>
              <a:gd name="connsiteY12" fmla="*/ 2045543 h 6858000"/>
              <a:gd name="connsiteX13" fmla="*/ 9173842 w 12192000"/>
              <a:gd name="connsiteY13" fmla="*/ 2029805 h 6858000"/>
              <a:gd name="connsiteX14" fmla="*/ 9177334 w 12192000"/>
              <a:gd name="connsiteY14" fmla="*/ 1979903 h 6858000"/>
              <a:gd name="connsiteX15" fmla="*/ 3696300 w 12192000"/>
              <a:gd name="connsiteY15" fmla="*/ 1578900 h 6858000"/>
              <a:gd name="connsiteX16" fmla="*/ 3738823 w 12192000"/>
              <a:gd name="connsiteY16" fmla="*/ 1596298 h 6858000"/>
              <a:gd name="connsiteX17" fmla="*/ 3714409 w 12192000"/>
              <a:gd name="connsiteY17" fmla="*/ 1593618 h 6858000"/>
              <a:gd name="connsiteX18" fmla="*/ 3693161 w 12192000"/>
              <a:gd name="connsiteY18" fmla="*/ 1582501 h 6858000"/>
              <a:gd name="connsiteX19" fmla="*/ 3696300 w 12192000"/>
              <a:gd name="connsiteY19" fmla="*/ 1578900 h 6858000"/>
              <a:gd name="connsiteX20" fmla="*/ 3918454 w 12192000"/>
              <a:gd name="connsiteY20" fmla="*/ 1175387 h 6858000"/>
              <a:gd name="connsiteX21" fmla="*/ 4173607 w 12192000"/>
              <a:gd name="connsiteY21" fmla="*/ 1280040 h 6858000"/>
              <a:gd name="connsiteX22" fmla="*/ 4170135 w 12192000"/>
              <a:gd name="connsiteY22" fmla="*/ 1283683 h 6858000"/>
              <a:gd name="connsiteX23" fmla="*/ 3918454 w 12192000"/>
              <a:gd name="connsiteY23" fmla="*/ 1175387 h 6858000"/>
              <a:gd name="connsiteX24" fmla="*/ 8109090 w 12192000"/>
              <a:gd name="connsiteY24" fmla="*/ 602108 h 6858000"/>
              <a:gd name="connsiteX25" fmla="*/ 8113034 w 12192000"/>
              <a:gd name="connsiteY25" fmla="*/ 602645 h 6858000"/>
              <a:gd name="connsiteX26" fmla="*/ 8111220 w 12192000"/>
              <a:gd name="connsiteY26" fmla="*/ 603405 h 6858000"/>
              <a:gd name="connsiteX27" fmla="*/ 8489536 w 12192000"/>
              <a:gd name="connsiteY27" fmla="*/ 389280 h 6858000"/>
              <a:gd name="connsiteX28" fmla="*/ 8470194 w 12192000"/>
              <a:gd name="connsiteY28" fmla="*/ 397527 h 6858000"/>
              <a:gd name="connsiteX29" fmla="*/ 8373511 w 12192000"/>
              <a:gd name="connsiteY29" fmla="*/ 465608 h 6858000"/>
              <a:gd name="connsiteX30" fmla="*/ 8231753 w 12192000"/>
              <a:gd name="connsiteY30" fmla="*/ 560890 h 6858000"/>
              <a:gd name="connsiteX31" fmla="*/ 8199967 w 12192000"/>
              <a:gd name="connsiteY31" fmla="*/ 553465 h 6858000"/>
              <a:gd name="connsiteX32" fmla="*/ 8175616 w 12192000"/>
              <a:gd name="connsiteY32" fmla="*/ 546483 h 6858000"/>
              <a:gd name="connsiteX33" fmla="*/ 8128578 w 12192000"/>
              <a:gd name="connsiteY33" fmla="*/ 563992 h 6858000"/>
              <a:gd name="connsiteX34" fmla="*/ 8104845 w 12192000"/>
              <a:gd name="connsiteY34" fmla="*/ 593172 h 6858000"/>
              <a:gd name="connsiteX35" fmla="*/ 8105615 w 12192000"/>
              <a:gd name="connsiteY35" fmla="*/ 599991 h 6858000"/>
              <a:gd name="connsiteX36" fmla="*/ 8109090 w 12192000"/>
              <a:gd name="connsiteY36" fmla="*/ 602108 h 6858000"/>
              <a:gd name="connsiteX37" fmla="*/ 8092049 w 12192000"/>
              <a:gd name="connsiteY37" fmla="*/ 599788 h 6858000"/>
              <a:gd name="connsiteX38" fmla="*/ 8047646 w 12192000"/>
              <a:gd name="connsiteY38" fmla="*/ 588557 h 6858000"/>
              <a:gd name="connsiteX39" fmla="*/ 7793637 w 12192000"/>
              <a:gd name="connsiteY39" fmla="*/ 681868 h 6858000"/>
              <a:gd name="connsiteX40" fmla="*/ 6007741 w 12192000"/>
              <a:gd name="connsiteY40" fmla="*/ 1095470 h 6858000"/>
              <a:gd name="connsiteX41" fmla="*/ 5902533 w 12192000"/>
              <a:gd name="connsiteY41" fmla="*/ 1103650 h 6858000"/>
              <a:gd name="connsiteX42" fmla="*/ 5164222 w 12192000"/>
              <a:gd name="connsiteY42" fmla="*/ 1163546 h 6858000"/>
              <a:gd name="connsiteX43" fmla="*/ 4395075 w 12192000"/>
              <a:gd name="connsiteY43" fmla="*/ 1082763 h 6858000"/>
              <a:gd name="connsiteX44" fmla="*/ 3939440 w 12192000"/>
              <a:gd name="connsiteY44" fmla="*/ 891265 h 6858000"/>
              <a:gd name="connsiteX45" fmla="*/ 3747894 w 12192000"/>
              <a:gd name="connsiteY45" fmla="*/ 801994 h 6858000"/>
              <a:gd name="connsiteX46" fmla="*/ 3569553 w 12192000"/>
              <a:gd name="connsiteY46" fmla="*/ 697970 h 6858000"/>
              <a:gd name="connsiteX47" fmla="*/ 3507813 w 12192000"/>
              <a:gd name="connsiteY47" fmla="*/ 680216 h 6858000"/>
              <a:gd name="connsiteX48" fmla="*/ 3490455 w 12192000"/>
              <a:gd name="connsiteY48" fmla="*/ 682587 h 6858000"/>
              <a:gd name="connsiteX49" fmla="*/ 3477246 w 12192000"/>
              <a:gd name="connsiteY49" fmla="*/ 691971 h 6858000"/>
              <a:gd name="connsiteX50" fmla="*/ 3484273 w 12192000"/>
              <a:gd name="connsiteY50" fmla="*/ 701857 h 6858000"/>
              <a:gd name="connsiteX51" fmla="*/ 3495638 w 12192000"/>
              <a:gd name="connsiteY51" fmla="*/ 705849 h 6858000"/>
              <a:gd name="connsiteX52" fmla="*/ 3548914 w 12192000"/>
              <a:gd name="connsiteY52" fmla="*/ 733487 h 6858000"/>
              <a:gd name="connsiteX53" fmla="*/ 3551504 w 12192000"/>
              <a:gd name="connsiteY53" fmla="*/ 753036 h 6858000"/>
              <a:gd name="connsiteX54" fmla="*/ 3562075 w 12192000"/>
              <a:gd name="connsiteY54" fmla="*/ 765715 h 6858000"/>
              <a:gd name="connsiteX55" fmla="*/ 3605942 w 12192000"/>
              <a:gd name="connsiteY55" fmla="*/ 772481 h 6858000"/>
              <a:gd name="connsiteX56" fmla="*/ 3499309 w 12192000"/>
              <a:gd name="connsiteY56" fmla="*/ 737079 h 6858000"/>
              <a:gd name="connsiteX57" fmla="*/ 3473788 w 12192000"/>
              <a:gd name="connsiteY57" fmla="*/ 711717 h 6858000"/>
              <a:gd name="connsiteX58" fmla="*/ 3437248 w 12192000"/>
              <a:gd name="connsiteY58" fmla="*/ 714263 h 6858000"/>
              <a:gd name="connsiteX59" fmla="*/ 3413254 w 12192000"/>
              <a:gd name="connsiteY59" fmla="*/ 712874 h 6858000"/>
              <a:gd name="connsiteX60" fmla="*/ 3362511 w 12192000"/>
              <a:gd name="connsiteY60" fmla="*/ 677414 h 6858000"/>
              <a:gd name="connsiteX61" fmla="*/ 3344467 w 12192000"/>
              <a:gd name="connsiteY61" fmla="*/ 679599 h 6858000"/>
              <a:gd name="connsiteX62" fmla="*/ 3347971 w 12192000"/>
              <a:gd name="connsiteY62" fmla="*/ 692328 h 6858000"/>
              <a:gd name="connsiteX63" fmla="*/ 3363008 w 12192000"/>
              <a:gd name="connsiteY63" fmla="*/ 711713 h 6858000"/>
              <a:gd name="connsiteX64" fmla="*/ 3362637 w 12192000"/>
              <a:gd name="connsiteY64" fmla="*/ 727058 h 6858000"/>
              <a:gd name="connsiteX65" fmla="*/ 3376167 w 12192000"/>
              <a:gd name="connsiteY65" fmla="*/ 759779 h 6858000"/>
              <a:gd name="connsiteX66" fmla="*/ 3406203 w 12192000"/>
              <a:gd name="connsiteY66" fmla="*/ 808483 h 6858000"/>
              <a:gd name="connsiteX67" fmla="*/ 3420116 w 12192000"/>
              <a:gd name="connsiteY67" fmla="*/ 820757 h 6858000"/>
              <a:gd name="connsiteX68" fmla="*/ 3429194 w 12192000"/>
              <a:gd name="connsiteY68" fmla="*/ 825831 h 6858000"/>
              <a:gd name="connsiteX69" fmla="*/ 3619149 w 12192000"/>
              <a:gd name="connsiteY69" fmla="*/ 1006561 h 6858000"/>
              <a:gd name="connsiteX70" fmla="*/ 3818654 w 12192000"/>
              <a:gd name="connsiteY70" fmla="*/ 1120369 h 6858000"/>
              <a:gd name="connsiteX71" fmla="*/ 3824021 w 12192000"/>
              <a:gd name="connsiteY71" fmla="*/ 1125355 h 6858000"/>
              <a:gd name="connsiteX72" fmla="*/ 3736668 w 12192000"/>
              <a:gd name="connsiteY72" fmla="*/ 1107215 h 6858000"/>
              <a:gd name="connsiteX73" fmla="*/ 3540174 w 12192000"/>
              <a:gd name="connsiteY73" fmla="*/ 1014247 h 6858000"/>
              <a:gd name="connsiteX74" fmla="*/ 3421640 w 12192000"/>
              <a:gd name="connsiteY74" fmla="*/ 955861 h 6858000"/>
              <a:gd name="connsiteX75" fmla="*/ 3404753 w 12192000"/>
              <a:gd name="connsiteY75" fmla="*/ 944484 h 6858000"/>
              <a:gd name="connsiteX76" fmla="*/ 3393138 w 12192000"/>
              <a:gd name="connsiteY76" fmla="*/ 941865 h 6858000"/>
              <a:gd name="connsiteX77" fmla="*/ 3385712 w 12192000"/>
              <a:gd name="connsiteY77" fmla="*/ 952159 h 6858000"/>
              <a:gd name="connsiteX78" fmla="*/ 3398641 w 12192000"/>
              <a:gd name="connsiteY78" fmla="*/ 986025 h 6858000"/>
              <a:gd name="connsiteX79" fmla="*/ 3489975 w 12192000"/>
              <a:gd name="connsiteY79" fmla="*/ 1045560 h 6858000"/>
              <a:gd name="connsiteX80" fmla="*/ 3617273 w 12192000"/>
              <a:gd name="connsiteY80" fmla="*/ 1114697 h 6858000"/>
              <a:gd name="connsiteX81" fmla="*/ 3623898 w 12192000"/>
              <a:gd name="connsiteY81" fmla="*/ 1123556 h 6858000"/>
              <a:gd name="connsiteX82" fmla="*/ 3552438 w 12192000"/>
              <a:gd name="connsiteY82" fmla="*/ 1090606 h 6858000"/>
              <a:gd name="connsiteX83" fmla="*/ 3482417 w 12192000"/>
              <a:gd name="connsiteY83" fmla="*/ 1059092 h 6858000"/>
              <a:gd name="connsiteX84" fmla="*/ 3463468 w 12192000"/>
              <a:gd name="connsiteY84" fmla="*/ 1057629 h 6858000"/>
              <a:gd name="connsiteX85" fmla="*/ 3459472 w 12192000"/>
              <a:gd name="connsiteY85" fmla="*/ 1074217 h 6858000"/>
              <a:gd name="connsiteX86" fmla="*/ 3494211 w 12192000"/>
              <a:gd name="connsiteY86" fmla="*/ 1112153 h 6858000"/>
              <a:gd name="connsiteX87" fmla="*/ 3663137 w 12192000"/>
              <a:gd name="connsiteY87" fmla="*/ 1205775 h 6858000"/>
              <a:gd name="connsiteX88" fmla="*/ 3748466 w 12192000"/>
              <a:gd name="connsiteY88" fmla="*/ 1260936 h 6858000"/>
              <a:gd name="connsiteX89" fmla="*/ 3753142 w 12192000"/>
              <a:gd name="connsiteY89" fmla="*/ 1276208 h 6858000"/>
              <a:gd name="connsiteX90" fmla="*/ 3791960 w 12192000"/>
              <a:gd name="connsiteY90" fmla="*/ 1298886 h 6858000"/>
              <a:gd name="connsiteX91" fmla="*/ 3816039 w 12192000"/>
              <a:gd name="connsiteY91" fmla="*/ 1301606 h 6858000"/>
              <a:gd name="connsiteX92" fmla="*/ 4094439 w 12192000"/>
              <a:gd name="connsiteY92" fmla="*/ 1448806 h 6858000"/>
              <a:gd name="connsiteX93" fmla="*/ 4222870 w 12192000"/>
              <a:gd name="connsiteY93" fmla="*/ 1493379 h 6858000"/>
              <a:gd name="connsiteX94" fmla="*/ 4223141 w 12192000"/>
              <a:gd name="connsiteY94" fmla="*/ 1497641 h 6858000"/>
              <a:gd name="connsiteX95" fmla="*/ 4222428 w 12192000"/>
              <a:gd name="connsiteY95" fmla="*/ 1502292 h 6858000"/>
              <a:gd name="connsiteX96" fmla="*/ 4039973 w 12192000"/>
              <a:gd name="connsiteY96" fmla="*/ 1434198 h 6858000"/>
              <a:gd name="connsiteX97" fmla="*/ 3564773 w 12192000"/>
              <a:gd name="connsiteY97" fmla="*/ 1226279 h 6858000"/>
              <a:gd name="connsiteX98" fmla="*/ 3420650 w 12192000"/>
              <a:gd name="connsiteY98" fmla="*/ 1141464 h 6858000"/>
              <a:gd name="connsiteX99" fmla="*/ 3320669 w 12192000"/>
              <a:gd name="connsiteY99" fmla="*/ 1088883 h 6858000"/>
              <a:gd name="connsiteX100" fmla="*/ 3270102 w 12192000"/>
              <a:gd name="connsiteY100" fmla="*/ 1082659 h 6858000"/>
              <a:gd name="connsiteX101" fmla="*/ 3251648 w 12192000"/>
              <a:gd name="connsiteY101" fmla="*/ 1094290 h 6858000"/>
              <a:gd name="connsiteX102" fmla="*/ 3263506 w 12192000"/>
              <a:gd name="connsiteY102" fmla="*/ 1106005 h 6858000"/>
              <a:gd name="connsiteX103" fmla="*/ 3268636 w 12192000"/>
              <a:gd name="connsiteY103" fmla="*/ 1107265 h 6858000"/>
              <a:gd name="connsiteX104" fmla="*/ 3325089 w 12192000"/>
              <a:gd name="connsiteY104" fmla="*/ 1137201 h 6858000"/>
              <a:gd name="connsiteX105" fmla="*/ 3326003 w 12192000"/>
              <a:gd name="connsiteY105" fmla="*/ 1151585 h 6858000"/>
              <a:gd name="connsiteX106" fmla="*/ 3336410 w 12192000"/>
              <a:gd name="connsiteY106" fmla="*/ 1166967 h 6858000"/>
              <a:gd name="connsiteX107" fmla="*/ 3375112 w 12192000"/>
              <a:gd name="connsiteY107" fmla="*/ 1171943 h 6858000"/>
              <a:gd name="connsiteX108" fmla="*/ 3326222 w 12192000"/>
              <a:gd name="connsiteY108" fmla="*/ 1170885 h 6858000"/>
              <a:gd name="connsiteX109" fmla="*/ 3254679 w 12192000"/>
              <a:gd name="connsiteY109" fmla="*/ 1120765 h 6858000"/>
              <a:gd name="connsiteX110" fmla="*/ 3242188 w 12192000"/>
              <a:gd name="connsiteY110" fmla="*/ 1109662 h 6858000"/>
              <a:gd name="connsiteX111" fmla="*/ 3211499 w 12192000"/>
              <a:gd name="connsiteY111" fmla="*/ 1114184 h 6858000"/>
              <a:gd name="connsiteX112" fmla="*/ 3185849 w 12192000"/>
              <a:gd name="connsiteY112" fmla="*/ 1113265 h 6858000"/>
              <a:gd name="connsiteX113" fmla="*/ 3135843 w 12192000"/>
              <a:gd name="connsiteY113" fmla="*/ 1078789 h 6858000"/>
              <a:gd name="connsiteX114" fmla="*/ 3119118 w 12192000"/>
              <a:gd name="connsiteY114" fmla="*/ 1080546 h 6858000"/>
              <a:gd name="connsiteX115" fmla="*/ 3120198 w 12192000"/>
              <a:gd name="connsiteY115" fmla="*/ 1092226 h 6858000"/>
              <a:gd name="connsiteX116" fmla="*/ 3131691 w 12192000"/>
              <a:gd name="connsiteY116" fmla="*/ 1108819 h 6858000"/>
              <a:gd name="connsiteX117" fmla="*/ 3129914 w 12192000"/>
              <a:gd name="connsiteY117" fmla="*/ 1139097 h 6858000"/>
              <a:gd name="connsiteX118" fmla="*/ 3133955 w 12192000"/>
              <a:gd name="connsiteY118" fmla="*/ 1154983 h 6858000"/>
              <a:gd name="connsiteX119" fmla="*/ 3178170 w 12192000"/>
              <a:gd name="connsiteY119" fmla="*/ 1214855 h 6858000"/>
              <a:gd name="connsiteX120" fmla="*/ 3185378 w 12192000"/>
              <a:gd name="connsiteY120" fmla="*/ 1222303 h 6858000"/>
              <a:gd name="connsiteX121" fmla="*/ 3206608 w 12192000"/>
              <a:gd name="connsiteY121" fmla="*/ 1233153 h 6858000"/>
              <a:gd name="connsiteX122" fmla="*/ 3379140 w 12192000"/>
              <a:gd name="connsiteY122" fmla="*/ 1399351 h 6858000"/>
              <a:gd name="connsiteX123" fmla="*/ 3603118 w 12192000"/>
              <a:gd name="connsiteY123" fmla="*/ 1527375 h 6858000"/>
              <a:gd name="connsiteX124" fmla="*/ 3524809 w 12192000"/>
              <a:gd name="connsiteY124" fmla="*/ 1513774 h 6858000"/>
              <a:gd name="connsiteX125" fmla="*/ 3327498 w 12192000"/>
              <a:gd name="connsiteY125" fmla="*/ 1423859 h 6858000"/>
              <a:gd name="connsiteX126" fmla="*/ 3192949 w 12192000"/>
              <a:gd name="connsiteY126" fmla="*/ 1357211 h 6858000"/>
              <a:gd name="connsiteX127" fmla="*/ 3180259 w 12192000"/>
              <a:gd name="connsiteY127" fmla="*/ 1348280 h 6858000"/>
              <a:gd name="connsiteX128" fmla="*/ 3166204 w 12192000"/>
              <a:gd name="connsiteY128" fmla="*/ 1344345 h 6858000"/>
              <a:gd name="connsiteX129" fmla="*/ 3159212 w 12192000"/>
              <a:gd name="connsiteY129" fmla="*/ 1356197 h 6858000"/>
              <a:gd name="connsiteX130" fmla="*/ 3181004 w 12192000"/>
              <a:gd name="connsiteY130" fmla="*/ 1397043 h 6858000"/>
              <a:gd name="connsiteX131" fmla="*/ 3273385 w 12192000"/>
              <a:gd name="connsiteY131" fmla="*/ 1451888 h 6858000"/>
              <a:gd name="connsiteX132" fmla="*/ 3401776 w 12192000"/>
              <a:gd name="connsiteY132" fmla="*/ 1527602 h 6858000"/>
              <a:gd name="connsiteX133" fmla="*/ 3318130 w 12192000"/>
              <a:gd name="connsiteY133" fmla="*/ 1488342 h 6858000"/>
              <a:gd name="connsiteX134" fmla="*/ 3253694 w 12192000"/>
              <a:gd name="connsiteY134" fmla="*/ 1459909 h 6858000"/>
              <a:gd name="connsiteX135" fmla="*/ 3236182 w 12192000"/>
              <a:gd name="connsiteY135" fmla="*/ 1459882 h 6858000"/>
              <a:gd name="connsiteX136" fmla="*/ 3233020 w 12192000"/>
              <a:gd name="connsiteY136" fmla="*/ 1473687 h 6858000"/>
              <a:gd name="connsiteX137" fmla="*/ 3272474 w 12192000"/>
              <a:gd name="connsiteY137" fmla="*/ 1516958 h 6858000"/>
              <a:gd name="connsiteX138" fmla="*/ 3341300 w 12192000"/>
              <a:gd name="connsiteY138" fmla="*/ 1556133 h 6858000"/>
              <a:gd name="connsiteX139" fmla="*/ 3267359 w 12192000"/>
              <a:gd name="connsiteY139" fmla="*/ 1553009 h 6858000"/>
              <a:gd name="connsiteX140" fmla="*/ 3329832 w 12192000"/>
              <a:gd name="connsiteY140" fmla="*/ 1587586 h 6858000"/>
              <a:gd name="connsiteX141" fmla="*/ 3421490 w 12192000"/>
              <a:gd name="connsiteY141" fmla="*/ 1599301 h 6858000"/>
              <a:gd name="connsiteX142" fmla="*/ 3459923 w 12192000"/>
              <a:gd name="connsiteY142" fmla="*/ 1621220 h 6858000"/>
              <a:gd name="connsiteX143" fmla="*/ 3497490 w 12192000"/>
              <a:gd name="connsiteY143" fmla="*/ 1645392 h 6858000"/>
              <a:gd name="connsiteX144" fmla="*/ 3507803 w 12192000"/>
              <a:gd name="connsiteY144" fmla="*/ 1669911 h 6858000"/>
              <a:gd name="connsiteX145" fmla="*/ 3543290 w 12192000"/>
              <a:gd name="connsiteY145" fmla="*/ 1703729 h 6858000"/>
              <a:gd name="connsiteX146" fmla="*/ 3546999 w 12192000"/>
              <a:gd name="connsiteY146" fmla="*/ 1703818 h 6858000"/>
              <a:gd name="connsiteX147" fmla="*/ 3572295 w 12192000"/>
              <a:gd name="connsiteY147" fmla="*/ 1720349 h 6858000"/>
              <a:gd name="connsiteX148" fmla="*/ 3596922 w 12192000"/>
              <a:gd name="connsiteY148" fmla="*/ 1736961 h 6858000"/>
              <a:gd name="connsiteX149" fmla="*/ 3602119 w 12192000"/>
              <a:gd name="connsiteY149" fmla="*/ 1739285 h 6858000"/>
              <a:gd name="connsiteX150" fmla="*/ 3734798 w 12192000"/>
              <a:gd name="connsiteY150" fmla="*/ 1845349 h 6858000"/>
              <a:gd name="connsiteX151" fmla="*/ 3743174 w 12192000"/>
              <a:gd name="connsiteY151" fmla="*/ 1849972 h 6858000"/>
              <a:gd name="connsiteX152" fmla="*/ 3478101 w 12192000"/>
              <a:gd name="connsiteY152" fmla="*/ 1864630 h 6858000"/>
              <a:gd name="connsiteX153" fmla="*/ 3135293 w 12192000"/>
              <a:gd name="connsiteY153" fmla="*/ 1816496 h 6858000"/>
              <a:gd name="connsiteX154" fmla="*/ 3158510 w 12192000"/>
              <a:gd name="connsiteY154" fmla="*/ 1863880 h 6858000"/>
              <a:gd name="connsiteX155" fmla="*/ 3148907 w 12192000"/>
              <a:gd name="connsiteY155" fmla="*/ 1908797 h 6858000"/>
              <a:gd name="connsiteX156" fmla="*/ 3150229 w 12192000"/>
              <a:gd name="connsiteY156" fmla="*/ 2003660 h 6858000"/>
              <a:gd name="connsiteX157" fmla="*/ 3154219 w 12192000"/>
              <a:gd name="connsiteY157" fmla="*/ 2018746 h 6858000"/>
              <a:gd name="connsiteX158" fmla="*/ 3079313 w 12192000"/>
              <a:gd name="connsiteY158" fmla="*/ 2037482 h 6858000"/>
              <a:gd name="connsiteX159" fmla="*/ 3545961 w 12192000"/>
              <a:gd name="connsiteY159" fmla="*/ 2248584 h 6858000"/>
              <a:gd name="connsiteX160" fmla="*/ 3242382 w 12192000"/>
              <a:gd name="connsiteY160" fmla="*/ 2234890 h 6858000"/>
              <a:gd name="connsiteX161" fmla="*/ 3206852 w 12192000"/>
              <a:gd name="connsiteY161" fmla="*/ 2322137 h 6858000"/>
              <a:gd name="connsiteX162" fmla="*/ 3352854 w 12192000"/>
              <a:gd name="connsiteY162" fmla="*/ 2378270 h 6858000"/>
              <a:gd name="connsiteX163" fmla="*/ 3414532 w 12192000"/>
              <a:gd name="connsiteY163" fmla="*/ 2516826 h 6858000"/>
              <a:gd name="connsiteX164" fmla="*/ 3397577 w 12192000"/>
              <a:gd name="connsiteY164" fmla="*/ 2652556 h 6858000"/>
              <a:gd name="connsiteX165" fmla="*/ 3339773 w 12192000"/>
              <a:gd name="connsiteY165" fmla="*/ 2701969 h 6858000"/>
              <a:gd name="connsiteX166" fmla="*/ 3257041 w 12192000"/>
              <a:gd name="connsiteY166" fmla="*/ 2788223 h 6858000"/>
              <a:gd name="connsiteX167" fmla="*/ 3205892 w 12192000"/>
              <a:gd name="connsiteY167" fmla="*/ 2841661 h 6858000"/>
              <a:gd name="connsiteX168" fmla="*/ 3016267 w 12192000"/>
              <a:gd name="connsiteY168" fmla="*/ 2846107 h 6858000"/>
              <a:gd name="connsiteX169" fmla="*/ 3275450 w 12192000"/>
              <a:gd name="connsiteY169" fmla="*/ 2934701 h 6858000"/>
              <a:gd name="connsiteX170" fmla="*/ 3071009 w 12192000"/>
              <a:gd name="connsiteY170" fmla="*/ 2944432 h 6858000"/>
              <a:gd name="connsiteX171" fmla="*/ 3005039 w 12192000"/>
              <a:gd name="connsiteY171" fmla="*/ 2960743 h 6858000"/>
              <a:gd name="connsiteX172" fmla="*/ 3045255 w 12192000"/>
              <a:gd name="connsiteY172" fmla="*/ 2994795 h 6858000"/>
              <a:gd name="connsiteX173" fmla="*/ 3198769 w 12192000"/>
              <a:gd name="connsiteY173" fmla="*/ 3041966 h 6858000"/>
              <a:gd name="connsiteX174" fmla="*/ 3518098 w 12192000"/>
              <a:gd name="connsiteY174" fmla="*/ 3181525 h 6858000"/>
              <a:gd name="connsiteX175" fmla="*/ 3214876 w 12192000"/>
              <a:gd name="connsiteY175" fmla="*/ 3136382 h 6858000"/>
              <a:gd name="connsiteX176" fmla="*/ 3540876 w 12192000"/>
              <a:gd name="connsiteY176" fmla="*/ 3280232 h 6858000"/>
              <a:gd name="connsiteX177" fmla="*/ 3614558 w 12192000"/>
              <a:gd name="connsiteY177" fmla="*/ 3332242 h 6858000"/>
              <a:gd name="connsiteX178" fmla="*/ 3765439 w 12192000"/>
              <a:gd name="connsiteY178" fmla="*/ 3465091 h 6858000"/>
              <a:gd name="connsiteX179" fmla="*/ 3759506 w 12192000"/>
              <a:gd name="connsiteY179" fmla="*/ 3482990 h 6858000"/>
              <a:gd name="connsiteX180" fmla="*/ 3594905 w 12192000"/>
              <a:gd name="connsiteY180" fmla="*/ 3478499 h 6858000"/>
              <a:gd name="connsiteX181" fmla="*/ 3814430 w 12192000"/>
              <a:gd name="connsiteY181" fmla="*/ 3578876 h 6858000"/>
              <a:gd name="connsiteX182" fmla="*/ 4039126 w 12192000"/>
              <a:gd name="connsiteY182" fmla="*/ 3649369 h 6858000"/>
              <a:gd name="connsiteX183" fmla="*/ 3883152 w 12192000"/>
              <a:gd name="connsiteY183" fmla="*/ 3653497 h 6858000"/>
              <a:gd name="connsiteX184" fmla="*/ 3666446 w 12192000"/>
              <a:gd name="connsiteY184" fmla="*/ 3623911 h 6858000"/>
              <a:gd name="connsiteX185" fmla="*/ 3593589 w 12192000"/>
              <a:gd name="connsiteY185" fmla="*/ 3653674 h 6858000"/>
              <a:gd name="connsiteX186" fmla="*/ 3801238 w 12192000"/>
              <a:gd name="connsiteY186" fmla="*/ 3720862 h 6858000"/>
              <a:gd name="connsiteX187" fmla="*/ 3919545 w 12192000"/>
              <a:gd name="connsiteY187" fmla="*/ 3749213 h 6858000"/>
              <a:gd name="connsiteX188" fmla="*/ 3968059 w 12192000"/>
              <a:gd name="connsiteY188" fmla="*/ 3776085 h 6858000"/>
              <a:gd name="connsiteX189" fmla="*/ 4107750 w 12192000"/>
              <a:gd name="connsiteY189" fmla="*/ 3875932 h 6858000"/>
              <a:gd name="connsiteX190" fmla="*/ 4504087 w 12192000"/>
              <a:gd name="connsiteY190" fmla="*/ 3955698 h 6858000"/>
              <a:gd name="connsiteX191" fmla="*/ 5880284 w 12192000"/>
              <a:gd name="connsiteY191" fmla="*/ 3998656 h 6858000"/>
              <a:gd name="connsiteX192" fmla="*/ 8461494 w 12192000"/>
              <a:gd name="connsiteY192" fmla="*/ 3007971 h 6858000"/>
              <a:gd name="connsiteX193" fmla="*/ 8587378 w 12192000"/>
              <a:gd name="connsiteY193" fmla="*/ 2896089 h 6858000"/>
              <a:gd name="connsiteX194" fmla="*/ 8693826 w 12192000"/>
              <a:gd name="connsiteY194" fmla="*/ 2796225 h 6858000"/>
              <a:gd name="connsiteX195" fmla="*/ 8633488 w 12192000"/>
              <a:gd name="connsiteY195" fmla="*/ 2774007 h 6858000"/>
              <a:gd name="connsiteX196" fmla="*/ 8707444 w 12192000"/>
              <a:gd name="connsiteY196" fmla="*/ 2682105 h 6858000"/>
              <a:gd name="connsiteX197" fmla="*/ 8942552 w 12192000"/>
              <a:gd name="connsiteY197" fmla="*/ 2397549 h 6858000"/>
              <a:gd name="connsiteX198" fmla="*/ 9049260 w 12192000"/>
              <a:gd name="connsiteY198" fmla="*/ 2328253 h 6858000"/>
              <a:gd name="connsiteX199" fmla="*/ 9174304 w 12192000"/>
              <a:gd name="connsiteY199" fmla="*/ 2171379 h 6858000"/>
              <a:gd name="connsiteX200" fmla="*/ 9182228 w 12192000"/>
              <a:gd name="connsiteY200" fmla="*/ 2067678 h 6858000"/>
              <a:gd name="connsiteX201" fmla="*/ 9182278 w 12192000"/>
              <a:gd name="connsiteY201" fmla="*/ 2047313 h 6858000"/>
              <a:gd name="connsiteX202" fmla="*/ 9184334 w 12192000"/>
              <a:gd name="connsiteY202" fmla="*/ 2047686 h 6858000"/>
              <a:gd name="connsiteX203" fmla="*/ 9185124 w 12192000"/>
              <a:gd name="connsiteY203" fmla="*/ 1997142 h 6858000"/>
              <a:gd name="connsiteX204" fmla="*/ 9181592 w 12192000"/>
              <a:gd name="connsiteY204" fmla="*/ 1987782 h 6858000"/>
              <a:gd name="connsiteX205" fmla="*/ 9181190 w 12192000"/>
              <a:gd name="connsiteY205" fmla="*/ 1974586 h 6858000"/>
              <a:gd name="connsiteX206" fmla="*/ 9180252 w 12192000"/>
              <a:gd name="connsiteY206" fmla="*/ 1963164 h 6858000"/>
              <a:gd name="connsiteX207" fmla="*/ 9178804 w 12192000"/>
              <a:gd name="connsiteY207" fmla="*/ 1965349 h 6858000"/>
              <a:gd name="connsiteX208" fmla="*/ 9177606 w 12192000"/>
              <a:gd name="connsiteY208" fmla="*/ 1977215 h 6858000"/>
              <a:gd name="connsiteX209" fmla="*/ 9169614 w 12192000"/>
              <a:gd name="connsiteY209" fmla="*/ 1956030 h 6858000"/>
              <a:gd name="connsiteX210" fmla="*/ 9046406 w 12192000"/>
              <a:gd name="connsiteY210" fmla="*/ 1838718 h 6858000"/>
              <a:gd name="connsiteX211" fmla="*/ 8960873 w 12192000"/>
              <a:gd name="connsiteY211" fmla="*/ 1764524 h 6858000"/>
              <a:gd name="connsiteX212" fmla="*/ 8946755 w 12192000"/>
              <a:gd name="connsiteY212" fmla="*/ 1690806 h 6858000"/>
              <a:gd name="connsiteX213" fmla="*/ 8786897 w 12192000"/>
              <a:gd name="connsiteY213" fmla="*/ 1665607 h 6858000"/>
              <a:gd name="connsiteX214" fmla="*/ 8924505 w 12192000"/>
              <a:gd name="connsiteY214" fmla="*/ 1489227 h 6858000"/>
              <a:gd name="connsiteX215" fmla="*/ 8937122 w 12192000"/>
              <a:gd name="connsiteY215" fmla="*/ 1454681 h 6858000"/>
              <a:gd name="connsiteX216" fmla="*/ 8841119 w 12192000"/>
              <a:gd name="connsiteY216" fmla="*/ 1348202 h 6858000"/>
              <a:gd name="connsiteX217" fmla="*/ 8825548 w 12192000"/>
              <a:gd name="connsiteY217" fmla="*/ 1331028 h 6858000"/>
              <a:gd name="connsiteX218" fmla="*/ 8790413 w 12192000"/>
              <a:gd name="connsiteY218" fmla="*/ 1297436 h 6858000"/>
              <a:gd name="connsiteX219" fmla="*/ 8695944 w 12192000"/>
              <a:gd name="connsiteY219" fmla="*/ 1299752 h 6858000"/>
              <a:gd name="connsiteX220" fmla="*/ 8743050 w 12192000"/>
              <a:gd name="connsiteY220" fmla="*/ 1267471 h 6858000"/>
              <a:gd name="connsiteX221" fmla="*/ 8831902 w 12192000"/>
              <a:gd name="connsiteY221" fmla="*/ 1166250 h 6858000"/>
              <a:gd name="connsiteX222" fmla="*/ 8763628 w 12192000"/>
              <a:gd name="connsiteY222" fmla="*/ 1088084 h 6858000"/>
              <a:gd name="connsiteX223" fmla="*/ 8744052 w 12192000"/>
              <a:gd name="connsiteY223" fmla="*/ 1076766 h 6858000"/>
              <a:gd name="connsiteX224" fmla="*/ 8767977 w 12192000"/>
              <a:gd name="connsiteY224" fmla="*/ 1055883 h 6858000"/>
              <a:gd name="connsiteX225" fmla="*/ 8815418 w 12192000"/>
              <a:gd name="connsiteY225" fmla="*/ 986519 h 6858000"/>
              <a:gd name="connsiteX226" fmla="*/ 8839356 w 12192000"/>
              <a:gd name="connsiteY226" fmla="*/ 939330 h 6858000"/>
              <a:gd name="connsiteX227" fmla="*/ 8869964 w 12192000"/>
              <a:gd name="connsiteY227" fmla="*/ 917639 h 6858000"/>
              <a:gd name="connsiteX228" fmla="*/ 8876013 w 12192000"/>
              <a:gd name="connsiteY228" fmla="*/ 901606 h 6858000"/>
              <a:gd name="connsiteX229" fmla="*/ 8855230 w 12192000"/>
              <a:gd name="connsiteY229" fmla="*/ 828963 h 6858000"/>
              <a:gd name="connsiteX230" fmla="*/ 8844988 w 12192000"/>
              <a:gd name="connsiteY230" fmla="*/ 810876 h 6858000"/>
              <a:gd name="connsiteX231" fmla="*/ 8768255 w 12192000"/>
              <a:gd name="connsiteY231" fmla="*/ 747963 h 6858000"/>
              <a:gd name="connsiteX232" fmla="*/ 8692953 w 12192000"/>
              <a:gd name="connsiteY232" fmla="*/ 638707 h 6858000"/>
              <a:gd name="connsiteX233" fmla="*/ 8674423 w 12192000"/>
              <a:gd name="connsiteY233" fmla="*/ 564449 h 6858000"/>
              <a:gd name="connsiteX234" fmla="*/ 8667642 w 12192000"/>
              <a:gd name="connsiteY234" fmla="*/ 547822 h 6858000"/>
              <a:gd name="connsiteX235" fmla="*/ 8661198 w 12192000"/>
              <a:gd name="connsiteY235" fmla="*/ 478275 h 6858000"/>
              <a:gd name="connsiteX236" fmla="*/ 8645813 w 12192000"/>
              <a:gd name="connsiteY236" fmla="*/ 464032 h 6858000"/>
              <a:gd name="connsiteX237" fmla="*/ 8512338 w 12192000"/>
              <a:gd name="connsiteY237" fmla="*/ 477784 h 6858000"/>
              <a:gd name="connsiteX238" fmla="*/ 8481050 w 12192000"/>
              <a:gd name="connsiteY238" fmla="*/ 430572 h 6858000"/>
              <a:gd name="connsiteX239" fmla="*/ 8498220 w 12192000"/>
              <a:gd name="connsiteY239" fmla="*/ 404064 h 6858000"/>
              <a:gd name="connsiteX240" fmla="*/ 8489536 w 12192000"/>
              <a:gd name="connsiteY240" fmla="*/ 389280 h 6858000"/>
              <a:gd name="connsiteX241" fmla="*/ 0 w 12192000"/>
              <a:gd name="connsiteY241" fmla="*/ 0 h 6858000"/>
              <a:gd name="connsiteX242" fmla="*/ 12192000 w 12192000"/>
              <a:gd name="connsiteY242" fmla="*/ 0 h 6858000"/>
              <a:gd name="connsiteX243" fmla="*/ 12192000 w 12192000"/>
              <a:gd name="connsiteY243" fmla="*/ 6858000 h 6858000"/>
              <a:gd name="connsiteX244" fmla="*/ 0 w 12192000"/>
              <a:gd name="connsiteY2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Lst>
            <a:rect l="l" t="t" r="r" b="b"/>
            <a:pathLst>
              <a:path w="12192000" h="6858000">
                <a:moveTo>
                  <a:pt x="9149158" y="2038490"/>
                </a:moveTo>
                <a:cubicBezTo>
                  <a:pt x="9152630" y="2038396"/>
                  <a:pt x="9157442" y="2039945"/>
                  <a:pt x="9164184" y="2044026"/>
                </a:cubicBezTo>
                <a:lnTo>
                  <a:pt x="9172532" y="2045543"/>
                </a:lnTo>
                <a:lnTo>
                  <a:pt x="9171580" y="2056997"/>
                </a:lnTo>
                <a:cubicBezTo>
                  <a:pt x="9169082" y="2082897"/>
                  <a:pt x="9165822" y="2102884"/>
                  <a:pt x="9161257" y="2098605"/>
                </a:cubicBezTo>
                <a:cubicBezTo>
                  <a:pt x="9149066" y="2086928"/>
                  <a:pt x="9130962" y="2077578"/>
                  <a:pt x="9138232" y="2059518"/>
                </a:cubicBezTo>
                <a:cubicBezTo>
                  <a:pt x="9140394" y="2053821"/>
                  <a:pt x="9138743" y="2038771"/>
                  <a:pt x="9149158" y="2038490"/>
                </a:cubicBezTo>
                <a:close/>
                <a:moveTo>
                  <a:pt x="9177606" y="1977215"/>
                </a:moveTo>
                <a:lnTo>
                  <a:pt x="9181592" y="1987782"/>
                </a:lnTo>
                <a:lnTo>
                  <a:pt x="9181923" y="1998627"/>
                </a:lnTo>
                <a:cubicBezTo>
                  <a:pt x="9182120" y="2008276"/>
                  <a:pt x="9182258" y="2019324"/>
                  <a:pt x="9182316" y="2031066"/>
                </a:cubicBezTo>
                <a:lnTo>
                  <a:pt x="9182278" y="2047313"/>
                </a:lnTo>
                <a:lnTo>
                  <a:pt x="9172532" y="2045543"/>
                </a:lnTo>
                <a:lnTo>
                  <a:pt x="9173842" y="2029805"/>
                </a:lnTo>
                <a:cubicBezTo>
                  <a:pt x="9175210" y="2011268"/>
                  <a:pt x="9176320" y="1992822"/>
                  <a:pt x="9177334" y="1979903"/>
                </a:cubicBezTo>
                <a:close/>
                <a:moveTo>
                  <a:pt x="3696300" y="1578900"/>
                </a:moveTo>
                <a:cubicBezTo>
                  <a:pt x="3710474" y="1584699"/>
                  <a:pt x="3724648" y="1590499"/>
                  <a:pt x="3738823" y="1596298"/>
                </a:cubicBezTo>
                <a:cubicBezTo>
                  <a:pt x="3731018" y="1595365"/>
                  <a:pt x="3722545" y="1594511"/>
                  <a:pt x="3714409" y="1593618"/>
                </a:cubicBezTo>
                <a:cubicBezTo>
                  <a:pt x="3707437" y="1589899"/>
                  <a:pt x="3700149" y="1586487"/>
                  <a:pt x="3693161" y="1582501"/>
                </a:cubicBezTo>
                <a:cubicBezTo>
                  <a:pt x="3694096" y="1581313"/>
                  <a:pt x="3695364" y="1580088"/>
                  <a:pt x="3696300" y="1578900"/>
                </a:cubicBezTo>
                <a:close/>
                <a:moveTo>
                  <a:pt x="3918454" y="1175387"/>
                </a:moveTo>
                <a:cubicBezTo>
                  <a:pt x="4003499" y="1210184"/>
                  <a:pt x="4088562" y="1245245"/>
                  <a:pt x="4173607" y="1280040"/>
                </a:cubicBezTo>
                <a:cubicBezTo>
                  <a:pt x="4172338" y="1281268"/>
                  <a:pt x="4171404" y="1282454"/>
                  <a:pt x="4170135" y="1283683"/>
                </a:cubicBezTo>
                <a:cubicBezTo>
                  <a:pt x="4077511" y="1256783"/>
                  <a:pt x="3989628" y="1225016"/>
                  <a:pt x="3918454" y="1175387"/>
                </a:cubicBezTo>
                <a:close/>
                <a:moveTo>
                  <a:pt x="8109090" y="602108"/>
                </a:moveTo>
                <a:lnTo>
                  <a:pt x="8113034" y="602645"/>
                </a:lnTo>
                <a:cubicBezTo>
                  <a:pt x="8117145" y="603257"/>
                  <a:pt x="8117456" y="603522"/>
                  <a:pt x="8111220" y="603405"/>
                </a:cubicBezTo>
                <a:close/>
                <a:moveTo>
                  <a:pt x="8489536" y="389280"/>
                </a:moveTo>
                <a:cubicBezTo>
                  <a:pt x="8479909" y="386150"/>
                  <a:pt x="8475270" y="392618"/>
                  <a:pt x="8470194" y="397527"/>
                </a:cubicBezTo>
                <a:cubicBezTo>
                  <a:pt x="8442581" y="423957"/>
                  <a:pt x="8407160" y="444085"/>
                  <a:pt x="8373511" y="465608"/>
                </a:cubicBezTo>
                <a:cubicBezTo>
                  <a:pt x="8325315" y="496678"/>
                  <a:pt x="8274262" y="525140"/>
                  <a:pt x="8231753" y="560890"/>
                </a:cubicBezTo>
                <a:cubicBezTo>
                  <a:pt x="8220884" y="569991"/>
                  <a:pt x="8202133" y="566357"/>
                  <a:pt x="8199967" y="553465"/>
                </a:cubicBezTo>
                <a:cubicBezTo>
                  <a:pt x="8197799" y="540575"/>
                  <a:pt x="8188778" y="541668"/>
                  <a:pt x="8175616" y="546483"/>
                </a:cubicBezTo>
                <a:cubicBezTo>
                  <a:pt x="8159813" y="552155"/>
                  <a:pt x="8144012" y="557828"/>
                  <a:pt x="8128578" y="563992"/>
                </a:cubicBezTo>
                <a:cubicBezTo>
                  <a:pt x="8112493" y="570503"/>
                  <a:pt x="8105752" y="580983"/>
                  <a:pt x="8104845" y="593172"/>
                </a:cubicBezTo>
                <a:cubicBezTo>
                  <a:pt x="8104654" y="595478"/>
                  <a:pt x="8104732" y="598018"/>
                  <a:pt x="8105615" y="599991"/>
                </a:cubicBezTo>
                <a:lnTo>
                  <a:pt x="8109090" y="602108"/>
                </a:lnTo>
                <a:lnTo>
                  <a:pt x="8092049" y="599788"/>
                </a:lnTo>
                <a:cubicBezTo>
                  <a:pt x="8074125" y="597229"/>
                  <a:pt x="8051995" y="593399"/>
                  <a:pt x="8047646" y="588557"/>
                </a:cubicBezTo>
                <a:cubicBezTo>
                  <a:pt x="8047278" y="588065"/>
                  <a:pt x="7852240" y="650342"/>
                  <a:pt x="7793637" y="681868"/>
                </a:cubicBezTo>
                <a:cubicBezTo>
                  <a:pt x="7757179" y="701583"/>
                  <a:pt x="7034011" y="1031296"/>
                  <a:pt x="6007741" y="1095470"/>
                </a:cubicBezTo>
                <a:cubicBezTo>
                  <a:pt x="5971519" y="1097710"/>
                  <a:pt x="5937353" y="1100506"/>
                  <a:pt x="5902533" y="1103650"/>
                </a:cubicBezTo>
                <a:cubicBezTo>
                  <a:pt x="5594429" y="1129961"/>
                  <a:pt x="5292360" y="1161179"/>
                  <a:pt x="5164222" y="1163546"/>
                </a:cubicBezTo>
                <a:cubicBezTo>
                  <a:pt x="5063988" y="1165217"/>
                  <a:pt x="4549164" y="1138992"/>
                  <a:pt x="4395075" y="1082763"/>
                </a:cubicBezTo>
                <a:cubicBezTo>
                  <a:pt x="4237527" y="1025076"/>
                  <a:pt x="4088158" y="958345"/>
                  <a:pt x="3939440" y="891265"/>
                </a:cubicBezTo>
                <a:cubicBezTo>
                  <a:pt x="3874968" y="862299"/>
                  <a:pt x="3806689" y="837016"/>
                  <a:pt x="3747894" y="801994"/>
                </a:cubicBezTo>
                <a:cubicBezTo>
                  <a:pt x="3689082" y="766706"/>
                  <a:pt x="3632839" y="729495"/>
                  <a:pt x="3569553" y="697970"/>
                </a:cubicBezTo>
                <a:cubicBezTo>
                  <a:pt x="3551464" y="688887"/>
                  <a:pt x="3533327" y="679005"/>
                  <a:pt x="3507813" y="680216"/>
                </a:cubicBezTo>
                <a:cubicBezTo>
                  <a:pt x="3502099" y="680371"/>
                  <a:pt x="3496101" y="681365"/>
                  <a:pt x="3490455" y="682587"/>
                </a:cubicBezTo>
                <a:cubicBezTo>
                  <a:pt x="3484140" y="683888"/>
                  <a:pt x="3479298" y="687159"/>
                  <a:pt x="3477246" y="691971"/>
                </a:cubicBezTo>
                <a:cubicBezTo>
                  <a:pt x="3475230" y="697315"/>
                  <a:pt x="3479426" y="699760"/>
                  <a:pt x="3484273" y="701857"/>
                </a:cubicBezTo>
                <a:cubicBezTo>
                  <a:pt x="3487733" y="703316"/>
                  <a:pt x="3491260" y="705843"/>
                  <a:pt x="3495638" y="705849"/>
                </a:cubicBezTo>
                <a:cubicBezTo>
                  <a:pt x="3523576" y="705686"/>
                  <a:pt x="3534967" y="720681"/>
                  <a:pt x="3548914" y="733487"/>
                </a:cubicBezTo>
                <a:cubicBezTo>
                  <a:pt x="3554984" y="738925"/>
                  <a:pt x="3561304" y="742991"/>
                  <a:pt x="3551504" y="753036"/>
                </a:cubicBezTo>
                <a:cubicBezTo>
                  <a:pt x="3542974" y="761854"/>
                  <a:pt x="3552584" y="764716"/>
                  <a:pt x="3562075" y="765715"/>
                </a:cubicBezTo>
                <a:cubicBezTo>
                  <a:pt x="3575293" y="767067"/>
                  <a:pt x="3590630" y="764672"/>
                  <a:pt x="3605942" y="772481"/>
                </a:cubicBezTo>
                <a:cubicBezTo>
                  <a:pt x="3550860" y="779958"/>
                  <a:pt x="3525860" y="757484"/>
                  <a:pt x="3499309" y="737079"/>
                </a:cubicBezTo>
                <a:cubicBezTo>
                  <a:pt x="3489410" y="729689"/>
                  <a:pt x="3482419" y="720334"/>
                  <a:pt x="3473788" y="711717"/>
                </a:cubicBezTo>
                <a:cubicBezTo>
                  <a:pt x="3463019" y="701211"/>
                  <a:pt x="3451290" y="702093"/>
                  <a:pt x="3437248" y="714263"/>
                </a:cubicBezTo>
                <a:cubicBezTo>
                  <a:pt x="3424810" y="725164"/>
                  <a:pt x="3418411" y="725135"/>
                  <a:pt x="3413254" y="712874"/>
                </a:cubicBezTo>
                <a:cubicBezTo>
                  <a:pt x="3405299" y="693706"/>
                  <a:pt x="3389031" y="681450"/>
                  <a:pt x="3362511" y="677414"/>
                </a:cubicBezTo>
                <a:cubicBezTo>
                  <a:pt x="3356728" y="676504"/>
                  <a:pt x="3349492" y="673891"/>
                  <a:pt x="3344467" y="679599"/>
                </a:cubicBezTo>
                <a:cubicBezTo>
                  <a:pt x="3340061" y="684428"/>
                  <a:pt x="3344392" y="689004"/>
                  <a:pt x="3347971" y="692328"/>
                </a:cubicBezTo>
                <a:cubicBezTo>
                  <a:pt x="3354407" y="698260"/>
                  <a:pt x="3360162" y="704004"/>
                  <a:pt x="3363008" y="711713"/>
                </a:cubicBezTo>
                <a:cubicBezTo>
                  <a:pt x="3365019" y="716838"/>
                  <a:pt x="3367062" y="722495"/>
                  <a:pt x="3362637" y="727058"/>
                </a:cubicBezTo>
                <a:cubicBezTo>
                  <a:pt x="3344342" y="746453"/>
                  <a:pt x="3358884" y="752745"/>
                  <a:pt x="3376167" y="759779"/>
                </a:cubicBezTo>
                <a:cubicBezTo>
                  <a:pt x="3400002" y="769239"/>
                  <a:pt x="3410177" y="786259"/>
                  <a:pt x="3406203" y="808483"/>
                </a:cubicBezTo>
                <a:cubicBezTo>
                  <a:pt x="3404757" y="817516"/>
                  <a:pt x="3406433" y="822682"/>
                  <a:pt x="3420116" y="820757"/>
                </a:cubicBezTo>
                <a:cubicBezTo>
                  <a:pt x="3425463" y="820110"/>
                  <a:pt x="3426984" y="822878"/>
                  <a:pt x="3429194" y="825831"/>
                </a:cubicBezTo>
                <a:cubicBezTo>
                  <a:pt x="3476758" y="896035"/>
                  <a:pt x="3542778" y="954609"/>
                  <a:pt x="3619149" y="1006561"/>
                </a:cubicBezTo>
                <a:cubicBezTo>
                  <a:pt x="3681093" y="1048718"/>
                  <a:pt x="3748746" y="1085351"/>
                  <a:pt x="3818654" y="1120369"/>
                </a:cubicBezTo>
                <a:cubicBezTo>
                  <a:pt x="3820742" y="1121458"/>
                  <a:pt x="3822850" y="1122813"/>
                  <a:pt x="3824021" y="1125355"/>
                </a:cubicBezTo>
                <a:cubicBezTo>
                  <a:pt x="3791940" y="1123873"/>
                  <a:pt x="3763844" y="1116270"/>
                  <a:pt x="3736668" y="1107215"/>
                </a:cubicBezTo>
                <a:cubicBezTo>
                  <a:pt x="3664431" y="1083216"/>
                  <a:pt x="3602610" y="1048291"/>
                  <a:pt x="3540174" y="1014247"/>
                </a:cubicBezTo>
                <a:cubicBezTo>
                  <a:pt x="3502142" y="993353"/>
                  <a:pt x="3463159" y="973379"/>
                  <a:pt x="3421640" y="955861"/>
                </a:cubicBezTo>
                <a:cubicBezTo>
                  <a:pt x="3414719" y="952940"/>
                  <a:pt x="3409737" y="948712"/>
                  <a:pt x="3404753" y="944484"/>
                </a:cubicBezTo>
                <a:cubicBezTo>
                  <a:pt x="3401911" y="942144"/>
                  <a:pt x="3398417" y="940152"/>
                  <a:pt x="3393138" y="941865"/>
                </a:cubicBezTo>
                <a:cubicBezTo>
                  <a:pt x="3386540" y="944006"/>
                  <a:pt x="3386126" y="948083"/>
                  <a:pt x="3385712" y="952159"/>
                </a:cubicBezTo>
                <a:cubicBezTo>
                  <a:pt x="3384520" y="965187"/>
                  <a:pt x="3389594" y="976116"/>
                  <a:pt x="3398641" y="986025"/>
                </a:cubicBezTo>
                <a:cubicBezTo>
                  <a:pt x="3422140" y="1011364"/>
                  <a:pt x="3455589" y="1029056"/>
                  <a:pt x="3489975" y="1045560"/>
                </a:cubicBezTo>
                <a:cubicBezTo>
                  <a:pt x="3534421" y="1066751"/>
                  <a:pt x="3577600" y="1089169"/>
                  <a:pt x="3617273" y="1114697"/>
                </a:cubicBezTo>
                <a:cubicBezTo>
                  <a:pt x="3620082" y="1116503"/>
                  <a:pt x="3625178" y="1117229"/>
                  <a:pt x="3623898" y="1123556"/>
                </a:cubicBezTo>
                <a:cubicBezTo>
                  <a:pt x="3599276" y="1112313"/>
                  <a:pt x="3576007" y="1101173"/>
                  <a:pt x="3552438" y="1090606"/>
                </a:cubicBezTo>
                <a:cubicBezTo>
                  <a:pt x="3529203" y="1079998"/>
                  <a:pt x="3505634" y="1069432"/>
                  <a:pt x="3482417" y="1059092"/>
                </a:cubicBezTo>
                <a:cubicBezTo>
                  <a:pt x="3476868" y="1056543"/>
                  <a:pt x="3470899" y="1052702"/>
                  <a:pt x="3463468" y="1057629"/>
                </a:cubicBezTo>
                <a:cubicBezTo>
                  <a:pt x="3455703" y="1062595"/>
                  <a:pt x="3457128" y="1069134"/>
                  <a:pt x="3459472" y="1074217"/>
                </a:cubicBezTo>
                <a:cubicBezTo>
                  <a:pt x="3466821" y="1089165"/>
                  <a:pt x="3478729" y="1101681"/>
                  <a:pt x="3494211" y="1112153"/>
                </a:cubicBezTo>
                <a:cubicBezTo>
                  <a:pt x="3546907" y="1146573"/>
                  <a:pt x="3606933" y="1174465"/>
                  <a:pt x="3663137" y="1205775"/>
                </a:cubicBezTo>
                <a:cubicBezTo>
                  <a:pt x="3693512" y="1222766"/>
                  <a:pt x="3721631" y="1241370"/>
                  <a:pt x="3748466" y="1260936"/>
                </a:cubicBezTo>
                <a:cubicBezTo>
                  <a:pt x="3754470" y="1265310"/>
                  <a:pt x="3754440" y="1270144"/>
                  <a:pt x="3753142" y="1276208"/>
                </a:cubicBezTo>
                <a:cubicBezTo>
                  <a:pt x="3747968" y="1300726"/>
                  <a:pt x="3758834" y="1307462"/>
                  <a:pt x="3791960" y="1298886"/>
                </a:cubicBezTo>
                <a:cubicBezTo>
                  <a:pt x="3802234" y="1296299"/>
                  <a:pt x="3809336" y="1296782"/>
                  <a:pt x="3816039" y="1301606"/>
                </a:cubicBezTo>
                <a:cubicBezTo>
                  <a:pt x="3897299" y="1361555"/>
                  <a:pt x="3991895" y="1408883"/>
                  <a:pt x="4094439" y="1448806"/>
                </a:cubicBezTo>
                <a:cubicBezTo>
                  <a:pt x="4136210" y="1464953"/>
                  <a:pt x="4179249" y="1479874"/>
                  <a:pt x="4222870" y="1493379"/>
                </a:cubicBezTo>
                <a:cubicBezTo>
                  <a:pt x="4222955" y="1494711"/>
                  <a:pt x="4223057" y="1496309"/>
                  <a:pt x="4223141" y="1497641"/>
                </a:cubicBezTo>
                <a:cubicBezTo>
                  <a:pt x="4222925" y="1499546"/>
                  <a:pt x="4222659" y="1500653"/>
                  <a:pt x="4222428" y="1502292"/>
                </a:cubicBezTo>
                <a:cubicBezTo>
                  <a:pt x="4160784" y="1480767"/>
                  <a:pt x="4099761" y="1458363"/>
                  <a:pt x="4039973" y="1434198"/>
                </a:cubicBezTo>
                <a:cubicBezTo>
                  <a:pt x="3877889" y="1368737"/>
                  <a:pt x="3722432" y="1296301"/>
                  <a:pt x="3564773" y="1226279"/>
                </a:cubicBezTo>
                <a:cubicBezTo>
                  <a:pt x="3511752" y="1202636"/>
                  <a:pt x="3468897" y="1169442"/>
                  <a:pt x="3420650" y="1141464"/>
                </a:cubicBezTo>
                <a:cubicBezTo>
                  <a:pt x="3388486" y="1122812"/>
                  <a:pt x="3357590" y="1102932"/>
                  <a:pt x="3320669" y="1088883"/>
                </a:cubicBezTo>
                <a:cubicBezTo>
                  <a:pt x="3305491" y="1083205"/>
                  <a:pt x="3289697" y="1078406"/>
                  <a:pt x="3270102" y="1082659"/>
                </a:cubicBezTo>
                <a:cubicBezTo>
                  <a:pt x="3262467" y="1084389"/>
                  <a:pt x="3253881" y="1087040"/>
                  <a:pt x="3251648" y="1094290"/>
                </a:cubicBezTo>
                <a:cubicBezTo>
                  <a:pt x="3249750" y="1101498"/>
                  <a:pt x="3256970" y="1103846"/>
                  <a:pt x="3263506" y="1106005"/>
                </a:cubicBezTo>
                <a:cubicBezTo>
                  <a:pt x="3265227" y="1106604"/>
                  <a:pt x="3266966" y="1107467"/>
                  <a:pt x="3268636" y="1107265"/>
                </a:cubicBezTo>
                <a:cubicBezTo>
                  <a:pt x="3300482" y="1105018"/>
                  <a:pt x="3309121" y="1124372"/>
                  <a:pt x="3325089" y="1137201"/>
                </a:cubicBezTo>
                <a:cubicBezTo>
                  <a:pt x="3330055" y="1141164"/>
                  <a:pt x="3330677" y="1145651"/>
                  <a:pt x="3326003" y="1151585"/>
                </a:cubicBezTo>
                <a:cubicBezTo>
                  <a:pt x="3317592" y="1162266"/>
                  <a:pt x="3324211" y="1165760"/>
                  <a:pt x="3336410" y="1166967"/>
                </a:cubicBezTo>
                <a:cubicBezTo>
                  <a:pt x="3348608" y="1168175"/>
                  <a:pt x="3361690" y="1167395"/>
                  <a:pt x="3375112" y="1171943"/>
                </a:cubicBezTo>
                <a:cubicBezTo>
                  <a:pt x="3354718" y="1179513"/>
                  <a:pt x="3340011" y="1175927"/>
                  <a:pt x="3326222" y="1170885"/>
                </a:cubicBezTo>
                <a:cubicBezTo>
                  <a:pt x="3295216" y="1159877"/>
                  <a:pt x="3274464" y="1140648"/>
                  <a:pt x="3254679" y="1120765"/>
                </a:cubicBezTo>
                <a:cubicBezTo>
                  <a:pt x="3250733" y="1116948"/>
                  <a:pt x="3247420" y="1112518"/>
                  <a:pt x="3242188" y="1109662"/>
                </a:cubicBezTo>
                <a:cubicBezTo>
                  <a:pt x="3232391" y="1103869"/>
                  <a:pt x="3222316" y="1104284"/>
                  <a:pt x="3211499" y="1114184"/>
                </a:cubicBezTo>
                <a:cubicBezTo>
                  <a:pt x="3197173" y="1127194"/>
                  <a:pt x="3191777" y="1127042"/>
                  <a:pt x="3185849" y="1113265"/>
                </a:cubicBezTo>
                <a:cubicBezTo>
                  <a:pt x="3177929" y="1094629"/>
                  <a:pt x="3162028" y="1082865"/>
                  <a:pt x="3135843" y="1078789"/>
                </a:cubicBezTo>
                <a:cubicBezTo>
                  <a:pt x="3130396" y="1077837"/>
                  <a:pt x="3124578" y="1076395"/>
                  <a:pt x="3119118" y="1080546"/>
                </a:cubicBezTo>
                <a:cubicBezTo>
                  <a:pt x="3113359" y="1085269"/>
                  <a:pt x="3117622" y="1088780"/>
                  <a:pt x="3120198" y="1092226"/>
                </a:cubicBezTo>
                <a:cubicBezTo>
                  <a:pt x="3123912" y="1097682"/>
                  <a:pt x="3128295" y="1103057"/>
                  <a:pt x="3131691" y="1108819"/>
                </a:cubicBezTo>
                <a:cubicBezTo>
                  <a:pt x="3137665" y="1118027"/>
                  <a:pt x="3139328" y="1128295"/>
                  <a:pt x="3129914" y="1139097"/>
                </a:cubicBezTo>
                <a:cubicBezTo>
                  <a:pt x="3123003" y="1146915"/>
                  <a:pt x="3123960" y="1151361"/>
                  <a:pt x="3133955" y="1154983"/>
                </a:cubicBezTo>
                <a:cubicBezTo>
                  <a:pt x="3165979" y="1166136"/>
                  <a:pt x="3186931" y="1183194"/>
                  <a:pt x="3178170" y="1214855"/>
                </a:cubicBezTo>
                <a:cubicBezTo>
                  <a:pt x="3176770" y="1219320"/>
                  <a:pt x="3179046" y="1223338"/>
                  <a:pt x="3185378" y="1222303"/>
                </a:cubicBezTo>
                <a:cubicBezTo>
                  <a:pt x="3199361" y="1219805"/>
                  <a:pt x="3202140" y="1226447"/>
                  <a:pt x="3206608" y="1233153"/>
                </a:cubicBezTo>
                <a:cubicBezTo>
                  <a:pt x="3250090" y="1297409"/>
                  <a:pt x="3310389" y="1350771"/>
                  <a:pt x="3379140" y="1399351"/>
                </a:cubicBezTo>
                <a:cubicBezTo>
                  <a:pt x="3447189" y="1447479"/>
                  <a:pt x="3522881" y="1488775"/>
                  <a:pt x="3603118" y="1527375"/>
                </a:cubicBezTo>
                <a:cubicBezTo>
                  <a:pt x="3581296" y="1528405"/>
                  <a:pt x="3552602" y="1521951"/>
                  <a:pt x="3524809" y="1513774"/>
                </a:cubicBezTo>
                <a:cubicBezTo>
                  <a:pt x="3451354" y="1491802"/>
                  <a:pt x="3389901" y="1457369"/>
                  <a:pt x="3327498" y="1423859"/>
                </a:cubicBezTo>
                <a:cubicBezTo>
                  <a:pt x="3283917" y="1400416"/>
                  <a:pt x="3241288" y="1376052"/>
                  <a:pt x="3192949" y="1357211"/>
                </a:cubicBezTo>
                <a:cubicBezTo>
                  <a:pt x="3187434" y="1355196"/>
                  <a:pt x="3183538" y="1352177"/>
                  <a:pt x="3180259" y="1348280"/>
                </a:cubicBezTo>
                <a:cubicBezTo>
                  <a:pt x="3177348" y="1344874"/>
                  <a:pt x="3173119" y="1341896"/>
                  <a:pt x="3166204" y="1344345"/>
                </a:cubicBezTo>
                <a:cubicBezTo>
                  <a:pt x="3159306" y="1347059"/>
                  <a:pt x="3158942" y="1351935"/>
                  <a:pt x="3159212" y="1356197"/>
                </a:cubicBezTo>
                <a:cubicBezTo>
                  <a:pt x="3161232" y="1372059"/>
                  <a:pt x="3167827" y="1385754"/>
                  <a:pt x="3181004" y="1397043"/>
                </a:cubicBezTo>
                <a:cubicBezTo>
                  <a:pt x="3206688" y="1419701"/>
                  <a:pt x="3240037" y="1435794"/>
                  <a:pt x="3273385" y="1451888"/>
                </a:cubicBezTo>
                <a:cubicBezTo>
                  <a:pt x="3319573" y="1473941"/>
                  <a:pt x="3362569" y="1498797"/>
                  <a:pt x="3401776" y="1527602"/>
                </a:cubicBezTo>
                <a:cubicBezTo>
                  <a:pt x="3374012" y="1514591"/>
                  <a:pt x="3346230" y="1501313"/>
                  <a:pt x="3318130" y="1488342"/>
                </a:cubicBezTo>
                <a:cubicBezTo>
                  <a:pt x="3296969" y="1478558"/>
                  <a:pt x="3275173" y="1469387"/>
                  <a:pt x="3253694" y="1459909"/>
                </a:cubicBezTo>
                <a:cubicBezTo>
                  <a:pt x="3248495" y="1457587"/>
                  <a:pt x="3242945" y="1455038"/>
                  <a:pt x="3236182" y="1459882"/>
                </a:cubicBezTo>
                <a:cubicBezTo>
                  <a:pt x="3230053" y="1464115"/>
                  <a:pt x="3231378" y="1469055"/>
                  <a:pt x="3233020" y="1473687"/>
                </a:cubicBezTo>
                <a:cubicBezTo>
                  <a:pt x="3239235" y="1491993"/>
                  <a:pt x="3254236" y="1505477"/>
                  <a:pt x="3272474" y="1516958"/>
                </a:cubicBezTo>
                <a:cubicBezTo>
                  <a:pt x="3294559" y="1530657"/>
                  <a:pt x="3317595" y="1543436"/>
                  <a:pt x="3341300" y="1556133"/>
                </a:cubicBezTo>
                <a:cubicBezTo>
                  <a:pt x="3316637" y="1554825"/>
                  <a:pt x="3291973" y="1553517"/>
                  <a:pt x="3267359" y="1553009"/>
                </a:cubicBezTo>
                <a:cubicBezTo>
                  <a:pt x="3280352" y="1582573"/>
                  <a:pt x="3306470" y="1585584"/>
                  <a:pt x="3329832" y="1587586"/>
                </a:cubicBezTo>
                <a:cubicBezTo>
                  <a:pt x="3361297" y="1589949"/>
                  <a:pt x="3391527" y="1594072"/>
                  <a:pt x="3421490" y="1599301"/>
                </a:cubicBezTo>
                <a:cubicBezTo>
                  <a:pt x="3434412" y="1606594"/>
                  <a:pt x="3447319" y="1613621"/>
                  <a:pt x="3459923" y="1621220"/>
                </a:cubicBezTo>
                <a:cubicBezTo>
                  <a:pt x="3472880" y="1629046"/>
                  <a:pt x="3485168" y="1636952"/>
                  <a:pt x="3497490" y="1645392"/>
                </a:cubicBezTo>
                <a:cubicBezTo>
                  <a:pt x="3506301" y="1651572"/>
                  <a:pt x="3516714" y="1656484"/>
                  <a:pt x="3507803" y="1669911"/>
                </a:cubicBezTo>
                <a:cubicBezTo>
                  <a:pt x="3503816" y="1676032"/>
                  <a:pt x="3534148" y="1702959"/>
                  <a:pt x="3543290" y="1703729"/>
                </a:cubicBezTo>
                <a:cubicBezTo>
                  <a:pt x="3544644" y="1703834"/>
                  <a:pt x="3545996" y="1703940"/>
                  <a:pt x="3546999" y="1703818"/>
                </a:cubicBezTo>
                <a:cubicBezTo>
                  <a:pt x="3566312" y="1700405"/>
                  <a:pt x="3571232" y="1708935"/>
                  <a:pt x="3572295" y="1720349"/>
                </a:cubicBezTo>
                <a:cubicBezTo>
                  <a:pt x="3573341" y="1731497"/>
                  <a:pt x="3570880" y="1745753"/>
                  <a:pt x="3596922" y="1736961"/>
                </a:cubicBezTo>
                <a:cubicBezTo>
                  <a:pt x="3599895" y="1736064"/>
                  <a:pt x="3600664" y="1737582"/>
                  <a:pt x="3602119" y="1739285"/>
                </a:cubicBezTo>
                <a:cubicBezTo>
                  <a:pt x="3633888" y="1783486"/>
                  <a:pt x="3684678" y="1814377"/>
                  <a:pt x="3734798" y="1845349"/>
                </a:cubicBezTo>
                <a:cubicBezTo>
                  <a:pt x="3737590" y="1846890"/>
                  <a:pt x="3740383" y="1848430"/>
                  <a:pt x="3743174" y="1849972"/>
                </a:cubicBezTo>
                <a:cubicBezTo>
                  <a:pt x="3692460" y="1846720"/>
                  <a:pt x="3526297" y="1854765"/>
                  <a:pt x="3478101" y="1864630"/>
                </a:cubicBezTo>
                <a:cubicBezTo>
                  <a:pt x="3435216" y="1873314"/>
                  <a:pt x="3187933" y="1844748"/>
                  <a:pt x="3135293" y="1816496"/>
                </a:cubicBezTo>
                <a:cubicBezTo>
                  <a:pt x="3129987" y="1844249"/>
                  <a:pt x="3145700" y="1853084"/>
                  <a:pt x="3158510" y="1863880"/>
                </a:cubicBezTo>
                <a:cubicBezTo>
                  <a:pt x="3176652" y="1879130"/>
                  <a:pt x="3180104" y="1891061"/>
                  <a:pt x="3148907" y="1908797"/>
                </a:cubicBezTo>
                <a:cubicBezTo>
                  <a:pt x="3059526" y="1959351"/>
                  <a:pt x="3060614" y="1960561"/>
                  <a:pt x="3150229" y="2003660"/>
                </a:cubicBezTo>
                <a:cubicBezTo>
                  <a:pt x="3154391" y="2005572"/>
                  <a:pt x="3152878" y="2013539"/>
                  <a:pt x="3154219" y="2018746"/>
                </a:cubicBezTo>
                <a:cubicBezTo>
                  <a:pt x="3132340" y="2029448"/>
                  <a:pt x="3104621" y="2011868"/>
                  <a:pt x="3079313" y="2037482"/>
                </a:cubicBezTo>
                <a:cubicBezTo>
                  <a:pt x="3200844" y="2121812"/>
                  <a:pt x="3382216" y="2194063"/>
                  <a:pt x="3545961" y="2248584"/>
                </a:cubicBezTo>
                <a:cubicBezTo>
                  <a:pt x="3418859" y="2288406"/>
                  <a:pt x="3336249" y="2212515"/>
                  <a:pt x="3242382" y="2234890"/>
                </a:cubicBezTo>
                <a:cubicBezTo>
                  <a:pt x="3196963" y="2267233"/>
                  <a:pt x="3340047" y="2293389"/>
                  <a:pt x="3206852" y="2322137"/>
                </a:cubicBezTo>
                <a:cubicBezTo>
                  <a:pt x="3266485" y="2338535"/>
                  <a:pt x="3311047" y="2356223"/>
                  <a:pt x="3352854" y="2378270"/>
                </a:cubicBezTo>
                <a:cubicBezTo>
                  <a:pt x="3427094" y="2417864"/>
                  <a:pt x="3443161" y="2448130"/>
                  <a:pt x="3414532" y="2516826"/>
                </a:cubicBezTo>
                <a:cubicBezTo>
                  <a:pt x="3395525" y="2562076"/>
                  <a:pt x="3366606" y="2605038"/>
                  <a:pt x="3397577" y="2652556"/>
                </a:cubicBezTo>
                <a:cubicBezTo>
                  <a:pt x="3418842" y="2685144"/>
                  <a:pt x="3412947" y="2708944"/>
                  <a:pt x="3339773" y="2701969"/>
                </a:cubicBezTo>
                <a:cubicBezTo>
                  <a:pt x="3260852" y="2694617"/>
                  <a:pt x="3233446" y="2729610"/>
                  <a:pt x="3257041" y="2788223"/>
                </a:cubicBezTo>
                <a:cubicBezTo>
                  <a:pt x="3272229" y="2825841"/>
                  <a:pt x="3259642" y="2839714"/>
                  <a:pt x="3205892" y="2841661"/>
                </a:cubicBezTo>
                <a:cubicBezTo>
                  <a:pt x="3146428" y="2843763"/>
                  <a:pt x="3088665" y="2824990"/>
                  <a:pt x="3016267" y="2846107"/>
                </a:cubicBezTo>
                <a:cubicBezTo>
                  <a:pt x="3079284" y="2910414"/>
                  <a:pt x="3202965" y="2875032"/>
                  <a:pt x="3275450" y="2934701"/>
                </a:cubicBezTo>
                <a:cubicBezTo>
                  <a:pt x="3194271" y="2944802"/>
                  <a:pt x="3132104" y="2952064"/>
                  <a:pt x="3071009" y="2944432"/>
                </a:cubicBezTo>
                <a:cubicBezTo>
                  <a:pt x="3045559" y="2941340"/>
                  <a:pt x="3017770" y="2938533"/>
                  <a:pt x="3005039" y="2960743"/>
                </a:cubicBezTo>
                <a:cubicBezTo>
                  <a:pt x="2989910" y="2987540"/>
                  <a:pt x="3024584" y="2992735"/>
                  <a:pt x="3045255" y="2994795"/>
                </a:cubicBezTo>
                <a:cubicBezTo>
                  <a:pt x="3103524" y="3000354"/>
                  <a:pt x="3149512" y="3024578"/>
                  <a:pt x="3198769" y="3041966"/>
                </a:cubicBezTo>
                <a:cubicBezTo>
                  <a:pt x="3306591" y="3080177"/>
                  <a:pt x="3424230" y="3108608"/>
                  <a:pt x="3518098" y="3181525"/>
                </a:cubicBezTo>
                <a:cubicBezTo>
                  <a:pt x="3405474" y="3173693"/>
                  <a:pt x="3319103" y="3133957"/>
                  <a:pt x="3214876" y="3136382"/>
                </a:cubicBezTo>
                <a:cubicBezTo>
                  <a:pt x="3309623" y="3201944"/>
                  <a:pt x="3428070" y="3237794"/>
                  <a:pt x="3540876" y="3280232"/>
                </a:cubicBezTo>
                <a:cubicBezTo>
                  <a:pt x="3572951" y="3292185"/>
                  <a:pt x="3605372" y="3298995"/>
                  <a:pt x="3614558" y="3332242"/>
                </a:cubicBezTo>
                <a:cubicBezTo>
                  <a:pt x="3632460" y="3396643"/>
                  <a:pt x="3676382" y="3446619"/>
                  <a:pt x="3765439" y="3465091"/>
                </a:cubicBezTo>
                <a:cubicBezTo>
                  <a:pt x="3766125" y="3465276"/>
                  <a:pt x="3762072" y="3475699"/>
                  <a:pt x="3759506" y="3482990"/>
                </a:cubicBezTo>
                <a:cubicBezTo>
                  <a:pt x="3706514" y="3491555"/>
                  <a:pt x="3662256" y="3457457"/>
                  <a:pt x="3594905" y="3478499"/>
                </a:cubicBezTo>
                <a:cubicBezTo>
                  <a:pt x="3663098" y="3523656"/>
                  <a:pt x="3720597" y="3564741"/>
                  <a:pt x="3814430" y="3578876"/>
                </a:cubicBezTo>
                <a:cubicBezTo>
                  <a:pt x="3889563" y="3590177"/>
                  <a:pt x="3981512" y="3590582"/>
                  <a:pt x="4039126" y="3649369"/>
                </a:cubicBezTo>
                <a:cubicBezTo>
                  <a:pt x="3977790" y="3669682"/>
                  <a:pt x="3930328" y="3659325"/>
                  <a:pt x="3883152" y="3653497"/>
                </a:cubicBezTo>
                <a:cubicBezTo>
                  <a:pt x="3810528" y="3644576"/>
                  <a:pt x="3739087" y="3633097"/>
                  <a:pt x="3666446" y="3623911"/>
                </a:cubicBezTo>
                <a:cubicBezTo>
                  <a:pt x="3638957" y="3620530"/>
                  <a:pt x="3608896" y="3619071"/>
                  <a:pt x="3593589" y="3653674"/>
                </a:cubicBezTo>
                <a:cubicBezTo>
                  <a:pt x="3684581" y="3649631"/>
                  <a:pt x="3741824" y="3686720"/>
                  <a:pt x="3801238" y="3720862"/>
                </a:cubicBezTo>
                <a:cubicBezTo>
                  <a:pt x="3834791" y="3740152"/>
                  <a:pt x="3862819" y="3767894"/>
                  <a:pt x="3919545" y="3749213"/>
                </a:cubicBezTo>
                <a:cubicBezTo>
                  <a:pt x="3949563" y="3739403"/>
                  <a:pt x="3970044" y="3754371"/>
                  <a:pt x="3968059" y="3776085"/>
                </a:cubicBezTo>
                <a:cubicBezTo>
                  <a:pt x="3961477" y="3852579"/>
                  <a:pt x="4033657" y="3870411"/>
                  <a:pt x="4107750" y="3875932"/>
                </a:cubicBezTo>
                <a:cubicBezTo>
                  <a:pt x="4247829" y="3886613"/>
                  <a:pt x="4367192" y="3936847"/>
                  <a:pt x="4504087" y="3955698"/>
                </a:cubicBezTo>
                <a:cubicBezTo>
                  <a:pt x="4637239" y="3973931"/>
                  <a:pt x="5630348" y="4013091"/>
                  <a:pt x="5880284" y="3998656"/>
                </a:cubicBezTo>
                <a:cubicBezTo>
                  <a:pt x="7409751" y="3910310"/>
                  <a:pt x="8457142" y="3018967"/>
                  <a:pt x="8461494" y="3007971"/>
                </a:cubicBezTo>
                <a:cubicBezTo>
                  <a:pt x="8481448" y="2956432"/>
                  <a:pt x="8537247" y="2928466"/>
                  <a:pt x="8587378" y="2896089"/>
                </a:cubicBezTo>
                <a:cubicBezTo>
                  <a:pt x="8631032" y="2867717"/>
                  <a:pt x="8677604" y="2837649"/>
                  <a:pt x="8693826" y="2796225"/>
                </a:cubicBezTo>
                <a:cubicBezTo>
                  <a:pt x="8715249" y="2741288"/>
                  <a:pt x="8647790" y="2792407"/>
                  <a:pt x="8633488" y="2774007"/>
                </a:cubicBezTo>
                <a:cubicBezTo>
                  <a:pt x="8658507" y="2743865"/>
                  <a:pt x="8698366" y="2714075"/>
                  <a:pt x="8707444" y="2682105"/>
                </a:cubicBezTo>
                <a:cubicBezTo>
                  <a:pt x="8739824" y="2566518"/>
                  <a:pt x="8819561" y="2475526"/>
                  <a:pt x="8942552" y="2397549"/>
                </a:cubicBezTo>
                <a:cubicBezTo>
                  <a:pt x="8977822" y="2375023"/>
                  <a:pt x="8999812" y="2339612"/>
                  <a:pt x="9049260" y="2328253"/>
                </a:cubicBezTo>
                <a:cubicBezTo>
                  <a:pt x="9159134" y="2303404"/>
                  <a:pt x="9118356" y="2218151"/>
                  <a:pt x="9174304" y="2171379"/>
                </a:cubicBezTo>
                <a:cubicBezTo>
                  <a:pt x="9179581" y="2166982"/>
                  <a:pt x="9181728" y="2117398"/>
                  <a:pt x="9182228" y="2067678"/>
                </a:cubicBezTo>
                <a:lnTo>
                  <a:pt x="9182278" y="2047313"/>
                </a:lnTo>
                <a:lnTo>
                  <a:pt x="9184334" y="2047686"/>
                </a:lnTo>
                <a:cubicBezTo>
                  <a:pt x="9192950" y="2042242"/>
                  <a:pt x="9192359" y="2022485"/>
                  <a:pt x="9185124" y="1997142"/>
                </a:cubicBezTo>
                <a:lnTo>
                  <a:pt x="9181592" y="1987782"/>
                </a:lnTo>
                <a:lnTo>
                  <a:pt x="9181190" y="1974586"/>
                </a:lnTo>
                <a:cubicBezTo>
                  <a:pt x="9180902" y="1968441"/>
                  <a:pt x="9180584" y="1964399"/>
                  <a:pt x="9180252" y="1963164"/>
                </a:cubicBezTo>
                <a:cubicBezTo>
                  <a:pt x="9179760" y="1961378"/>
                  <a:pt x="9179284" y="1962333"/>
                  <a:pt x="9178804" y="1965349"/>
                </a:cubicBezTo>
                <a:lnTo>
                  <a:pt x="9177606" y="1977215"/>
                </a:lnTo>
                <a:lnTo>
                  <a:pt x="9169614" y="1956030"/>
                </a:lnTo>
                <a:cubicBezTo>
                  <a:pt x="9143144" y="1898537"/>
                  <a:pt x="9095234" y="1836160"/>
                  <a:pt x="9046406" y="1838718"/>
                </a:cubicBezTo>
                <a:cubicBezTo>
                  <a:pt x="9077129" y="1760642"/>
                  <a:pt x="9077129" y="1760642"/>
                  <a:pt x="8960873" y="1764524"/>
                </a:cubicBezTo>
                <a:cubicBezTo>
                  <a:pt x="9002330" y="1712259"/>
                  <a:pt x="9001568" y="1700272"/>
                  <a:pt x="8946755" y="1690806"/>
                </a:cubicBezTo>
                <a:cubicBezTo>
                  <a:pt x="8893980" y="1681628"/>
                  <a:pt x="8836186" y="1683529"/>
                  <a:pt x="8786897" y="1665607"/>
                </a:cubicBezTo>
                <a:cubicBezTo>
                  <a:pt x="8827191" y="1600331"/>
                  <a:pt x="8835148" y="1529576"/>
                  <a:pt x="8924505" y="1489227"/>
                </a:cubicBezTo>
                <a:cubicBezTo>
                  <a:pt x="8938584" y="1482958"/>
                  <a:pt x="8947122" y="1463671"/>
                  <a:pt x="8937122" y="1454681"/>
                </a:cubicBezTo>
                <a:cubicBezTo>
                  <a:pt x="8901654" y="1421129"/>
                  <a:pt x="8944526" y="1343460"/>
                  <a:pt x="8841119" y="1348202"/>
                </a:cubicBezTo>
                <a:cubicBezTo>
                  <a:pt x="8828354" y="1348673"/>
                  <a:pt x="8816185" y="1342631"/>
                  <a:pt x="8825548" y="1331028"/>
                </a:cubicBezTo>
                <a:cubicBezTo>
                  <a:pt x="8857711" y="1291432"/>
                  <a:pt x="8816096" y="1298887"/>
                  <a:pt x="8790413" y="1297436"/>
                </a:cubicBezTo>
                <a:cubicBezTo>
                  <a:pt x="8759333" y="1295832"/>
                  <a:pt x="8725565" y="1315490"/>
                  <a:pt x="8695944" y="1299752"/>
                </a:cubicBezTo>
                <a:cubicBezTo>
                  <a:pt x="8701338" y="1278697"/>
                  <a:pt x="8726082" y="1275968"/>
                  <a:pt x="8743050" y="1267471"/>
                </a:cubicBezTo>
                <a:cubicBezTo>
                  <a:pt x="8792636" y="1242406"/>
                  <a:pt x="8832648" y="1215014"/>
                  <a:pt x="8831902" y="1166250"/>
                </a:cubicBezTo>
                <a:cubicBezTo>
                  <a:pt x="8831416" y="1126849"/>
                  <a:pt x="8834560" y="1091573"/>
                  <a:pt x="8763628" y="1088084"/>
                </a:cubicBezTo>
                <a:cubicBezTo>
                  <a:pt x="8752484" y="1087556"/>
                  <a:pt x="8746480" y="1083182"/>
                  <a:pt x="8744052" y="1076766"/>
                </a:cubicBezTo>
                <a:cubicBezTo>
                  <a:pt x="8751664" y="1069402"/>
                  <a:pt x="8758926" y="1061811"/>
                  <a:pt x="8767977" y="1055883"/>
                </a:cubicBezTo>
                <a:cubicBezTo>
                  <a:pt x="8798386" y="1036363"/>
                  <a:pt x="8807604" y="1011893"/>
                  <a:pt x="8815418" y="986519"/>
                </a:cubicBezTo>
                <a:cubicBezTo>
                  <a:pt x="8820450" y="970342"/>
                  <a:pt x="8826500" y="954308"/>
                  <a:pt x="8839356" y="939330"/>
                </a:cubicBezTo>
                <a:cubicBezTo>
                  <a:pt x="8847184" y="930060"/>
                  <a:pt x="8857152" y="922680"/>
                  <a:pt x="8869964" y="917639"/>
                </a:cubicBezTo>
                <a:cubicBezTo>
                  <a:pt x="8881119" y="913066"/>
                  <a:pt x="8884190" y="908399"/>
                  <a:pt x="8876013" y="901606"/>
                </a:cubicBezTo>
                <a:cubicBezTo>
                  <a:pt x="8852888" y="882126"/>
                  <a:pt x="8842659" y="858937"/>
                  <a:pt x="8855230" y="828963"/>
                </a:cubicBezTo>
                <a:cubicBezTo>
                  <a:pt x="8859032" y="819911"/>
                  <a:pt x="8855550" y="812818"/>
                  <a:pt x="8844988" y="810876"/>
                </a:cubicBezTo>
                <a:cubicBezTo>
                  <a:pt x="8801020" y="802512"/>
                  <a:pt x="8788328" y="772374"/>
                  <a:pt x="8768255" y="747963"/>
                </a:cubicBezTo>
                <a:cubicBezTo>
                  <a:pt x="8739786" y="713294"/>
                  <a:pt x="8713605" y="677543"/>
                  <a:pt x="8692953" y="638707"/>
                </a:cubicBezTo>
                <a:cubicBezTo>
                  <a:pt x="8680700" y="615495"/>
                  <a:pt x="8668800" y="592509"/>
                  <a:pt x="8674423" y="564449"/>
                </a:cubicBezTo>
                <a:cubicBezTo>
                  <a:pt x="8675670" y="557588"/>
                  <a:pt x="8672308" y="552358"/>
                  <a:pt x="8667642" y="547822"/>
                </a:cubicBezTo>
                <a:cubicBezTo>
                  <a:pt x="8647856" y="527939"/>
                  <a:pt x="8648704" y="504214"/>
                  <a:pt x="8661198" y="478275"/>
                </a:cubicBezTo>
                <a:cubicBezTo>
                  <a:pt x="8668953" y="462573"/>
                  <a:pt x="8667832" y="460828"/>
                  <a:pt x="8645813" y="464032"/>
                </a:cubicBezTo>
                <a:cubicBezTo>
                  <a:pt x="8601088" y="470255"/>
                  <a:pt x="8556732" y="476969"/>
                  <a:pt x="8512338" y="477784"/>
                </a:cubicBezTo>
                <a:cubicBezTo>
                  <a:pt x="8462562" y="478712"/>
                  <a:pt x="8445778" y="468934"/>
                  <a:pt x="8481050" y="430572"/>
                </a:cubicBezTo>
                <a:cubicBezTo>
                  <a:pt x="8488612" y="422408"/>
                  <a:pt x="8495122" y="413567"/>
                  <a:pt x="8498220" y="404064"/>
                </a:cubicBezTo>
                <a:cubicBezTo>
                  <a:pt x="8500436" y="396549"/>
                  <a:pt x="8497776" y="391771"/>
                  <a:pt x="8489536" y="389280"/>
                </a:cubicBezTo>
                <a:close/>
                <a:moveTo>
                  <a:pt x="0" y="0"/>
                </a:moveTo>
                <a:lnTo>
                  <a:pt x="12192000" y="0"/>
                </a:lnTo>
                <a:lnTo>
                  <a:pt x="12192000" y="6858000"/>
                </a:ln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84636FC-E6F9-5C11-FF48-B22042F55A0B}"/>
              </a:ext>
            </a:extLst>
          </p:cNvPr>
          <p:cNvSpPr>
            <a:spLocks noGrp="1"/>
          </p:cNvSpPr>
          <p:nvPr>
            <p:ph type="title"/>
          </p:nvPr>
        </p:nvSpPr>
        <p:spPr>
          <a:xfrm>
            <a:off x="1524000" y="4063296"/>
            <a:ext cx="9144000" cy="1152663"/>
          </a:xfrm>
        </p:spPr>
        <p:txBody>
          <a:bodyPr vert="horz" lIns="91440" tIns="45720" rIns="91440" bIns="45720" rtlCol="0" anchor="ctr">
            <a:normAutofit/>
          </a:bodyPr>
          <a:lstStyle/>
          <a:p>
            <a:pPr algn="ctr"/>
            <a:r>
              <a:rPr lang="en-US" sz="5400" b="1" i="1" kern="1200" dirty="0">
                <a:latin typeface="Times New Roman"/>
                <a:cs typeface="Times New Roman"/>
              </a:rPr>
              <a:t>THANK YOU!</a:t>
            </a:r>
          </a:p>
          <a:p>
            <a:pPr algn="ctr"/>
            <a:endParaRPr lang="en-US" kern="1200">
              <a:solidFill>
                <a:schemeClr val="tx1"/>
              </a:solidFill>
              <a:latin typeface="+mj-lt"/>
              <a:ea typeface="+mj-ea"/>
              <a:cs typeface="+mj-cs"/>
            </a:endParaRPr>
          </a:p>
        </p:txBody>
      </p:sp>
      <p:pic>
        <p:nvPicPr>
          <p:cNvPr id="7" name="Content Placeholder 6" descr="Handshake">
            <a:extLst>
              <a:ext uri="{FF2B5EF4-FFF2-40B4-BE49-F238E27FC236}">
                <a16:creationId xmlns:a16="http://schemas.microsoft.com/office/drawing/2014/main" id="{A911E4F7-13BD-CE27-C1E8-34426F663ED2}"/>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12851" y="839681"/>
            <a:ext cx="3334147" cy="3086745"/>
          </a:xfrm>
          <a:prstGeom prst="rect">
            <a:avLst/>
          </a:prstGeom>
        </p:spPr>
      </p:pic>
    </p:spTree>
    <p:extLst>
      <p:ext uri="{BB962C8B-B14F-4D97-AF65-F5344CB8AC3E}">
        <p14:creationId xmlns:p14="http://schemas.microsoft.com/office/powerpoint/2010/main" val="42694190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4">
            <a:extLst>
              <a:ext uri="{FF2B5EF4-FFF2-40B4-BE49-F238E27FC236}">
                <a16:creationId xmlns:a16="http://schemas.microsoft.com/office/drawing/2014/main" id="{0AAD52C3-F510-4AD2-8B1D-7D8A574B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639908-5B28-4451-2BDF-CF35396CA4F2}"/>
              </a:ext>
            </a:extLst>
          </p:cNvPr>
          <p:cNvSpPr>
            <a:spLocks noGrp="1"/>
          </p:cNvSpPr>
          <p:nvPr>
            <p:ph type="title"/>
          </p:nvPr>
        </p:nvSpPr>
        <p:spPr>
          <a:xfrm>
            <a:off x="838197" y="5935424"/>
            <a:ext cx="4696287" cy="175510"/>
          </a:xfrm>
        </p:spPr>
        <p:txBody>
          <a:bodyPr vert="horz" lIns="91440" tIns="45720" rIns="91440" bIns="45720" rtlCol="0">
            <a:normAutofit fontScale="90000"/>
          </a:bodyPr>
          <a:lstStyle/>
          <a:p>
            <a:endParaRPr lang="en-US" sz="4000"/>
          </a:p>
        </p:txBody>
      </p:sp>
      <p:pic>
        <p:nvPicPr>
          <p:cNvPr id="6" name="Picture 6" descr="A picture containing text&#10;&#10;Description automatically generated">
            <a:extLst>
              <a:ext uri="{FF2B5EF4-FFF2-40B4-BE49-F238E27FC236}">
                <a16:creationId xmlns:a16="http://schemas.microsoft.com/office/drawing/2014/main" id="{58B7FF7B-E7D0-DEC7-3415-1FD26C13B642}"/>
              </a:ext>
            </a:extLst>
          </p:cNvPr>
          <p:cNvPicPr>
            <a:picLocks noChangeAspect="1"/>
          </p:cNvPicPr>
          <p:nvPr/>
        </p:nvPicPr>
        <p:blipFill>
          <a:blip r:embed="rId2"/>
          <a:stretch>
            <a:fillRect/>
          </a:stretch>
        </p:blipFill>
        <p:spPr>
          <a:xfrm>
            <a:off x="6376959" y="786320"/>
            <a:ext cx="4949804" cy="5072707"/>
          </a:xfrm>
          <a:prstGeom prst="rect">
            <a:avLst/>
          </a:prstGeom>
        </p:spPr>
      </p:pic>
      <p:pic>
        <p:nvPicPr>
          <p:cNvPr id="9" name="Picture 10" descr="Diagram&#10;&#10;Description automatically generated">
            <a:extLst>
              <a:ext uri="{FF2B5EF4-FFF2-40B4-BE49-F238E27FC236}">
                <a16:creationId xmlns:a16="http://schemas.microsoft.com/office/drawing/2014/main" id="{5AF092D9-4506-9EEE-EEF7-4518708421D6}"/>
              </a:ext>
            </a:extLst>
          </p:cNvPr>
          <p:cNvPicPr>
            <a:picLocks noChangeAspect="1"/>
          </p:cNvPicPr>
          <p:nvPr/>
        </p:nvPicPr>
        <p:blipFill>
          <a:blip r:embed="rId3"/>
          <a:stretch>
            <a:fillRect/>
          </a:stretch>
        </p:blipFill>
        <p:spPr>
          <a:xfrm>
            <a:off x="848431" y="786320"/>
            <a:ext cx="4666735" cy="4775825"/>
          </a:xfrm>
          <a:prstGeom prst="rect">
            <a:avLst/>
          </a:prstGeom>
        </p:spPr>
      </p:pic>
      <p:sp>
        <p:nvSpPr>
          <p:cNvPr id="40" name="Content Placeholder 31">
            <a:extLst>
              <a:ext uri="{FF2B5EF4-FFF2-40B4-BE49-F238E27FC236}">
                <a16:creationId xmlns:a16="http://schemas.microsoft.com/office/drawing/2014/main" id="{E7559177-4D04-79E3-F065-7CEB322139DE}"/>
              </a:ext>
            </a:extLst>
          </p:cNvPr>
          <p:cNvSpPr>
            <a:spLocks noGrp="1"/>
          </p:cNvSpPr>
          <p:nvPr>
            <p:ph idx="1"/>
          </p:nvPr>
        </p:nvSpPr>
        <p:spPr>
          <a:xfrm flipV="1">
            <a:off x="6202292" y="6773857"/>
            <a:ext cx="4299685" cy="210438"/>
          </a:xfrm>
        </p:spPr>
        <p:txBody>
          <a:bodyPr anchor="ctr">
            <a:normAutofit fontScale="47500" lnSpcReduction="20000"/>
          </a:bodyPr>
          <a:lstStyle/>
          <a:p>
            <a:endParaRPr lang="en-US" sz="2000"/>
          </a:p>
        </p:txBody>
      </p:sp>
    </p:spTree>
    <p:extLst>
      <p:ext uri="{BB962C8B-B14F-4D97-AF65-F5344CB8AC3E}">
        <p14:creationId xmlns:p14="http://schemas.microsoft.com/office/powerpoint/2010/main" val="939213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Timeline&#10;&#10;Description automatically generated">
            <a:extLst>
              <a:ext uri="{FF2B5EF4-FFF2-40B4-BE49-F238E27FC236}">
                <a16:creationId xmlns:a16="http://schemas.microsoft.com/office/drawing/2014/main" id="{D68EFFF2-14A1-6A60-F39E-65E086C72B00}"/>
              </a:ext>
            </a:extLst>
          </p:cNvPr>
          <p:cNvPicPr>
            <a:picLocks noGrp="1" noChangeAspect="1"/>
          </p:cNvPicPr>
          <p:nvPr>
            <p:ph idx="1"/>
          </p:nvPr>
        </p:nvPicPr>
        <p:blipFill>
          <a:blip r:embed="rId2"/>
          <a:stretch>
            <a:fillRect/>
          </a:stretch>
        </p:blipFill>
        <p:spPr>
          <a:xfrm>
            <a:off x="1741714" y="457200"/>
            <a:ext cx="8708571" cy="5943600"/>
          </a:xfrm>
          <a:prstGeom prst="rect">
            <a:avLst/>
          </a:prstGeom>
        </p:spPr>
      </p:pic>
    </p:spTree>
    <p:extLst>
      <p:ext uri="{BB962C8B-B14F-4D97-AF65-F5344CB8AC3E}">
        <p14:creationId xmlns:p14="http://schemas.microsoft.com/office/powerpoint/2010/main" val="40107438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35">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blue&#10;&#10;Description automatically generated">
            <a:extLst>
              <a:ext uri="{FF2B5EF4-FFF2-40B4-BE49-F238E27FC236}">
                <a16:creationId xmlns:a16="http://schemas.microsoft.com/office/drawing/2014/main" id="{D4924C18-549C-B731-DE67-A249275A3973}"/>
              </a:ext>
            </a:extLst>
          </p:cNvPr>
          <p:cNvPicPr>
            <a:picLocks noChangeAspect="1"/>
          </p:cNvPicPr>
          <p:nvPr/>
        </p:nvPicPr>
        <p:blipFill rotWithShape="1">
          <a:blip r:embed="rId2">
            <a:alphaModFix amt="35000"/>
          </a:blip>
          <a:srcRect t="24921" b="18829"/>
          <a:stretch/>
        </p:blipFill>
        <p:spPr>
          <a:xfrm>
            <a:off x="20" y="10"/>
            <a:ext cx="12191980" cy="6857990"/>
          </a:xfrm>
          <a:prstGeom prst="rect">
            <a:avLst/>
          </a:prstGeom>
        </p:spPr>
      </p:pic>
      <p:sp>
        <p:nvSpPr>
          <p:cNvPr id="2" name="Title 1">
            <a:extLst>
              <a:ext uri="{FF2B5EF4-FFF2-40B4-BE49-F238E27FC236}">
                <a16:creationId xmlns:a16="http://schemas.microsoft.com/office/drawing/2014/main" id="{4DA5541E-8602-5544-7072-29D882E56939}"/>
              </a:ext>
            </a:extLst>
          </p:cNvPr>
          <p:cNvSpPr>
            <a:spLocks noGrp="1"/>
          </p:cNvSpPr>
          <p:nvPr>
            <p:ph type="title"/>
          </p:nvPr>
        </p:nvSpPr>
        <p:spPr>
          <a:xfrm>
            <a:off x="838200" y="365125"/>
            <a:ext cx="10515600" cy="1325563"/>
          </a:xfrm>
        </p:spPr>
        <p:txBody>
          <a:bodyPr>
            <a:normAutofit/>
          </a:bodyPr>
          <a:lstStyle/>
          <a:p>
            <a:r>
              <a:rPr lang="en-US">
                <a:solidFill>
                  <a:srgbClr val="FFFFFF"/>
                </a:solidFill>
                <a:cs typeface="Calibri Light"/>
              </a:rPr>
              <a:t>CLASSIFICATION</a:t>
            </a:r>
            <a:endParaRPr lang="en-US">
              <a:solidFill>
                <a:srgbClr val="FFFFFF"/>
              </a:solidFill>
            </a:endParaRPr>
          </a:p>
        </p:txBody>
      </p:sp>
      <p:sp>
        <p:nvSpPr>
          <p:cNvPr id="26" name="Content Placeholder 2">
            <a:extLst>
              <a:ext uri="{FF2B5EF4-FFF2-40B4-BE49-F238E27FC236}">
                <a16:creationId xmlns:a16="http://schemas.microsoft.com/office/drawing/2014/main" id="{5C0DFE3E-65F7-854F-2239-49C9072086CE}"/>
              </a:ext>
            </a:extLst>
          </p:cNvPr>
          <p:cNvSpPr>
            <a:spLocks noGrp="1"/>
          </p:cNvSpPr>
          <p:nvPr>
            <p:ph idx="1"/>
          </p:nvPr>
        </p:nvSpPr>
        <p:spPr>
          <a:xfrm>
            <a:off x="838200" y="1825625"/>
            <a:ext cx="10515600" cy="4351338"/>
          </a:xfrm>
        </p:spPr>
        <p:txBody>
          <a:bodyPr vert="horz" lIns="91440" tIns="45720" rIns="91440" bIns="45720" rtlCol="0" anchor="t">
            <a:normAutofit/>
          </a:bodyPr>
          <a:lstStyle/>
          <a:p>
            <a:pPr marL="0" indent="0">
              <a:buNone/>
            </a:pPr>
            <a:r>
              <a:rPr lang="en-US" dirty="0">
                <a:solidFill>
                  <a:srgbClr val="FFFFFF"/>
                </a:solidFill>
                <a:cs typeface="Calibri" panose="020F0502020204030204"/>
              </a:rPr>
              <a:t>Based on -</a:t>
            </a:r>
            <a:endParaRPr lang="en-US" dirty="0">
              <a:solidFill>
                <a:srgbClr val="FFFFFF"/>
              </a:solidFill>
            </a:endParaRPr>
          </a:p>
          <a:p>
            <a:pPr marL="0" indent="0">
              <a:buNone/>
            </a:pPr>
            <a:endParaRPr lang="en-US" dirty="0">
              <a:solidFill>
                <a:srgbClr val="FFFFFF"/>
              </a:solidFill>
              <a:cs typeface="Calibri" panose="020F0502020204030204"/>
            </a:endParaRPr>
          </a:p>
          <a:p>
            <a:pPr marL="514350" indent="-514350">
              <a:buAutoNum type="arabicPeriod"/>
            </a:pPr>
            <a:r>
              <a:rPr lang="en-US" sz="2400" dirty="0">
                <a:solidFill>
                  <a:srgbClr val="FFFFFF"/>
                </a:solidFill>
                <a:latin typeface="Times New Roman"/>
                <a:cs typeface="Calibri" panose="020F0502020204030204"/>
              </a:rPr>
              <a:t>Cause – a) Traumatic    b) Atraumatic</a:t>
            </a:r>
          </a:p>
          <a:p>
            <a:pPr marL="514350" indent="-514350">
              <a:buAutoNum type="arabicPeriod"/>
            </a:pPr>
            <a:r>
              <a:rPr lang="en-US" sz="2400" dirty="0">
                <a:solidFill>
                  <a:srgbClr val="FFFFFF"/>
                </a:solidFill>
                <a:latin typeface="Times New Roman"/>
                <a:cs typeface="Calibri" panose="020F0502020204030204"/>
              </a:rPr>
              <a:t>Frequency – a) Acute   b) Chronic</a:t>
            </a:r>
          </a:p>
          <a:p>
            <a:pPr marL="514350" indent="-514350">
              <a:buAutoNum type="arabicPeriod"/>
            </a:pPr>
            <a:r>
              <a:rPr lang="en-US" sz="2400" dirty="0">
                <a:solidFill>
                  <a:srgbClr val="FFFFFF"/>
                </a:solidFill>
                <a:latin typeface="Times New Roman"/>
                <a:cs typeface="Calibri" panose="020F0502020204030204"/>
              </a:rPr>
              <a:t>Direction – a) Anterior  b) Posterior   c) Multidirectional</a:t>
            </a:r>
          </a:p>
          <a:p>
            <a:pPr marL="0" indent="0">
              <a:buNone/>
            </a:pPr>
            <a:endParaRPr lang="en-US" sz="2400" dirty="0">
              <a:solidFill>
                <a:srgbClr val="FFFFFF"/>
              </a:solidFill>
              <a:latin typeface="Times New Roman"/>
              <a:cs typeface="Calibri" panose="020F0502020204030204"/>
            </a:endParaRPr>
          </a:p>
          <a:p>
            <a:pPr marL="514350" indent="-514350">
              <a:buAutoNum type="arabicPeriod"/>
            </a:pPr>
            <a:endParaRPr lang="en-US" sz="2400" dirty="0">
              <a:solidFill>
                <a:srgbClr val="FFFFFF"/>
              </a:solidFill>
              <a:latin typeface="Times New Roman"/>
              <a:cs typeface="Calibri" panose="020F0502020204030204"/>
            </a:endParaRPr>
          </a:p>
        </p:txBody>
      </p:sp>
    </p:spTree>
    <p:extLst>
      <p:ext uri="{BB962C8B-B14F-4D97-AF65-F5344CB8AC3E}">
        <p14:creationId xmlns:p14="http://schemas.microsoft.com/office/powerpoint/2010/main" val="3833990601"/>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0" name="Rectangle 79">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Shape 81">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98188DB-785D-471C-FFE4-C7C7937669BB}"/>
              </a:ext>
            </a:extLst>
          </p:cNvPr>
          <p:cNvSpPr>
            <a:spLocks noGrp="1"/>
          </p:cNvSpPr>
          <p:nvPr>
            <p:ph type="title"/>
          </p:nvPr>
        </p:nvSpPr>
        <p:spPr>
          <a:xfrm>
            <a:off x="513579" y="579909"/>
            <a:ext cx="9392421" cy="905309"/>
          </a:xfrm>
        </p:spPr>
        <p:txBody>
          <a:bodyPr>
            <a:normAutofit/>
          </a:bodyPr>
          <a:lstStyle/>
          <a:p>
            <a:pPr marL="514350" indent="-514350">
              <a:spcBef>
                <a:spcPts val="1000"/>
              </a:spcBef>
              <a:buAutoNum type="arabicPeriod"/>
            </a:pPr>
            <a:r>
              <a:rPr lang="en-US">
                <a:latin typeface="Calibri"/>
                <a:ea typeface="Calibri"/>
                <a:cs typeface="Calibri"/>
              </a:rPr>
              <a:t>Traumatic </a:t>
            </a:r>
          </a:p>
          <a:p>
            <a:endParaRPr lang="en-US">
              <a:ea typeface="Calibri Light"/>
              <a:cs typeface="Calibri Light"/>
            </a:endParaRPr>
          </a:p>
        </p:txBody>
      </p:sp>
      <p:pic>
        <p:nvPicPr>
          <p:cNvPr id="12" name="Picture 12" descr="Diagram&#10;&#10;Description automatically generated">
            <a:extLst>
              <a:ext uri="{FF2B5EF4-FFF2-40B4-BE49-F238E27FC236}">
                <a16:creationId xmlns:a16="http://schemas.microsoft.com/office/drawing/2014/main" id="{84451B84-471F-AAC9-F979-22281AAEF5EF}"/>
              </a:ext>
            </a:extLst>
          </p:cNvPr>
          <p:cNvPicPr>
            <a:picLocks noChangeAspect="1"/>
          </p:cNvPicPr>
          <p:nvPr/>
        </p:nvPicPr>
        <p:blipFill>
          <a:blip r:embed="rId2"/>
          <a:stretch>
            <a:fillRect/>
          </a:stretch>
        </p:blipFill>
        <p:spPr>
          <a:xfrm>
            <a:off x="5957367" y="1591379"/>
            <a:ext cx="6233336" cy="3676282"/>
          </a:xfrm>
          <a:prstGeom prst="rect">
            <a:avLst/>
          </a:prstGeom>
        </p:spPr>
      </p:pic>
      <p:sp>
        <p:nvSpPr>
          <p:cNvPr id="84" name="Freeform: Shape 83">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40" name="Content Placeholder 2">
            <a:extLst>
              <a:ext uri="{FF2B5EF4-FFF2-40B4-BE49-F238E27FC236}">
                <a16:creationId xmlns:a16="http://schemas.microsoft.com/office/drawing/2014/main" id="{500DCBEC-7571-84DD-5B9A-67729EC8A9C5}"/>
              </a:ext>
            </a:extLst>
          </p:cNvPr>
          <p:cNvGraphicFramePr>
            <a:graphicFrameLocks noGrp="1"/>
          </p:cNvGraphicFramePr>
          <p:nvPr>
            <p:ph idx="1"/>
            <p:extLst>
              <p:ext uri="{D42A27DB-BD31-4B8C-83A1-F6EECF244321}">
                <p14:modId xmlns:p14="http://schemas.microsoft.com/office/powerpoint/2010/main" val="1093492668"/>
              </p:ext>
            </p:extLst>
          </p:nvPr>
        </p:nvGraphicFramePr>
        <p:xfrm>
          <a:off x="295866" y="1594700"/>
          <a:ext cx="6057432" cy="46797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916279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5D13CC36-B950-4F02-9BAF-9A7EB26739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1BDED99-B35B-4FEE-A274-8E8DB6FEEE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02473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Background pattern&#10;&#10;Description automatically generated">
            <a:extLst>
              <a:ext uri="{FF2B5EF4-FFF2-40B4-BE49-F238E27FC236}">
                <a16:creationId xmlns:a16="http://schemas.microsoft.com/office/drawing/2014/main" id="{F7DC4D91-3B5D-4DE7-7DFC-89F7CBD8EAE6}"/>
              </a:ext>
            </a:extLst>
          </p:cNvPr>
          <p:cNvPicPr>
            <a:picLocks noChangeAspect="1"/>
          </p:cNvPicPr>
          <p:nvPr/>
        </p:nvPicPr>
        <p:blipFill rotWithShape="1">
          <a:blip r:embed="rId2"/>
          <a:srcRect l="39104" r="11624" b="-1"/>
          <a:stretch/>
        </p:blipFill>
        <p:spPr>
          <a:xfrm>
            <a:off x="7968222" y="10"/>
            <a:ext cx="4223778" cy="6857990"/>
          </a:xfrm>
          <a:custGeom>
            <a:avLst/>
            <a:gdLst/>
            <a:ahLst/>
            <a:cxnLst/>
            <a:rect l="l" t="t" r="r" b="b"/>
            <a:pathLst>
              <a:path w="4223778" h="6865951">
                <a:moveTo>
                  <a:pt x="478794" y="0"/>
                </a:moveTo>
                <a:lnTo>
                  <a:pt x="4223778" y="0"/>
                </a:lnTo>
                <a:lnTo>
                  <a:pt x="4223778" y="6865951"/>
                </a:lnTo>
                <a:lnTo>
                  <a:pt x="52221" y="6865951"/>
                </a:lnTo>
                <a:lnTo>
                  <a:pt x="49989" y="6844695"/>
                </a:lnTo>
                <a:cubicBezTo>
                  <a:pt x="46440" y="6810509"/>
                  <a:pt x="42891" y="6776323"/>
                  <a:pt x="41304" y="6765443"/>
                </a:cubicBezTo>
                <a:cubicBezTo>
                  <a:pt x="35681" y="6732842"/>
                  <a:pt x="13533" y="6716945"/>
                  <a:pt x="11182" y="6694817"/>
                </a:cubicBezTo>
                <a:cubicBezTo>
                  <a:pt x="16764" y="6697663"/>
                  <a:pt x="14835" y="6635151"/>
                  <a:pt x="10913" y="6627127"/>
                </a:cubicBezTo>
                <a:cubicBezTo>
                  <a:pt x="19564" y="6579282"/>
                  <a:pt x="-12861" y="6585665"/>
                  <a:pt x="5999" y="6527525"/>
                </a:cubicBezTo>
                <a:cubicBezTo>
                  <a:pt x="12287" y="6468687"/>
                  <a:pt x="19003" y="6409739"/>
                  <a:pt x="7685" y="6346547"/>
                </a:cubicBezTo>
                <a:cubicBezTo>
                  <a:pt x="31149" y="6240430"/>
                  <a:pt x="5895" y="6134229"/>
                  <a:pt x="12535" y="6084924"/>
                </a:cubicBezTo>
                <a:cubicBezTo>
                  <a:pt x="14696" y="6024961"/>
                  <a:pt x="53867" y="6020785"/>
                  <a:pt x="45320" y="5989742"/>
                </a:cubicBezTo>
                <a:cubicBezTo>
                  <a:pt x="41264" y="5940899"/>
                  <a:pt x="43258" y="5932095"/>
                  <a:pt x="40418" y="5889597"/>
                </a:cubicBezTo>
                <a:cubicBezTo>
                  <a:pt x="20860" y="5848611"/>
                  <a:pt x="51187" y="5792775"/>
                  <a:pt x="49796" y="5755774"/>
                </a:cubicBezTo>
                <a:cubicBezTo>
                  <a:pt x="43522" y="5734342"/>
                  <a:pt x="37368" y="5692606"/>
                  <a:pt x="49956" y="5684909"/>
                </a:cubicBezTo>
                <a:cubicBezTo>
                  <a:pt x="52825" y="5660429"/>
                  <a:pt x="62553" y="5623499"/>
                  <a:pt x="67011" y="5608897"/>
                </a:cubicBezTo>
                <a:lnTo>
                  <a:pt x="76701" y="5597290"/>
                </a:lnTo>
                <a:cubicBezTo>
                  <a:pt x="87717" y="5587442"/>
                  <a:pt x="82431" y="5550877"/>
                  <a:pt x="89120" y="5529641"/>
                </a:cubicBezTo>
                <a:cubicBezTo>
                  <a:pt x="69291" y="5496375"/>
                  <a:pt x="118554" y="5526326"/>
                  <a:pt x="94330" y="5470852"/>
                </a:cubicBezTo>
                <a:cubicBezTo>
                  <a:pt x="95483" y="5449506"/>
                  <a:pt x="114690" y="5429653"/>
                  <a:pt x="116139" y="5390946"/>
                </a:cubicBezTo>
                <a:cubicBezTo>
                  <a:pt x="127589" y="5337323"/>
                  <a:pt x="132794" y="5338384"/>
                  <a:pt x="135560" y="5284344"/>
                </a:cubicBezTo>
                <a:cubicBezTo>
                  <a:pt x="143629" y="5226223"/>
                  <a:pt x="148113" y="5192743"/>
                  <a:pt x="158141" y="5143920"/>
                </a:cubicBezTo>
                <a:cubicBezTo>
                  <a:pt x="170128" y="5118849"/>
                  <a:pt x="159838" y="5102006"/>
                  <a:pt x="174950" y="5088188"/>
                </a:cubicBezTo>
                <a:cubicBezTo>
                  <a:pt x="197620" y="5107654"/>
                  <a:pt x="181875" y="4983257"/>
                  <a:pt x="203603" y="5010764"/>
                </a:cubicBezTo>
                <a:lnTo>
                  <a:pt x="258582" y="4919969"/>
                </a:lnTo>
                <a:cubicBezTo>
                  <a:pt x="238838" y="4883087"/>
                  <a:pt x="271098" y="4853332"/>
                  <a:pt x="287910" y="4849612"/>
                </a:cubicBezTo>
                <a:cubicBezTo>
                  <a:pt x="294156" y="4811643"/>
                  <a:pt x="286101" y="4834074"/>
                  <a:pt x="305439" y="4799017"/>
                </a:cubicBezTo>
                <a:cubicBezTo>
                  <a:pt x="322572" y="4758926"/>
                  <a:pt x="352642" y="4705848"/>
                  <a:pt x="373456" y="4667754"/>
                </a:cubicBezTo>
                <a:cubicBezTo>
                  <a:pt x="384080" y="4649919"/>
                  <a:pt x="401158" y="4670663"/>
                  <a:pt x="407944" y="4574050"/>
                </a:cubicBezTo>
                <a:cubicBezTo>
                  <a:pt x="408098" y="4548109"/>
                  <a:pt x="427782" y="4503327"/>
                  <a:pt x="425133" y="4462469"/>
                </a:cubicBezTo>
                <a:lnTo>
                  <a:pt x="433890" y="4364681"/>
                </a:lnTo>
                <a:cubicBezTo>
                  <a:pt x="430018" y="4339230"/>
                  <a:pt x="435361" y="4287915"/>
                  <a:pt x="440691" y="4222147"/>
                </a:cubicBezTo>
                <a:cubicBezTo>
                  <a:pt x="451463" y="4164562"/>
                  <a:pt x="497377" y="4067298"/>
                  <a:pt x="503057" y="3977136"/>
                </a:cubicBezTo>
                <a:cubicBezTo>
                  <a:pt x="519229" y="3939837"/>
                  <a:pt x="472839" y="3875689"/>
                  <a:pt x="507582" y="3776020"/>
                </a:cubicBezTo>
                <a:cubicBezTo>
                  <a:pt x="497716" y="3757477"/>
                  <a:pt x="518006" y="3707185"/>
                  <a:pt x="521577" y="3692206"/>
                </a:cubicBezTo>
                <a:cubicBezTo>
                  <a:pt x="525148" y="3677227"/>
                  <a:pt x="526352" y="3687655"/>
                  <a:pt x="529009" y="3686147"/>
                </a:cubicBezTo>
                <a:cubicBezTo>
                  <a:pt x="531848" y="3650325"/>
                  <a:pt x="545504" y="3563351"/>
                  <a:pt x="551870" y="3514534"/>
                </a:cubicBezTo>
                <a:cubicBezTo>
                  <a:pt x="561331" y="3487751"/>
                  <a:pt x="581973" y="3426419"/>
                  <a:pt x="567205" y="3393248"/>
                </a:cubicBezTo>
                <a:cubicBezTo>
                  <a:pt x="585208" y="3400657"/>
                  <a:pt x="563566" y="3353906"/>
                  <a:pt x="579630" y="3344723"/>
                </a:cubicBezTo>
                <a:cubicBezTo>
                  <a:pt x="592861" y="3339338"/>
                  <a:pt x="589379" y="3323900"/>
                  <a:pt x="592672" y="3310978"/>
                </a:cubicBezTo>
                <a:cubicBezTo>
                  <a:pt x="605351" y="3299735"/>
                  <a:pt x="594296" y="3237176"/>
                  <a:pt x="589270" y="3216655"/>
                </a:cubicBezTo>
                <a:cubicBezTo>
                  <a:pt x="566909" y="3160431"/>
                  <a:pt x="626099" y="3142203"/>
                  <a:pt x="609663" y="3096973"/>
                </a:cubicBezTo>
                <a:cubicBezTo>
                  <a:pt x="609191" y="3084373"/>
                  <a:pt x="615889" y="3033331"/>
                  <a:pt x="618886" y="3023628"/>
                </a:cubicBezTo>
                <a:lnTo>
                  <a:pt x="630425" y="2998646"/>
                </a:lnTo>
                <a:lnTo>
                  <a:pt x="640017" y="2995914"/>
                </a:lnTo>
                <a:lnTo>
                  <a:pt x="643600" y="2978244"/>
                </a:lnTo>
                <a:lnTo>
                  <a:pt x="659520" y="2950805"/>
                </a:lnTo>
                <a:cubicBezTo>
                  <a:pt x="620152" y="2937671"/>
                  <a:pt x="687598" y="2860550"/>
                  <a:pt x="650890" y="2864933"/>
                </a:cubicBezTo>
                <a:cubicBezTo>
                  <a:pt x="663707" y="2817056"/>
                  <a:pt x="662078" y="2779813"/>
                  <a:pt x="640210" y="2741864"/>
                </a:cubicBezTo>
                <a:cubicBezTo>
                  <a:pt x="634452" y="2649732"/>
                  <a:pt x="665268" y="2597914"/>
                  <a:pt x="639387" y="2510931"/>
                </a:cubicBezTo>
                <a:cubicBezTo>
                  <a:pt x="645574" y="2407642"/>
                  <a:pt x="671719" y="2317589"/>
                  <a:pt x="680438" y="2227415"/>
                </a:cubicBezTo>
                <a:cubicBezTo>
                  <a:pt x="664175" y="2189847"/>
                  <a:pt x="704423" y="2141655"/>
                  <a:pt x="688135" y="2054289"/>
                </a:cubicBezTo>
                <a:cubicBezTo>
                  <a:pt x="683239" y="2048201"/>
                  <a:pt x="684029" y="1979567"/>
                  <a:pt x="681480" y="1972202"/>
                </a:cubicBezTo>
                <a:lnTo>
                  <a:pt x="686247" y="1917474"/>
                </a:lnTo>
                <a:lnTo>
                  <a:pt x="679783" y="1862721"/>
                </a:lnTo>
                <a:cubicBezTo>
                  <a:pt x="683677" y="1851209"/>
                  <a:pt x="688980" y="1824057"/>
                  <a:pt x="686639" y="1818227"/>
                </a:cubicBezTo>
                <a:lnTo>
                  <a:pt x="658235" y="1742488"/>
                </a:lnTo>
                <a:cubicBezTo>
                  <a:pt x="645662" y="1715201"/>
                  <a:pt x="661423" y="1719638"/>
                  <a:pt x="636990" y="1638389"/>
                </a:cubicBezTo>
                <a:cubicBezTo>
                  <a:pt x="626351" y="1601441"/>
                  <a:pt x="629414" y="1617134"/>
                  <a:pt x="602059" y="1570807"/>
                </a:cubicBezTo>
                <a:lnTo>
                  <a:pt x="570903" y="1513173"/>
                </a:lnTo>
                <a:cubicBezTo>
                  <a:pt x="570781" y="1503175"/>
                  <a:pt x="550561" y="1468055"/>
                  <a:pt x="550438" y="1458058"/>
                </a:cubicBezTo>
                <a:cubicBezTo>
                  <a:pt x="556848" y="1428101"/>
                  <a:pt x="546263" y="1422712"/>
                  <a:pt x="531416" y="1385478"/>
                </a:cubicBezTo>
                <a:cubicBezTo>
                  <a:pt x="527790" y="1370753"/>
                  <a:pt x="490725" y="1304050"/>
                  <a:pt x="501981" y="1265452"/>
                </a:cubicBezTo>
                <a:cubicBezTo>
                  <a:pt x="501825" y="1234781"/>
                  <a:pt x="490462" y="1187660"/>
                  <a:pt x="487370" y="1141743"/>
                </a:cubicBezTo>
                <a:cubicBezTo>
                  <a:pt x="484278" y="1095826"/>
                  <a:pt x="483852" y="1028118"/>
                  <a:pt x="483427" y="989948"/>
                </a:cubicBezTo>
                <a:cubicBezTo>
                  <a:pt x="483001" y="951779"/>
                  <a:pt x="494678" y="945984"/>
                  <a:pt x="484820" y="912725"/>
                </a:cubicBezTo>
                <a:cubicBezTo>
                  <a:pt x="467566" y="854951"/>
                  <a:pt x="510777" y="860797"/>
                  <a:pt x="475093" y="812798"/>
                </a:cubicBezTo>
                <a:cubicBezTo>
                  <a:pt x="461960" y="787034"/>
                  <a:pt x="498505" y="551948"/>
                  <a:pt x="461972" y="450605"/>
                </a:cubicBezTo>
                <a:cubicBezTo>
                  <a:pt x="470167" y="357604"/>
                  <a:pt x="458694" y="431306"/>
                  <a:pt x="465015" y="372906"/>
                </a:cubicBezTo>
                <a:cubicBezTo>
                  <a:pt x="503427" y="364177"/>
                  <a:pt x="489736" y="290341"/>
                  <a:pt x="490377" y="246134"/>
                </a:cubicBezTo>
                <a:cubicBezTo>
                  <a:pt x="491019" y="201927"/>
                  <a:pt x="449725" y="138160"/>
                  <a:pt x="468864" y="107666"/>
                </a:cubicBezTo>
                <a:cubicBezTo>
                  <a:pt x="468282" y="89794"/>
                  <a:pt x="477749" y="76947"/>
                  <a:pt x="477167" y="59075"/>
                </a:cubicBezTo>
                <a:lnTo>
                  <a:pt x="472992" y="14560"/>
                </a:lnTo>
                <a:close/>
              </a:path>
            </a:pathLst>
          </a:custGeom>
        </p:spPr>
      </p:pic>
      <p:sp>
        <p:nvSpPr>
          <p:cNvPr id="2" name="Title 1">
            <a:extLst>
              <a:ext uri="{FF2B5EF4-FFF2-40B4-BE49-F238E27FC236}">
                <a16:creationId xmlns:a16="http://schemas.microsoft.com/office/drawing/2014/main" id="{9D05B700-3B77-3699-4707-88A2360B3D37}"/>
              </a:ext>
            </a:extLst>
          </p:cNvPr>
          <p:cNvSpPr>
            <a:spLocks noGrp="1"/>
          </p:cNvSpPr>
          <p:nvPr>
            <p:ph type="title"/>
          </p:nvPr>
        </p:nvSpPr>
        <p:spPr>
          <a:xfrm>
            <a:off x="602169" y="470388"/>
            <a:ext cx="6831188" cy="1322887"/>
          </a:xfrm>
        </p:spPr>
        <p:txBody>
          <a:bodyPr>
            <a:normAutofit/>
          </a:bodyPr>
          <a:lstStyle/>
          <a:p>
            <a:pPr>
              <a:spcBef>
                <a:spcPts val="0"/>
              </a:spcBef>
            </a:pPr>
            <a:r>
              <a:rPr lang="en-US">
                <a:latin typeface="Calibri"/>
                <a:ea typeface="Calibri"/>
                <a:cs typeface="Calibri"/>
              </a:rPr>
              <a:t>2.  Atraumatic</a:t>
            </a:r>
            <a:endParaRPr lang="en-US"/>
          </a:p>
          <a:p>
            <a:endParaRPr lang="en-US" dirty="0">
              <a:ea typeface="Calibri Light"/>
              <a:cs typeface="Calibri Light"/>
            </a:endParaRPr>
          </a:p>
        </p:txBody>
      </p:sp>
      <p:graphicFrame>
        <p:nvGraphicFramePr>
          <p:cNvPr id="15" name="Content Placeholder 2">
            <a:extLst>
              <a:ext uri="{FF2B5EF4-FFF2-40B4-BE49-F238E27FC236}">
                <a16:creationId xmlns:a16="http://schemas.microsoft.com/office/drawing/2014/main" id="{5A9ADBFD-176E-0D02-9F9E-B2C844D9BE05}"/>
              </a:ext>
            </a:extLst>
          </p:cNvPr>
          <p:cNvGraphicFramePr>
            <a:graphicFrameLocks noGrp="1"/>
          </p:cNvGraphicFramePr>
          <p:nvPr>
            <p:ph idx="1"/>
            <p:extLst>
              <p:ext uri="{D42A27DB-BD31-4B8C-83A1-F6EECF244321}">
                <p14:modId xmlns:p14="http://schemas.microsoft.com/office/powerpoint/2010/main" val="2843581937"/>
              </p:ext>
            </p:extLst>
          </p:nvPr>
        </p:nvGraphicFramePr>
        <p:xfrm>
          <a:off x="602646" y="1469975"/>
          <a:ext cx="7822500" cy="47992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1857911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274</TotalTime>
  <Words>1297</Words>
  <Application>Microsoft Office PowerPoint</Application>
  <PresentationFormat>Widescreen</PresentationFormat>
  <Paragraphs>182</Paragraphs>
  <Slides>45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45</vt:i4>
      </vt:variant>
    </vt:vector>
  </HeadingPairs>
  <TitlesOfParts>
    <vt:vector size="51" baseType="lpstr">
      <vt:lpstr>Meiryo</vt:lpstr>
      <vt:lpstr>Arial</vt:lpstr>
      <vt:lpstr>Calibri</vt:lpstr>
      <vt:lpstr>Calibri Light</vt:lpstr>
      <vt:lpstr>Times New Roman</vt:lpstr>
      <vt:lpstr>office theme</vt:lpstr>
      <vt:lpstr>SHOULDER INSTABILITY</vt:lpstr>
      <vt:lpstr>What it is?</vt:lpstr>
      <vt:lpstr>PowerPoint Presentation</vt:lpstr>
      <vt:lpstr>Stabilizers of glenohumeral joint:</vt:lpstr>
      <vt:lpstr>PowerPoint Presentation</vt:lpstr>
      <vt:lpstr>PowerPoint Presentation</vt:lpstr>
      <vt:lpstr>CLASSIFICATION</vt:lpstr>
      <vt:lpstr>Traumatic  </vt:lpstr>
      <vt:lpstr>2.  Atraumatic </vt:lpstr>
      <vt:lpstr>PowerPoint Presentation</vt:lpstr>
      <vt:lpstr>Anterior instability </vt:lpstr>
      <vt:lpstr>PowerPoint Presentation</vt:lpstr>
      <vt:lpstr>PowerPoint Presentation</vt:lpstr>
      <vt:lpstr>Signs &amp; Symptoms:</vt:lpstr>
      <vt:lpstr>PowerPoint Presentation</vt:lpstr>
      <vt:lpstr>PowerPoint Presentation</vt:lpstr>
      <vt:lpstr>PowerPoint Presentation</vt:lpstr>
      <vt:lpstr>Management: Protection Phase</vt:lpstr>
      <vt:lpstr>PowerPoint Presentation</vt:lpstr>
      <vt:lpstr>Management: Controlled Motion Phase</vt:lpstr>
      <vt:lpstr>PowerPoint Presentation</vt:lpstr>
      <vt:lpstr>PowerPoint Presentation</vt:lpstr>
      <vt:lpstr>“Prone series of 3” scapular exercises used to engage scapula in streamlined position. A, Patient lies in prone with hands on gluteals, palms up. Patient then reaches for feet, lifting head and chest off bed, maintaining a straight spine with scapula engaged, core set, and neck in neutral (i.e., not looking up). B, Shoulders brought to 90° (“T” position) with thumbs facing forward. Patient then squeezes scapulae together and down (arrows) while maintaining a straight spine, core set, and neck in neutral. C, Patient brings arms over head and then pulls scapulae down and toward opposite hips while maintaining a straight spine, core set, and neck in neutral</vt:lpstr>
      <vt:lpstr>Management: Return to Function Phase</vt:lpstr>
      <vt:lpstr>Posterior instability </vt:lpstr>
      <vt:lpstr>PowerPoint Presentation</vt:lpstr>
      <vt:lpstr>Signs &amp; Symptoms:</vt:lpstr>
      <vt:lpstr>PowerPoint Presentation</vt:lpstr>
      <vt:lpstr>Multidirectional instability</vt:lpstr>
      <vt:lpstr>PowerPoint Presentation</vt:lpstr>
      <vt:lpstr>Signs &amp; Symptoms: </vt:lpstr>
      <vt:lpstr>PowerPoint Presentation</vt:lpstr>
      <vt:lpstr>PowerPoint Presentation</vt:lpstr>
      <vt:lpstr>PowerPoint Presentation</vt:lpstr>
      <vt:lpstr>To improve stability and muscle strength </vt:lpstr>
      <vt:lpstr>PowerPoint Presentation</vt:lpstr>
      <vt:lpstr>PowerPoint Presentation</vt:lpstr>
      <vt:lpstr>PowerPoint Presentation</vt:lpstr>
      <vt:lpstr>To improve proprioception and motor control</vt:lpstr>
      <vt:lpstr>PowerPoint Presentation</vt:lpstr>
      <vt:lpstr>Surgical treatment of shoulder instability</vt:lpstr>
      <vt:lpstr>Surgical procedures done are - </vt:lpstr>
      <vt:lpstr>PowerPoint Presentation</vt:lpstr>
      <vt:lpstr>References</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prachidorlikar0510@gmail.com</cp:lastModifiedBy>
  <cp:revision>1453</cp:revision>
  <dcterms:created xsi:type="dcterms:W3CDTF">2023-06-07T16:06:30Z</dcterms:created>
  <dcterms:modified xsi:type="dcterms:W3CDTF">2024-06-18T14:52:27Z</dcterms:modified>
</cp:coreProperties>
</file>